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D_41F40B79.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59" r:id="rId5"/>
    <p:sldId id="277" r:id="rId6"/>
    <p:sldId id="260" r:id="rId7"/>
    <p:sldId id="261" r:id="rId8"/>
    <p:sldId id="262" r:id="rId9"/>
    <p:sldId id="263" r:id="rId10"/>
    <p:sldId id="264" r:id="rId11"/>
    <p:sldId id="265" r:id="rId12"/>
    <p:sldId id="266" r:id="rId13"/>
    <p:sldId id="278" r:id="rId14"/>
    <p:sldId id="279" r:id="rId15"/>
    <p:sldId id="280" r:id="rId16"/>
    <p:sldId id="281" r:id="rId17"/>
    <p:sldId id="282" r:id="rId18"/>
    <p:sldId id="283" r:id="rId19"/>
    <p:sldId id="271" r:id="rId20"/>
    <p:sldId id="272" r:id="rId21"/>
    <p:sldId id="285" r:id="rId22"/>
    <p:sldId id="284" r:id="rId23"/>
    <p:sldId id="273" r:id="rId24"/>
    <p:sldId id="274" r:id="rId25"/>
    <p:sldId id="275" r:id="rId26"/>
  </p:sldIdLst>
  <p:sldSz cx="12192000" cy="6858000"/>
  <p:notesSz cx="6858000" cy="9144000"/>
  <p:embeddedFontLst>
    <p:embeddedFont>
      <p:font typeface="等线" panose="02010600030101010101" pitchFamily="2" charset="-122"/>
      <p:regular r:id="rId28"/>
      <p:bold r:id="rId29"/>
    </p:embeddedFont>
    <p:embeddedFont>
      <p:font typeface="OPPOSans H" panose="020B0604020202020204" charset="-122"/>
      <p:regular r:id="rId30"/>
    </p:embeddedFont>
    <p:embeddedFont>
      <p:font typeface="Source Han Sans" panose="020B0604020202020204" charset="-128"/>
      <p:regular r:id="rId31"/>
    </p:embeddedFont>
    <p:embeddedFont>
      <p:font typeface="Source Han Sans CN Bold" panose="020B0604020202020204" charset="-128"/>
      <p:regular r:id="rId32"/>
    </p:embeddedFont>
    <p:embeddedFont>
      <p:font typeface="Cambria Math" panose="02040503050406030204" pitchFamily="18" charset="0"/>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C604F8-AB9D-F996-BB3B-1BE0F6D662A5}" name="zheng zhou" initials="zz" userId="e5b68cc2408aaf9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04" autoAdjust="0"/>
  </p:normalViewPr>
  <p:slideViewPr>
    <p:cSldViewPr snapToGrid="0">
      <p:cViewPr varScale="1">
        <p:scale>
          <a:sx n="65" d="100"/>
          <a:sy n="65" d="100"/>
        </p:scale>
        <p:origin x="7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1D_41F40B79.xml><?xml version="1.0" encoding="utf-8"?>
<p188:cmLst xmlns:a="http://schemas.openxmlformats.org/drawingml/2006/main" xmlns:r="http://schemas.openxmlformats.org/officeDocument/2006/relationships" xmlns:p188="http://schemas.microsoft.com/office/powerpoint/2018/8/main">
  <p188:cm id="{AC4C0D11-451A-4770-8EEF-649AC9E6B3E2}" authorId="{9CC604F8-AB9D-F996-BB3B-1BE0F6D662A5}" created="2025-07-16T12:09:31.482">
    <pc:sldMkLst xmlns:pc="http://schemas.microsoft.com/office/powerpoint/2013/main/command">
      <pc:docMk/>
      <pc:sldMk cId="1106512761" sldId="285"/>
    </pc:sldMkLst>
    <p188:txBody>
      <a:bodyPr/>
      <a:lstStyle/>
      <a:p>
        <a:r>
          <a:rPr lang="de-DE"/>
          <a:t>Wij和Wijf是DTW distance matrix of grid I and j for weather factor f and all weather factors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214F0-E121-487C-8053-3CA598645F92}" type="datetimeFigureOut">
              <a:rPr lang="zh-CN" altLang="en-US" smtClean="0"/>
              <a:t>2025/7/16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F2C12-8096-43FA-9FBC-E462E43C401C}" type="slidenum">
              <a:rPr lang="zh-CN" altLang="en-US" smtClean="0"/>
              <a:t>‹Nr.›</a:t>
            </a:fld>
            <a:endParaRPr lang="zh-CN" altLang="en-US"/>
          </a:p>
        </p:txBody>
      </p:sp>
    </p:spTree>
    <p:extLst>
      <p:ext uri="{BB962C8B-B14F-4D97-AF65-F5344CB8AC3E}">
        <p14:creationId xmlns:p14="http://schemas.microsoft.com/office/powerpoint/2010/main" val="85597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first what is the NWP,  Numerical Weather Prediction use historical information to make the prediction of weather in the </a:t>
            </a:r>
            <a:r>
              <a:rPr lang="en-US" altLang="zh-CN" dirty="0" err="1"/>
              <a:t>furture</a:t>
            </a:r>
            <a:r>
              <a:rPr lang="en-US" altLang="zh-CN" dirty="0"/>
              <a:t> based on math models</a:t>
            </a:r>
          </a:p>
          <a:p>
            <a:r>
              <a:rPr lang="en-US" altLang="zh-CN" dirty="0"/>
              <a:t>Terrain</a:t>
            </a:r>
            <a:r>
              <a:rPr lang="zh-CN" altLang="en-US" dirty="0"/>
              <a:t>地形</a:t>
            </a:r>
            <a:endParaRPr lang="en-US" altLang="zh-CN" dirty="0"/>
          </a:p>
          <a:p>
            <a:r>
              <a:rPr lang="en-US" altLang="zh-CN" dirty="0"/>
              <a:t>Microclimate</a:t>
            </a:r>
            <a:r>
              <a:rPr lang="zh-CN" altLang="en-US" dirty="0"/>
              <a:t>小型气候</a:t>
            </a:r>
            <a:endParaRPr lang="en-US" altLang="zh-CN" dirty="0"/>
          </a:p>
          <a:p>
            <a:r>
              <a:rPr lang="en-US" altLang="zh-CN" dirty="0" err="1"/>
              <a:t>WeatherGNN</a:t>
            </a:r>
            <a:r>
              <a:rPr lang="en-US" altLang="zh-CN" dirty="0"/>
              <a:t> gives the bias correction of those factors</a:t>
            </a:r>
            <a:endParaRPr lang="zh-CN" altLang="en-US" dirty="0"/>
          </a:p>
        </p:txBody>
      </p:sp>
      <p:sp>
        <p:nvSpPr>
          <p:cNvPr id="4" name="灯片编号占位符 3"/>
          <p:cNvSpPr>
            <a:spLocks noGrp="1"/>
          </p:cNvSpPr>
          <p:nvPr>
            <p:ph type="sldNum" sz="quarter" idx="5"/>
          </p:nvPr>
        </p:nvSpPr>
        <p:spPr/>
        <p:txBody>
          <a:bodyPr/>
          <a:lstStyle/>
          <a:p>
            <a:fld id="{F62F2C12-8096-43FA-9FBC-E462E43C401C}" type="slidenum">
              <a:rPr lang="zh-CN" altLang="en-US" smtClean="0"/>
              <a:t>4</a:t>
            </a:fld>
            <a:endParaRPr lang="zh-CN" altLang="en-US"/>
          </a:p>
        </p:txBody>
      </p:sp>
    </p:spTree>
    <p:extLst>
      <p:ext uri="{BB962C8B-B14F-4D97-AF65-F5344CB8AC3E}">
        <p14:creationId xmlns:p14="http://schemas.microsoft.com/office/powerpoint/2010/main" val="53314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Figure 2: (a) Grid Distribution and Terrain of Ningbo Dataset. (b) </a:t>
            </a:r>
            <a:r>
              <a:rPr lang="en-US" dirty="0" err="1"/>
              <a:t>DTWSimilarity</a:t>
            </a:r>
            <a:r>
              <a:rPr lang="en-US" dirty="0"/>
              <a:t> of Half-month 100m Wind Speed between Grid P and Other Grids. (c) DTW Similarity of 100m Wind Speed with a Six-hour Time Range between Grid P and Grid Q.</a:t>
            </a:r>
            <a:endParaRPr lang="zh-CN" altLang="en-US" dirty="0"/>
          </a:p>
        </p:txBody>
      </p:sp>
      <p:sp>
        <p:nvSpPr>
          <p:cNvPr id="4" name="灯片编号占位符 3"/>
          <p:cNvSpPr>
            <a:spLocks noGrp="1"/>
          </p:cNvSpPr>
          <p:nvPr>
            <p:ph type="sldNum" sz="quarter" idx="5"/>
          </p:nvPr>
        </p:nvSpPr>
        <p:spPr/>
        <p:txBody>
          <a:bodyPr/>
          <a:lstStyle/>
          <a:p>
            <a:fld id="{F62F2C12-8096-43FA-9FBC-E462E43C401C}" type="slidenum">
              <a:rPr lang="zh-CN" altLang="en-US" smtClean="0"/>
              <a:t>5</a:t>
            </a:fld>
            <a:endParaRPr lang="zh-CN" altLang="en-US"/>
          </a:p>
        </p:txBody>
      </p:sp>
    </p:spTree>
    <p:extLst>
      <p:ext uri="{BB962C8B-B14F-4D97-AF65-F5344CB8AC3E}">
        <p14:creationId xmlns:p14="http://schemas.microsoft.com/office/powerpoint/2010/main" val="313247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CNN</a:t>
            </a:r>
            <a:r>
              <a:rPr lang="zh-CN" altLang="en-US" dirty="0"/>
              <a:t>和</a:t>
            </a:r>
            <a:r>
              <a:rPr lang="en-US" altLang="zh-CN" dirty="0"/>
              <a:t>RNN</a:t>
            </a:r>
            <a:r>
              <a:rPr lang="zh-CN" altLang="en-US" dirty="0"/>
              <a:t>增强了非线性特征的时间序列上的特征进行预测，但依然缺乏对于空间传播的建模，目前已有的方法</a:t>
            </a:r>
          </a:p>
        </p:txBody>
      </p:sp>
      <p:sp>
        <p:nvSpPr>
          <p:cNvPr id="4" name="灯片编号占位符 3"/>
          <p:cNvSpPr>
            <a:spLocks noGrp="1"/>
          </p:cNvSpPr>
          <p:nvPr>
            <p:ph type="sldNum" sz="quarter" idx="5"/>
          </p:nvPr>
        </p:nvSpPr>
        <p:spPr/>
        <p:txBody>
          <a:bodyPr/>
          <a:lstStyle/>
          <a:p>
            <a:fld id="{F62F2C12-8096-43FA-9FBC-E462E43C401C}" type="slidenum">
              <a:rPr lang="zh-CN" altLang="en-US" smtClean="0"/>
              <a:t>8</a:t>
            </a:fld>
            <a:endParaRPr lang="zh-CN" altLang="en-US"/>
          </a:p>
        </p:txBody>
      </p:sp>
    </p:spTree>
    <p:extLst>
      <p:ext uri="{BB962C8B-B14F-4D97-AF65-F5344CB8AC3E}">
        <p14:creationId xmlns:p14="http://schemas.microsoft.com/office/powerpoint/2010/main" val="166073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62F2C12-8096-43FA-9FBC-E462E43C401C}" type="slidenum">
              <a:rPr lang="zh-CN" altLang="en-US" smtClean="0"/>
              <a:t>10</a:t>
            </a:fld>
            <a:endParaRPr lang="zh-CN" altLang="en-US"/>
          </a:p>
        </p:txBody>
      </p:sp>
    </p:spTree>
    <p:extLst>
      <p:ext uri="{BB962C8B-B14F-4D97-AF65-F5344CB8AC3E}">
        <p14:creationId xmlns:p14="http://schemas.microsoft.com/office/powerpoint/2010/main" val="112804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F2C12-8096-43FA-9FBC-E462E43C401C}" type="slidenum">
              <a:rPr lang="zh-CN" altLang="en-US" smtClean="0"/>
              <a:t>13</a:t>
            </a:fld>
            <a:endParaRPr lang="zh-CN" altLang="en-US"/>
          </a:p>
        </p:txBody>
      </p:sp>
    </p:spTree>
    <p:extLst>
      <p:ext uri="{BB962C8B-B14F-4D97-AF65-F5344CB8AC3E}">
        <p14:creationId xmlns:p14="http://schemas.microsoft.com/office/powerpoint/2010/main" val="153202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Wij</a:t>
            </a:r>
            <a:r>
              <a:rPr lang="zh-CN" altLang="en-US" dirty="0"/>
              <a:t>和</a:t>
            </a:r>
            <a:r>
              <a:rPr lang="en-US" altLang="zh-CN" dirty="0" err="1"/>
              <a:t>Wijf</a:t>
            </a:r>
            <a:r>
              <a:rPr lang="zh-CN" altLang="en-US" dirty="0"/>
              <a:t>是</a:t>
            </a:r>
            <a:r>
              <a:rPr lang="en-US" altLang="zh-CN" dirty="0"/>
              <a:t>DTW distance matrix of</a:t>
            </a:r>
            <a:r>
              <a:rPr lang="zh-CN" altLang="en-US" dirty="0"/>
              <a:t> </a:t>
            </a:r>
            <a:r>
              <a:rPr lang="en-US" altLang="zh-CN" dirty="0"/>
              <a:t>grid</a:t>
            </a:r>
            <a:r>
              <a:rPr lang="zh-CN" altLang="en-US" dirty="0"/>
              <a:t> </a:t>
            </a:r>
            <a:r>
              <a:rPr lang="en-US" altLang="zh-CN" dirty="0"/>
              <a:t>I</a:t>
            </a:r>
            <a:r>
              <a:rPr lang="zh-CN" altLang="en-US" dirty="0"/>
              <a:t> </a:t>
            </a:r>
            <a:r>
              <a:rPr lang="en-US" altLang="zh-CN" dirty="0"/>
              <a:t>and</a:t>
            </a:r>
            <a:r>
              <a:rPr lang="zh-CN" altLang="en-US" dirty="0"/>
              <a:t> </a:t>
            </a:r>
            <a:r>
              <a:rPr lang="en-US" altLang="zh-CN" dirty="0"/>
              <a:t>j</a:t>
            </a:r>
            <a:r>
              <a:rPr lang="zh-CN" altLang="en-US" dirty="0"/>
              <a:t> </a:t>
            </a:r>
            <a:r>
              <a:rPr lang="en-US" altLang="zh-CN" dirty="0"/>
              <a:t>for</a:t>
            </a:r>
            <a:r>
              <a:rPr lang="zh-CN" altLang="en-US" dirty="0"/>
              <a:t> </a:t>
            </a:r>
            <a:r>
              <a:rPr lang="en-US" altLang="zh-CN" dirty="0"/>
              <a:t>weather factor f and all weather factors</a:t>
            </a:r>
            <a:endParaRPr lang="zh-CN" altLang="en-US" dirty="0"/>
          </a:p>
        </p:txBody>
      </p:sp>
      <p:sp>
        <p:nvSpPr>
          <p:cNvPr id="4" name="灯片编号占位符 3"/>
          <p:cNvSpPr>
            <a:spLocks noGrp="1"/>
          </p:cNvSpPr>
          <p:nvPr>
            <p:ph type="sldNum" sz="quarter" idx="5"/>
          </p:nvPr>
        </p:nvSpPr>
        <p:spPr/>
        <p:txBody>
          <a:bodyPr/>
          <a:lstStyle/>
          <a:p>
            <a:fld id="{F62F2C12-8096-43FA-9FBC-E462E43C401C}" type="slidenum">
              <a:rPr lang="zh-CN" altLang="en-US" smtClean="0"/>
              <a:t>15</a:t>
            </a:fld>
            <a:endParaRPr lang="zh-CN" altLang="en-US"/>
          </a:p>
        </p:txBody>
      </p:sp>
    </p:spTree>
    <p:extLst>
      <p:ext uri="{BB962C8B-B14F-4D97-AF65-F5344CB8AC3E}">
        <p14:creationId xmlns:p14="http://schemas.microsoft.com/office/powerpoint/2010/main" val="372328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最后一个公式 那个符号是中间一个圆里面一个点，表示元素乘积（</a:t>
            </a:r>
            <a:r>
              <a:rPr lang="en-US" altLang="zh-CN" dirty="0"/>
              <a:t>element-wise product</a:t>
            </a:r>
            <a:r>
              <a:rPr lang="zh-CN" altLang="en-US" dirty="0"/>
              <a:t>）</a:t>
            </a:r>
            <a:endParaRPr lang="de-DE" altLang="zh-CN" dirty="0"/>
          </a:p>
          <a:p>
            <a:r>
              <a:rPr lang="de-DE" altLang="zh-CN" dirty="0" err="1"/>
              <a:t>A^l</a:t>
            </a:r>
            <a:r>
              <a:rPr lang="zh-CN" altLang="de-DE" dirty="0"/>
              <a:t>表示</a:t>
            </a:r>
            <a:r>
              <a:rPr lang="de-DE" altLang="zh-CN" dirty="0"/>
              <a:t>A</a:t>
            </a:r>
            <a:r>
              <a:rPr lang="zh-CN" altLang="de-DE" dirty="0"/>
              <a:t>的第</a:t>
            </a:r>
            <a:r>
              <a:rPr lang="de-DE" altLang="zh-CN" dirty="0"/>
              <a:t>l</a:t>
            </a:r>
            <a:r>
              <a:rPr lang="zh-CN" altLang="de-DE" dirty="0"/>
              <a:t>层，</a:t>
            </a:r>
            <a:r>
              <a:rPr lang="de-DE" altLang="zh-CN" dirty="0"/>
              <a:t>A^0 = </a:t>
            </a:r>
            <a:r>
              <a:rPr lang="de-DE" altLang="zh-CN" dirty="0" err="1"/>
              <a:t>A_spatial</a:t>
            </a:r>
            <a:endParaRPr lang="de-DE" altLang="zh-CN" dirty="0"/>
          </a:p>
          <a:p>
            <a:r>
              <a:rPr lang="de-DE" altLang="zh-CN" dirty="0"/>
              <a:t>S</a:t>
            </a:r>
            <a:r>
              <a:rPr lang="zh-CN" altLang="de-DE" dirty="0"/>
              <a:t>是传播矩阵，</a:t>
            </a:r>
            <a:r>
              <a:rPr lang="de-DE" altLang="zh-CN" dirty="0" err="1"/>
              <a:t>assignment</a:t>
            </a:r>
            <a:r>
              <a:rPr lang="de-DE" altLang="zh-CN" dirty="0"/>
              <a:t> </a:t>
            </a:r>
            <a:r>
              <a:rPr lang="de-DE" altLang="zh-CN" dirty="0" err="1"/>
              <a:t>matrix</a:t>
            </a:r>
            <a:r>
              <a:rPr lang="de-DE" altLang="zh-CN" dirty="0"/>
              <a:t>,	all </a:t>
            </a:r>
            <a:r>
              <a:rPr lang="de-DE" altLang="zh-CN" dirty="0" err="1"/>
              <a:t>value</a:t>
            </a:r>
            <a:r>
              <a:rPr lang="de-DE" altLang="zh-CN" dirty="0"/>
              <a:t> </a:t>
            </a:r>
            <a:r>
              <a:rPr lang="de-DE" altLang="zh-CN" dirty="0" err="1"/>
              <a:t>from</a:t>
            </a:r>
            <a:r>
              <a:rPr lang="de-DE" altLang="zh-CN" dirty="0"/>
              <a:t> 0-1</a:t>
            </a:r>
          </a:p>
          <a:p>
            <a:r>
              <a:rPr lang="de-DE" altLang="zh-CN" dirty="0" err="1"/>
              <a:t>Hk</a:t>
            </a:r>
            <a:r>
              <a:rPr lang="zh-CN" altLang="de-DE" dirty="0"/>
              <a:t>和</a:t>
            </a:r>
            <a:r>
              <a:rPr lang="de-DE" altLang="zh-CN" dirty="0" err="1"/>
              <a:t>Hq</a:t>
            </a:r>
            <a:r>
              <a:rPr lang="zh-CN" altLang="de-DE" dirty="0"/>
              <a:t>是注意力机制的查询和键</a:t>
            </a:r>
            <a:r>
              <a:rPr lang="de-DE" altLang="zh-CN" dirty="0"/>
              <a:t>Query</a:t>
            </a:r>
            <a:r>
              <a:rPr lang="zh-CN" altLang="de-DE" dirty="0"/>
              <a:t>和</a:t>
            </a:r>
            <a:r>
              <a:rPr lang="de-DE" altLang="zh-CN" dirty="0"/>
              <a:t>Key</a:t>
            </a:r>
          </a:p>
          <a:p>
            <a:r>
              <a:rPr lang="de-DE" altLang="zh-CN" dirty="0"/>
              <a:t>M</a:t>
            </a:r>
            <a:r>
              <a:rPr lang="zh-CN" altLang="de-DE" dirty="0"/>
              <a:t>是</a:t>
            </a:r>
            <a:r>
              <a:rPr lang="de-DE" altLang="zh-CN" dirty="0" err="1"/>
              <a:t>mask</a:t>
            </a:r>
            <a:r>
              <a:rPr lang="de-DE" altLang="zh-CN" dirty="0"/>
              <a:t> </a:t>
            </a:r>
            <a:r>
              <a:rPr lang="de-DE" altLang="zh-CN" dirty="0" err="1"/>
              <a:t>matrix,d</a:t>
            </a:r>
            <a:r>
              <a:rPr lang="zh-CN" altLang="de-DE" dirty="0"/>
              <a:t>是</a:t>
            </a:r>
            <a:r>
              <a:rPr lang="de-DE" altLang="zh-CN" dirty="0" err="1"/>
              <a:t>scaling</a:t>
            </a:r>
            <a:r>
              <a:rPr lang="de-DE" altLang="zh-CN" dirty="0"/>
              <a:t> </a:t>
            </a:r>
            <a:r>
              <a:rPr lang="de-DE" altLang="zh-CN" dirty="0" err="1"/>
              <a:t>factor</a:t>
            </a:r>
            <a:endParaRPr lang="de-DE" altLang="zh-CN" dirty="0"/>
          </a:p>
          <a:p>
            <a:endParaRPr lang="de-DE" altLang="zh-CN" dirty="0"/>
          </a:p>
          <a:p>
            <a:r>
              <a:rPr lang="en-US" dirty="0"/>
              <a:t>Hi ∈ </a:t>
            </a:r>
            <a:r>
              <a:rPr lang="en-US" dirty="0" err="1"/>
              <a:t>RFe×d</a:t>
            </a:r>
            <a:r>
              <a:rPr lang="en-US" dirty="0"/>
              <a:t> is the corresponding output considering </a:t>
            </a:r>
            <a:r>
              <a:rPr lang="en-US" dirty="0" err="1"/>
              <a:t>meteorologi</a:t>
            </a:r>
            <a:r>
              <a:rPr lang="en-US" dirty="0"/>
              <a:t> </a:t>
            </a:r>
            <a:r>
              <a:rPr lang="en-US" dirty="0" err="1"/>
              <a:t>cal</a:t>
            </a:r>
            <a:r>
              <a:rPr lang="en-US" dirty="0"/>
              <a:t> dependencies.</a:t>
            </a:r>
            <a:endParaRPr lang="zh-CN" altLang="en-US" dirty="0"/>
          </a:p>
        </p:txBody>
      </p:sp>
      <p:sp>
        <p:nvSpPr>
          <p:cNvPr id="4" name="灯片编号占位符 3"/>
          <p:cNvSpPr>
            <a:spLocks noGrp="1"/>
          </p:cNvSpPr>
          <p:nvPr>
            <p:ph type="sldNum" sz="quarter" idx="5"/>
          </p:nvPr>
        </p:nvSpPr>
        <p:spPr/>
        <p:txBody>
          <a:bodyPr/>
          <a:lstStyle/>
          <a:p>
            <a:fld id="{F62F2C12-8096-43FA-9FBC-E462E43C401C}" type="slidenum">
              <a:rPr lang="zh-CN" altLang="en-US" smtClean="0"/>
              <a:t>17</a:t>
            </a:fld>
            <a:endParaRPr lang="zh-CN" altLang="en-US"/>
          </a:p>
        </p:txBody>
      </p:sp>
    </p:spTree>
    <p:extLst>
      <p:ext uri="{BB962C8B-B14F-4D97-AF65-F5344CB8AC3E}">
        <p14:creationId xmlns:p14="http://schemas.microsoft.com/office/powerpoint/2010/main" val="47448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MAE Mean absolute Error,</a:t>
            </a:r>
            <a:r>
              <a:rPr lang="zh-CN" altLang="en-US" dirty="0"/>
              <a:t>所以图</a:t>
            </a:r>
            <a:r>
              <a:rPr lang="en-US" altLang="zh-CN" dirty="0"/>
              <a:t>5</a:t>
            </a:r>
            <a:r>
              <a:rPr lang="zh-CN" altLang="en-US" dirty="0"/>
              <a:t>在</a:t>
            </a:r>
            <a:r>
              <a:rPr lang="en-US" altLang="zh-CN" dirty="0"/>
              <a:t>lvl4</a:t>
            </a:r>
            <a:r>
              <a:rPr lang="zh-CN" altLang="en-US" dirty="0"/>
              <a:t>和</a:t>
            </a:r>
            <a:r>
              <a:rPr lang="en-US" altLang="zh-CN" dirty="0"/>
              <a:t>time window 7</a:t>
            </a:r>
            <a:r>
              <a:rPr lang="zh-CN" altLang="en-US" dirty="0"/>
              <a:t>表现最好</a:t>
            </a:r>
            <a:endParaRPr lang="en-US" altLang="zh-CN" dirty="0"/>
          </a:p>
          <a:p>
            <a:r>
              <a:rPr lang="zh-CN" altLang="en-US" dirty="0"/>
              <a:t>图</a:t>
            </a:r>
            <a:r>
              <a:rPr lang="en-US" altLang="zh-CN" dirty="0"/>
              <a:t>6</a:t>
            </a:r>
            <a:r>
              <a:rPr lang="zh-CN" altLang="en-US" dirty="0"/>
              <a:t>展现了在初始环境下各个方法效率差不多，但是在更高的</a:t>
            </a:r>
            <a:r>
              <a:rPr lang="en-US" altLang="zh-CN" dirty="0"/>
              <a:t>grid</a:t>
            </a:r>
            <a:r>
              <a:rPr lang="zh-CN" altLang="en-US" dirty="0"/>
              <a:t>数量的情况下</a:t>
            </a:r>
            <a:r>
              <a:rPr lang="en-US" altLang="zh-CN" dirty="0" err="1"/>
              <a:t>WeatherGNN</a:t>
            </a:r>
            <a:r>
              <a:rPr lang="zh-CN" altLang="en-US" dirty="0"/>
              <a:t>总是最快的那个，表现最好</a:t>
            </a:r>
          </a:p>
        </p:txBody>
      </p:sp>
      <p:sp>
        <p:nvSpPr>
          <p:cNvPr id="4" name="灯片编号占位符 3"/>
          <p:cNvSpPr>
            <a:spLocks noGrp="1"/>
          </p:cNvSpPr>
          <p:nvPr>
            <p:ph type="sldNum" sz="quarter" idx="5"/>
          </p:nvPr>
        </p:nvSpPr>
        <p:spPr/>
        <p:txBody>
          <a:bodyPr/>
          <a:lstStyle/>
          <a:p>
            <a:fld id="{F62F2C12-8096-43FA-9FBC-E462E43C401C}" type="slidenum">
              <a:rPr lang="zh-CN" altLang="en-US" smtClean="0"/>
              <a:t>20</a:t>
            </a:fld>
            <a:endParaRPr lang="zh-CN" altLang="en-US"/>
          </a:p>
        </p:txBody>
      </p:sp>
    </p:spTree>
    <p:extLst>
      <p:ext uri="{BB962C8B-B14F-4D97-AF65-F5344CB8AC3E}">
        <p14:creationId xmlns:p14="http://schemas.microsoft.com/office/powerpoint/2010/main" val="92454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2F2C12-8096-43FA-9FBC-E462E43C401C}" type="slidenum">
              <a:rPr lang="zh-CN" altLang="en-US" smtClean="0"/>
              <a:t>21</a:t>
            </a:fld>
            <a:endParaRPr lang="zh-CN" altLang="en-US"/>
          </a:p>
        </p:txBody>
      </p:sp>
    </p:spTree>
    <p:extLst>
      <p:ext uri="{BB962C8B-B14F-4D97-AF65-F5344CB8AC3E}">
        <p14:creationId xmlns:p14="http://schemas.microsoft.com/office/powerpoint/2010/main" val="351451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D_41F40B79.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9664"/>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4" name="组合 3"/>
          <p:cNvGrpSpPr/>
          <p:nvPr/>
        </p:nvGrpSpPr>
        <p:grpSpPr>
          <a:xfrm>
            <a:off x="4692856" y="4749194"/>
            <a:ext cx="8849454" cy="2615122"/>
            <a:chOff x="4692856" y="4749194"/>
            <a:chExt cx="8849454" cy="2615122"/>
          </a:xfrm>
        </p:grpSpPr>
        <p:sp>
          <p:nvSpPr>
            <p:cNvPr id="5"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9"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529512" y="4788741"/>
            <a:ext cx="2270092" cy="548932"/>
          </a:xfrm>
          <a:prstGeom prst="roundRect">
            <a:avLst/>
          </a:prstGeom>
          <a:gradFill>
            <a:gsLst>
              <a:gs pos="0">
                <a:schemeClr val="bg1"/>
              </a:gs>
              <a:gs pos="100000">
                <a:schemeClr val="accent1">
                  <a:lumMod val="20000"/>
                  <a:lumOff val="80000"/>
                </a:schemeClr>
              </a:gs>
            </a:gsLst>
            <a:lin ang="10800000" scaled="0"/>
          </a:gradFill>
          <a:ln w="12700" cap="sq">
            <a:noFill/>
            <a:miter/>
          </a:ln>
          <a:effectLst>
            <a:outerShdw blurRad="63500" dist="63500" dir="2700000" algn="tl" rotWithShape="0">
              <a:schemeClr val="accent1">
                <a:lumMod val="50000"/>
                <a:alpha val="46000"/>
              </a:schemeClr>
            </a:outerShdw>
          </a:effectLst>
        </p:spPr>
        <p:txBody>
          <a:bodyPr vert="horz" wrap="square" lIns="91440" tIns="45720" rIns="91440" bIns="45720" rtlCol="0" anchor="t"/>
          <a:lstStyle/>
          <a:p>
            <a:pPr algn="ctr">
              <a:lnSpc>
                <a:spcPct val="110000"/>
              </a:lnSpc>
            </a:pPr>
            <a:endParaRPr kumimoji="1" lang="zh-CN" altLang="en-US"/>
          </a:p>
        </p:txBody>
      </p:sp>
      <p:sp>
        <p:nvSpPr>
          <p:cNvPr id="18" name="标题 1"/>
          <p:cNvSpPr txBox="1"/>
          <p:nvPr/>
        </p:nvSpPr>
        <p:spPr>
          <a:xfrm>
            <a:off x="585601" y="4827384"/>
            <a:ext cx="471647" cy="471647"/>
          </a:xfrm>
          <a:prstGeom prst="roundRect">
            <a:avLst/>
          </a:prstGeom>
          <a:gradFill>
            <a:gsLst>
              <a:gs pos="14000">
                <a:schemeClr val="accent1">
                  <a:lumMod val="80000"/>
                  <a:lumOff val="20000"/>
                </a:schemeClr>
              </a:gs>
              <a:gs pos="91000">
                <a:schemeClr val="accent1"/>
              </a:gs>
            </a:gsLst>
            <a:lin ang="2700000" scaled="0"/>
          </a:gradFill>
          <a:ln w="12700" cap="sq">
            <a:noFill/>
            <a:miter/>
          </a:ln>
        </p:spPr>
        <p:txBody>
          <a:bodyPr vert="horz" wrap="square" lIns="91440" tIns="45720" rIns="91440" bIns="45720" rtlCol="0" anchor="t"/>
          <a:lstStyle/>
          <a:p>
            <a:pPr algn="ctr">
              <a:lnSpc>
                <a:spcPct val="110000"/>
              </a:lnSpc>
            </a:pPr>
            <a:endParaRPr kumimoji="1" lang="zh-CN" altLang="en-US"/>
          </a:p>
        </p:txBody>
      </p:sp>
      <p:sp>
        <p:nvSpPr>
          <p:cNvPr id="19" name="标题 1"/>
          <p:cNvSpPr txBox="1"/>
          <p:nvPr/>
        </p:nvSpPr>
        <p:spPr>
          <a:xfrm>
            <a:off x="3141775" y="4788741"/>
            <a:ext cx="2270092" cy="548932"/>
          </a:xfrm>
          <a:prstGeom prst="roundRect">
            <a:avLst/>
          </a:prstGeom>
          <a:gradFill>
            <a:gsLst>
              <a:gs pos="0">
                <a:schemeClr val="bg1"/>
              </a:gs>
              <a:gs pos="100000">
                <a:schemeClr val="accent1">
                  <a:lumMod val="20000"/>
                  <a:lumOff val="80000"/>
                </a:schemeClr>
              </a:gs>
            </a:gsLst>
            <a:lin ang="10800000" scaled="0"/>
          </a:gradFill>
          <a:ln w="12700" cap="sq">
            <a:noFill/>
            <a:miter/>
          </a:ln>
          <a:effectLst>
            <a:outerShdw blurRad="63500" dist="63500" dir="2700000" algn="tl" rotWithShape="0">
              <a:schemeClr val="accent1">
                <a:lumMod val="50000"/>
                <a:alpha val="46000"/>
              </a:schemeClr>
            </a:outerShdw>
          </a:effectLst>
        </p:spPr>
        <p:txBody>
          <a:bodyPr vert="horz" wrap="square" lIns="91440" tIns="45720" rIns="91440" bIns="45720" rtlCol="0" anchor="t"/>
          <a:lstStyle/>
          <a:p>
            <a:pPr algn="ctr">
              <a:lnSpc>
                <a:spcPct val="110000"/>
              </a:lnSpc>
            </a:pPr>
            <a:endParaRPr kumimoji="1" lang="zh-CN" altLang="en-US"/>
          </a:p>
        </p:txBody>
      </p:sp>
      <p:sp>
        <p:nvSpPr>
          <p:cNvPr id="20" name="标题 1"/>
          <p:cNvSpPr txBox="1"/>
          <p:nvPr/>
        </p:nvSpPr>
        <p:spPr>
          <a:xfrm>
            <a:off x="3197864" y="4827384"/>
            <a:ext cx="471647" cy="471647"/>
          </a:xfrm>
          <a:prstGeom prst="roundRect">
            <a:avLst/>
          </a:prstGeom>
          <a:gradFill>
            <a:gsLst>
              <a:gs pos="14000">
                <a:schemeClr val="accent1">
                  <a:lumMod val="80000"/>
                  <a:lumOff val="20000"/>
                </a:schemeClr>
              </a:gs>
              <a:gs pos="91000">
                <a:schemeClr val="accent1"/>
              </a:gs>
            </a:gsLst>
            <a:lin ang="2700000" scaled="0"/>
          </a:gradFill>
          <a:ln w="12700" cap="sq">
            <a:noFill/>
            <a:miter/>
          </a:ln>
        </p:spPr>
        <p:txBody>
          <a:bodyPr vert="horz" wrap="square" lIns="91440" tIns="45720" rIns="91440" bIns="45720" rtlCol="0" anchor="t"/>
          <a:lstStyle/>
          <a:p>
            <a:pPr algn="ctr">
              <a:lnSpc>
                <a:spcPct val="110000"/>
              </a:lnSpc>
            </a:pPr>
            <a:endParaRPr kumimoji="1" lang="zh-CN" altLang="en-US"/>
          </a:p>
        </p:txBody>
      </p:sp>
      <p:sp>
        <p:nvSpPr>
          <p:cNvPr id="21" name="标题 1"/>
          <p:cNvSpPr txBox="1"/>
          <p:nvPr/>
        </p:nvSpPr>
        <p:spPr>
          <a:xfrm>
            <a:off x="684272" y="4914638"/>
            <a:ext cx="274305" cy="29713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a:effectLst/>
        </p:spPr>
        <p:txBody>
          <a:bodyPr vert="horz" wrap="square" lIns="94183" tIns="47092" rIns="94183" bIns="47092" rtlCol="0" anchor="t"/>
          <a:lstStyle/>
          <a:p>
            <a:pPr algn="l">
              <a:lnSpc>
                <a:spcPct val="110000"/>
              </a:lnSpc>
            </a:pPr>
            <a:endParaRPr kumimoji="1" lang="zh-CN" altLang="en-US"/>
          </a:p>
        </p:txBody>
      </p:sp>
      <p:sp>
        <p:nvSpPr>
          <p:cNvPr id="22" name="标题 1"/>
          <p:cNvSpPr txBox="1"/>
          <p:nvPr/>
        </p:nvSpPr>
        <p:spPr>
          <a:xfrm>
            <a:off x="3293185" y="4922705"/>
            <a:ext cx="281005" cy="281005"/>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a:effectLst/>
        </p:spPr>
        <p:txBody>
          <a:bodyPr vert="horz" wrap="square" lIns="94202" tIns="47100" rIns="94202" bIns="47100" rtlCol="0" anchor="t"/>
          <a:lstStyle/>
          <a:p>
            <a:pPr algn="l">
              <a:lnSpc>
                <a:spcPct val="110000"/>
              </a:lnSpc>
            </a:pPr>
            <a:endParaRPr kumimoji="1" lang="zh-CN" altLang="en-US"/>
          </a:p>
        </p:txBody>
      </p:sp>
      <p:sp>
        <p:nvSpPr>
          <p:cNvPr id="23" name="标题 1"/>
          <p:cNvSpPr txBox="1"/>
          <p:nvPr/>
        </p:nvSpPr>
        <p:spPr>
          <a:xfrm>
            <a:off x="3777080" y="4924755"/>
            <a:ext cx="1029227" cy="276904"/>
          </a:xfrm>
          <a:prstGeom prst="rect">
            <a:avLst/>
          </a:prstGeom>
          <a:noFill/>
          <a:ln>
            <a:noFill/>
          </a:ln>
        </p:spPr>
        <p:txBody>
          <a:bodyPr vert="horz" wrap="square" lIns="0" tIns="0" rIns="0" bIns="0" rtlCol="0" anchor="ctr"/>
          <a:lstStyle/>
          <a:p>
            <a:pPr algn="l">
              <a:lnSpc>
                <a:spcPct val="110000"/>
              </a:lnSpc>
            </a:pPr>
            <a:endParaRPr kumimoji="1" lang="zh-CN" altLang="en-US"/>
          </a:p>
        </p:txBody>
      </p:sp>
      <p:sp>
        <p:nvSpPr>
          <p:cNvPr id="24" name="标题 1"/>
          <p:cNvSpPr txBox="1"/>
          <p:nvPr/>
        </p:nvSpPr>
        <p:spPr>
          <a:xfrm>
            <a:off x="1263386" y="4814323"/>
            <a:ext cx="1650678" cy="514336"/>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262626">
                    <a:alpha val="100000"/>
                  </a:srgbClr>
                </a:solidFill>
                <a:latin typeface="OPPOSans H"/>
                <a:ea typeface="OPPOSans H"/>
                <a:cs typeface="OPPOSans H"/>
              </a:rPr>
              <a:t>Zheng Zhou</a:t>
            </a:r>
            <a:endParaRPr kumimoji="1" lang="zh-CN" altLang="en-US"/>
          </a:p>
        </p:txBody>
      </p:sp>
      <p:sp>
        <p:nvSpPr>
          <p:cNvPr id="25" name="标题 1"/>
          <p:cNvSpPr txBox="1"/>
          <p:nvPr/>
        </p:nvSpPr>
        <p:spPr>
          <a:xfrm>
            <a:off x="4030938" y="4924755"/>
            <a:ext cx="1335136" cy="276904"/>
          </a:xfrm>
          <a:prstGeom prst="rect">
            <a:avLst/>
          </a:prstGeom>
          <a:noFill/>
          <a:ln>
            <a:noFill/>
          </a:ln>
        </p:spPr>
        <p:txBody>
          <a:bodyPr vert="horz" wrap="square" lIns="0" tIns="0" rIns="0" bIns="0" rtlCol="0" anchor="ctr"/>
          <a:lstStyle/>
          <a:p>
            <a:pPr algn="l">
              <a:lnSpc>
                <a:spcPct val="100000"/>
              </a:lnSpc>
            </a:pPr>
            <a:r>
              <a:rPr kumimoji="1" lang="en-US" altLang="zh-CN" sz="1600">
                <a:ln w="12700">
                  <a:noFill/>
                </a:ln>
                <a:solidFill>
                  <a:srgbClr val="262626">
                    <a:alpha val="100000"/>
                  </a:srgbClr>
                </a:solidFill>
                <a:latin typeface="OPPOSans H"/>
                <a:ea typeface="OPPOSans H"/>
                <a:cs typeface="OPPOSans H"/>
              </a:rPr>
              <a:t>2025.6</a:t>
            </a:r>
            <a:endParaRPr kumimoji="1" lang="zh-CN" altLang="en-US"/>
          </a:p>
        </p:txBody>
      </p:sp>
      <p:sp>
        <p:nvSpPr>
          <p:cNvPr id="26" name="标题 1"/>
          <p:cNvSpPr txBox="1"/>
          <p:nvPr/>
        </p:nvSpPr>
        <p:spPr>
          <a:xfrm>
            <a:off x="406115" y="2572753"/>
            <a:ext cx="6491990" cy="2005262"/>
          </a:xfrm>
          <a:prstGeom prst="rect">
            <a:avLst/>
          </a:prstGeom>
          <a:noFill/>
          <a:ln>
            <a:noFill/>
          </a:ln>
        </p:spPr>
        <p:txBody>
          <a:bodyPr vert="horz" wrap="square" lIns="91440" tIns="45720" rIns="91440" bIns="45720" rtlCol="0" anchor="t"/>
          <a:lstStyle/>
          <a:p>
            <a:pPr algn="l">
              <a:lnSpc>
                <a:spcPct val="130000"/>
              </a:lnSpc>
            </a:pPr>
            <a:r>
              <a:rPr kumimoji="1" lang="en-US" altLang="zh-CN" sz="2600" dirty="0" err="1">
                <a:ln w="12700">
                  <a:noFill/>
                </a:ln>
                <a:solidFill>
                  <a:srgbClr val="262626">
                    <a:alpha val="100000"/>
                  </a:srgbClr>
                </a:solidFill>
                <a:latin typeface="Source Han Sans CN Bold"/>
                <a:ea typeface="Source Han Sans CN Bold"/>
                <a:cs typeface="Source Han Sans CN Bold"/>
              </a:rPr>
              <a:t>WeatherGNN</a:t>
            </a:r>
            <a:r>
              <a:rPr kumimoji="1" lang="en-US" altLang="zh-CN" sz="2600" dirty="0">
                <a:ln w="12700">
                  <a:noFill/>
                </a:ln>
                <a:solidFill>
                  <a:srgbClr val="262626">
                    <a:alpha val="100000"/>
                  </a:srgbClr>
                </a:solidFill>
                <a:latin typeface="Source Han Sans CN Bold"/>
                <a:ea typeface="Source Han Sans CN Bold"/>
                <a:cs typeface="Source Han Sans CN Bold"/>
              </a:rPr>
              <a:t> Exploiting </a:t>
            </a:r>
            <a:r>
              <a:rPr kumimoji="1" lang="en-US" altLang="zh-CN" sz="2600" dirty="0" err="1">
                <a:ln w="12700">
                  <a:noFill/>
                </a:ln>
                <a:solidFill>
                  <a:srgbClr val="262626">
                    <a:alpha val="100000"/>
                  </a:srgbClr>
                </a:solidFill>
                <a:latin typeface="Source Han Sans CN Bold"/>
                <a:ea typeface="Source Han Sans CN Bold"/>
                <a:cs typeface="Source Han Sans CN Bold"/>
              </a:rPr>
              <a:t>Meteo</a:t>
            </a:r>
            <a:r>
              <a:rPr kumimoji="1" lang="en-US" altLang="zh-CN" sz="2600" dirty="0">
                <a:ln w="12700">
                  <a:noFill/>
                </a:ln>
                <a:solidFill>
                  <a:srgbClr val="262626">
                    <a:alpha val="100000"/>
                  </a:srgbClr>
                </a:solidFill>
                <a:latin typeface="Source Han Sans CN Bold"/>
                <a:ea typeface="Source Han Sans CN Bold"/>
                <a:cs typeface="Source Han Sans CN Bold"/>
              </a:rPr>
              <a:t>- and Spatial-Dependencies for Local NWP Bias-Correction</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5448"/>
    </mc:Choice>
    <mc:Fallback>
      <p:transition spd="slow" advTm="54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a:off x="1145143" y="1436755"/>
            <a:ext cx="4522870" cy="4377838"/>
          </a:xfrm>
          <a:prstGeom prst="roundRect">
            <a:avLst>
              <a:gd name="adj" fmla="val 5377"/>
            </a:avLst>
          </a:prstGeom>
          <a:solidFill>
            <a:schemeClr val="accent1">
              <a:lumMod val="20000"/>
              <a:lumOff val="80000"/>
              <a:alpha val="30000"/>
            </a:schemeClr>
          </a:solidFill>
          <a:ln w="12700" cap="sq">
            <a:noFill/>
            <a:miter/>
          </a:ln>
          <a:effectLst>
            <a:outerShdw blurRad="279400" dist="38100" dir="16200000" rotWithShape="0">
              <a:schemeClr val="accent1">
                <a:alpha val="2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464907" y="2025101"/>
            <a:ext cx="3908742" cy="2891535"/>
          </a:xfrm>
          <a:prstGeom prst="rect">
            <a:avLst/>
          </a:prstGeom>
          <a:noFill/>
          <a:ln>
            <a:noFill/>
          </a:ln>
        </p:spPr>
        <p:txBody>
          <a:bodyPr vert="horz" wrap="square" lIns="91440" tIns="45720" rIns="91440" bIns="45720" rtlCol="0" anchor="t"/>
          <a:lstStyle/>
          <a:p>
            <a:pPr algn="just">
              <a:lnSpc>
                <a:spcPct val="150000"/>
              </a:lnSpc>
            </a:pPr>
            <a:r>
              <a:rPr kumimoji="1" lang="en-US" altLang="zh-CN" sz="1400" dirty="0">
                <a:ln w="12700">
                  <a:noFill/>
                </a:ln>
                <a:solidFill>
                  <a:srgbClr val="262626">
                    <a:alpha val="100000"/>
                  </a:srgbClr>
                </a:solidFill>
                <a:latin typeface="Source Han Sans"/>
                <a:ea typeface="Source Han Sans"/>
                <a:cs typeface="Source Han Sans"/>
              </a:rPr>
              <a:t>Graph Neural Networks (GNNs) are suitable for graph structure modeling, effectively handling dependencies between nodes and supporting spatial propagation modeling. They are ideal for modeling complex relationships between geographical locations and meteorological factors. Traditional neural networks, such as Convolutional Neural Networks (CNN) and Recurrent Neural Networks (RNN), mainly deal with lattice-like data or sequence data. GNNs, on the other hand, </a:t>
            </a:r>
            <a:r>
              <a:rPr kumimoji="1" lang="en-US" altLang="zh-CN" sz="1400" dirty="0" err="1">
                <a:ln w="12700">
                  <a:noFill/>
                </a:ln>
                <a:solidFill>
                  <a:srgbClr val="262626">
                    <a:alpha val="100000"/>
                  </a:srgbClr>
                </a:solidFill>
                <a:latin typeface="Source Han Sans"/>
                <a:ea typeface="Source Han Sans"/>
                <a:cs typeface="Source Han Sans"/>
              </a:rPr>
              <a:t>specialie</a:t>
            </a:r>
            <a:r>
              <a:rPr kumimoji="1" lang="en-US" altLang="zh-CN" sz="1400" dirty="0">
                <a:ln w="12700">
                  <a:noFill/>
                </a:ln>
                <a:solidFill>
                  <a:srgbClr val="262626">
                    <a:alpha val="100000"/>
                  </a:srgbClr>
                </a:solidFill>
                <a:latin typeface="Source Han Sans"/>
                <a:ea typeface="Source Han Sans"/>
                <a:cs typeface="Source Han Sans"/>
              </a:rPr>
              <a:t> in processing graph-structured data and are better able to capture the relationships and dependencies between nodes</a:t>
            </a:r>
            <a:endParaRPr kumimoji="1" lang="zh-CN" altLang="en-US" dirty="0"/>
          </a:p>
        </p:txBody>
      </p:sp>
      <p:sp>
        <p:nvSpPr>
          <p:cNvPr id="6" name="标题 1"/>
          <p:cNvSpPr txBox="1"/>
          <p:nvPr/>
        </p:nvSpPr>
        <p:spPr>
          <a:xfrm>
            <a:off x="1507107" y="1296364"/>
            <a:ext cx="3777789" cy="62523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452207" y="1283154"/>
            <a:ext cx="3791323" cy="625232"/>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Source Han Sans CN Bold"/>
                <a:ea typeface="Source Han Sans CN Bold"/>
                <a:cs typeface="Source Han Sans CN Bold"/>
              </a:rPr>
              <a:t>Graph Structure Modeling Capability</a:t>
            </a:r>
            <a:endParaRPr kumimoji="1" lang="zh-CN" altLang="en-US" dirty="0"/>
          </a:p>
        </p:txBody>
      </p:sp>
      <p:sp>
        <p:nvSpPr>
          <p:cNvPr id="8" name="标题 1"/>
          <p:cNvSpPr txBox="1"/>
          <p:nvPr/>
        </p:nvSpPr>
        <p:spPr>
          <a:xfrm>
            <a:off x="6511287" y="1436755"/>
            <a:ext cx="4522870" cy="4377838"/>
          </a:xfrm>
          <a:prstGeom prst="roundRect">
            <a:avLst>
              <a:gd name="adj" fmla="val 5377"/>
            </a:avLst>
          </a:prstGeom>
          <a:solidFill>
            <a:schemeClr val="accent2">
              <a:lumMod val="20000"/>
              <a:lumOff val="80000"/>
              <a:alpha val="30000"/>
            </a:schemeClr>
          </a:solidFill>
          <a:ln w="12700" cap="sq">
            <a:noFill/>
            <a:miter/>
          </a:ln>
          <a:effectLst>
            <a:outerShdw blurRad="279400" dist="38100" dir="16200000" rotWithShape="0">
              <a:schemeClr val="accent2">
                <a:alpha val="27000"/>
              </a:schemeClr>
            </a:outerShdw>
          </a:effectLst>
        </p:spPr>
        <p:txBody>
          <a:bodyPr vert="horz" wrap="square" lIns="91440" tIns="45720" rIns="91440" bIns="45720" rtlCol="0" anchor="ctr"/>
          <a:lstStyle/>
          <a:p>
            <a:pPr algn="ctr">
              <a:lnSpc>
                <a:spcPct val="110000"/>
              </a:lnSpc>
            </a:pPr>
            <a:endParaRPr kumimoji="1" lang="zh-CN" altLang="en-US" dirty="0"/>
          </a:p>
        </p:txBody>
      </p:sp>
      <p:sp>
        <p:nvSpPr>
          <p:cNvPr id="9" name="标题 1"/>
          <p:cNvSpPr txBox="1"/>
          <p:nvPr/>
        </p:nvSpPr>
        <p:spPr>
          <a:xfrm>
            <a:off x="6833369" y="2036531"/>
            <a:ext cx="3908742" cy="2891535"/>
          </a:xfrm>
          <a:prstGeom prst="rect">
            <a:avLst/>
          </a:prstGeom>
          <a:noFill/>
          <a:ln>
            <a:noFill/>
          </a:ln>
        </p:spPr>
        <p:txBody>
          <a:bodyPr vert="horz" wrap="square" lIns="91440" tIns="45720" rIns="91440" bIns="45720" rtlCol="0" anchor="t"/>
          <a:lstStyle/>
          <a:p>
            <a:pPr>
              <a:lnSpc>
                <a:spcPct val="150000"/>
              </a:lnSpc>
            </a:pPr>
            <a:r>
              <a:rPr kumimoji="1" lang="en-US" altLang="zh-CN" sz="1400" dirty="0" err="1">
                <a:ln w="12700">
                  <a:noFill/>
                </a:ln>
                <a:solidFill>
                  <a:srgbClr val="262626">
                    <a:alpha val="100000"/>
                  </a:srgbClr>
                </a:solidFill>
                <a:latin typeface="Source Han Sans"/>
                <a:ea typeface="Source Han Sans"/>
                <a:cs typeface="Source Han Sans"/>
              </a:rPr>
              <a:t>WeatherGNN</a:t>
            </a:r>
            <a:r>
              <a:rPr kumimoji="1" lang="en-US" altLang="zh-CN" sz="1400" dirty="0">
                <a:ln w="12700">
                  <a:noFill/>
                </a:ln>
                <a:solidFill>
                  <a:srgbClr val="262626">
                    <a:alpha val="100000"/>
                  </a:srgbClr>
                </a:solidFill>
                <a:latin typeface="Source Han Sans"/>
                <a:ea typeface="Source Han Sans"/>
                <a:cs typeface="Source Han Sans"/>
              </a:rPr>
              <a:t> is designed based on the GNN framework to address the shortcomings of traditional methods and improve the accuracy of local weather forecasting through graph structure modeling.</a:t>
            </a:r>
            <a:endParaRPr kumimoji="1" lang="zh-CN" altLang="en-US" dirty="0"/>
          </a:p>
        </p:txBody>
      </p:sp>
      <p:sp>
        <p:nvSpPr>
          <p:cNvPr id="11" name="标题 1"/>
          <p:cNvSpPr txBox="1"/>
          <p:nvPr/>
        </p:nvSpPr>
        <p:spPr>
          <a:xfrm>
            <a:off x="6833369" y="1296364"/>
            <a:ext cx="3777789" cy="625232"/>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778469" y="1283154"/>
            <a:ext cx="3791323" cy="625232"/>
          </a:xfrm>
          <a:prstGeom prst="rect">
            <a:avLst/>
          </a:prstGeom>
          <a:noFill/>
          <a:ln>
            <a:noFill/>
          </a:ln>
        </p:spPr>
        <p:txBody>
          <a:bodyPr vert="horz" wrap="square" lIns="91440" tIns="45720" rIns="91440" bIns="4572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Design Philosophy of WeatherGNN</a:t>
            </a:r>
            <a:endParaRPr kumimoji="1" lang="zh-CN" altLang="en-US"/>
          </a:p>
        </p:txBody>
      </p:sp>
      <p:grpSp>
        <p:nvGrpSpPr>
          <p:cNvPr id="13" name="组合 12"/>
          <p:cNvGrpSpPr/>
          <p:nvPr/>
        </p:nvGrpSpPr>
        <p:grpSpPr>
          <a:xfrm>
            <a:off x="5882006" y="1817456"/>
            <a:ext cx="415290" cy="415290"/>
            <a:chOff x="5882006" y="1817456"/>
            <a:chExt cx="415290" cy="415290"/>
          </a:xfrm>
        </p:grpSpPr>
        <p:sp>
          <p:nvSpPr>
            <p:cNvPr id="14" name="标题 1"/>
            <p:cNvSpPr txBox="1"/>
            <p:nvPr/>
          </p:nvSpPr>
          <p:spPr>
            <a:xfrm>
              <a:off x="5882006" y="1817456"/>
              <a:ext cx="415290" cy="415290"/>
            </a:xfrm>
            <a:prstGeom prst="ellipse">
              <a:avLst/>
            </a:prstGeom>
            <a:solidFill>
              <a:schemeClr val="accent1"/>
            </a:solidFill>
            <a:ln w="12700" cap="sq">
              <a:solidFill>
                <a:schemeClr val="bg1"/>
              </a:solidFill>
              <a:miter/>
            </a:ln>
            <a:effectLst>
              <a:outerShdw blurRad="63500" sx="102000" sy="102000" algn="ctr"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6021706" y="1921596"/>
              <a:ext cx="177800" cy="229870"/>
            </a:xfrm>
            <a:prstGeom prst="chevron">
              <a:avLst/>
            </a:prstGeom>
            <a:solidFill>
              <a:schemeClr val="bg1"/>
            </a:solidFill>
            <a:ln w="12700" cap="sq">
              <a:noFill/>
              <a:miter/>
            </a:ln>
          </p:spPr>
          <p:txBody>
            <a:bodyPr vert="horz" wrap="square" lIns="91440" tIns="45720" rIns="91440" bIns="45720" rtlCol="0" anchor="ctr"/>
            <a:lstStyle/>
            <a:p>
              <a:pPr algn="ctr">
                <a:lnSpc>
                  <a:spcPct val="100000"/>
                </a:lnSpc>
              </a:pPr>
              <a:endParaRPr kumimoji="1" lang="zh-CN" altLang="en-US"/>
            </a:p>
          </p:txBody>
        </p:sp>
      </p:grpSp>
      <p:sp>
        <p:nvSpPr>
          <p:cNvPr id="17" name="标题 1"/>
          <p:cNvSpPr txBox="1"/>
          <p:nvPr/>
        </p:nvSpPr>
        <p:spPr>
          <a:xfrm>
            <a:off x="5326262" y="963589"/>
            <a:ext cx="708904" cy="708904"/>
          </a:xfrm>
          <a:prstGeom prst="donu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0665109" y="963589"/>
            <a:ext cx="708904" cy="708904"/>
          </a:xfrm>
          <a:prstGeom prst="donut">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Core Advantages of GNN</a:t>
            </a:r>
            <a:endParaRPr kumimoji="1" lang="zh-CN" altLang="en-US"/>
          </a:p>
        </p:txBody>
      </p:sp>
      <p:sp>
        <p:nvSpPr>
          <p:cNvPr id="21"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Textfeld 4">
            <a:extLst>
              <a:ext uri="{FF2B5EF4-FFF2-40B4-BE49-F238E27FC236}">
                <a16:creationId xmlns:a16="http://schemas.microsoft.com/office/drawing/2014/main" id="{CB0D150F-BC9D-F883-850F-30EEC72634A6}"/>
              </a:ext>
            </a:extLst>
          </p:cNvPr>
          <p:cNvSpPr txBox="1"/>
          <p:nvPr/>
        </p:nvSpPr>
        <p:spPr>
          <a:xfrm>
            <a:off x="6431623" y="5629927"/>
            <a:ext cx="4403525" cy="1323439"/>
          </a:xfrm>
          <a:prstGeom prst="rect">
            <a:avLst/>
          </a:prstGeom>
          <a:noFill/>
        </p:spPr>
        <p:txBody>
          <a:bodyPr wrap="square" rtlCol="0">
            <a:spAutoFit/>
          </a:bodyPr>
          <a:lstStyle/>
          <a:p>
            <a:r>
              <a:rPr lang="de-DE" sz="1000" dirty="0"/>
              <a:t>@article{wu2023weathergnn,</a:t>
            </a:r>
          </a:p>
          <a:p>
            <a:r>
              <a:rPr lang="de-DE" sz="1000" dirty="0"/>
              <a:t>  title={</a:t>
            </a:r>
            <a:r>
              <a:rPr lang="de-DE" sz="1000" dirty="0" err="1"/>
              <a:t>Weathergnn</a:t>
            </a:r>
            <a:r>
              <a:rPr lang="de-DE" sz="1000" dirty="0"/>
              <a:t>: </a:t>
            </a:r>
            <a:r>
              <a:rPr lang="de-DE" sz="1000" dirty="0" err="1"/>
              <a:t>Exploiting</a:t>
            </a:r>
            <a:r>
              <a:rPr lang="de-DE" sz="1000" dirty="0"/>
              <a:t> </a:t>
            </a:r>
            <a:r>
              <a:rPr lang="de-DE" sz="1000" dirty="0" err="1"/>
              <a:t>meteo</a:t>
            </a:r>
            <a:r>
              <a:rPr lang="de-DE" sz="1000" dirty="0"/>
              <a:t>-and </a:t>
            </a:r>
            <a:r>
              <a:rPr lang="de-DE" sz="1000" dirty="0" err="1"/>
              <a:t>spatial-dependencies</a:t>
            </a:r>
            <a:r>
              <a:rPr lang="de-DE" sz="1000" dirty="0"/>
              <a:t> </a:t>
            </a:r>
            <a:r>
              <a:rPr lang="de-DE" sz="1000" dirty="0" err="1"/>
              <a:t>for</a:t>
            </a:r>
            <a:r>
              <a:rPr lang="de-DE" sz="1000" dirty="0"/>
              <a:t> </a:t>
            </a:r>
            <a:r>
              <a:rPr lang="de-DE" sz="1000" dirty="0" err="1"/>
              <a:t>local</a:t>
            </a:r>
            <a:r>
              <a:rPr lang="de-DE" sz="1000" dirty="0"/>
              <a:t> </a:t>
            </a:r>
            <a:r>
              <a:rPr lang="de-DE" sz="1000" dirty="0" err="1"/>
              <a:t>numerical</a:t>
            </a:r>
            <a:r>
              <a:rPr lang="de-DE" sz="1000" dirty="0"/>
              <a:t> </a:t>
            </a:r>
            <a:r>
              <a:rPr lang="de-DE" sz="1000" dirty="0" err="1"/>
              <a:t>weather</a:t>
            </a:r>
            <a:r>
              <a:rPr lang="de-DE" sz="1000" dirty="0"/>
              <a:t> </a:t>
            </a:r>
            <a:r>
              <a:rPr lang="de-DE" sz="1000" dirty="0" err="1"/>
              <a:t>prediction</a:t>
            </a:r>
            <a:r>
              <a:rPr lang="de-DE" sz="1000" dirty="0"/>
              <a:t> </a:t>
            </a:r>
            <a:r>
              <a:rPr lang="de-DE" sz="1000" dirty="0" err="1"/>
              <a:t>bias-correction</a:t>
            </a:r>
            <a:r>
              <a:rPr lang="de-DE" sz="1000" dirty="0"/>
              <a:t>},</a:t>
            </a:r>
          </a:p>
          <a:p>
            <a:r>
              <a:rPr lang="de-DE" sz="1000" dirty="0"/>
              <a:t>  </a:t>
            </a:r>
            <a:r>
              <a:rPr lang="de-DE" sz="1000" dirty="0" err="1"/>
              <a:t>author</a:t>
            </a:r>
            <a:r>
              <a:rPr lang="de-DE" sz="1000" dirty="0"/>
              <a:t>={Wu, </a:t>
            </a:r>
            <a:r>
              <a:rPr lang="de-DE" sz="1000" dirty="0" err="1"/>
              <a:t>Binqing</a:t>
            </a:r>
            <a:r>
              <a:rPr lang="de-DE" sz="1000" dirty="0"/>
              <a:t> and Chen, </a:t>
            </a:r>
            <a:r>
              <a:rPr lang="de-DE" sz="1000" dirty="0" err="1"/>
              <a:t>Weiqi</a:t>
            </a:r>
            <a:r>
              <a:rPr lang="de-DE" sz="1000" dirty="0"/>
              <a:t> and Wang, </a:t>
            </a:r>
            <a:r>
              <a:rPr lang="de-DE" sz="1000" dirty="0" err="1"/>
              <a:t>Wengwei</a:t>
            </a:r>
            <a:r>
              <a:rPr lang="de-DE" sz="1000" dirty="0"/>
              <a:t> and Peng, </a:t>
            </a:r>
            <a:r>
              <a:rPr lang="de-DE" sz="1000" dirty="0" err="1"/>
              <a:t>Bingqing</a:t>
            </a:r>
            <a:r>
              <a:rPr lang="de-DE" sz="1000" dirty="0"/>
              <a:t> and Sun, Liang and Chen, Ling},</a:t>
            </a:r>
          </a:p>
          <a:p>
            <a:r>
              <a:rPr lang="de-DE" sz="1000" dirty="0"/>
              <a:t>  </a:t>
            </a:r>
            <a:r>
              <a:rPr lang="de-DE" sz="1000" dirty="0" err="1"/>
              <a:t>journal</a:t>
            </a:r>
            <a:r>
              <a:rPr lang="de-DE" sz="1000" dirty="0"/>
              <a:t>={</a:t>
            </a:r>
            <a:r>
              <a:rPr lang="de-DE" sz="1000" dirty="0" err="1"/>
              <a:t>arXiv</a:t>
            </a:r>
            <a:r>
              <a:rPr lang="de-DE" sz="1000" dirty="0"/>
              <a:t> </a:t>
            </a:r>
            <a:r>
              <a:rPr lang="de-DE" sz="1000" dirty="0" err="1"/>
              <a:t>preprint</a:t>
            </a:r>
            <a:r>
              <a:rPr lang="de-DE" sz="1000" dirty="0"/>
              <a:t> arXiv:2310.05517},</a:t>
            </a:r>
          </a:p>
          <a:p>
            <a:r>
              <a:rPr lang="de-DE" sz="1000" dirty="0"/>
              <a:t>  </a:t>
            </a:r>
            <a:r>
              <a:rPr lang="de-DE" sz="1000" dirty="0" err="1"/>
              <a:t>year</a:t>
            </a:r>
            <a:r>
              <a:rPr lang="de-DE" sz="1000" dirty="0"/>
              <a:t>={2023}</a:t>
            </a:r>
          </a:p>
          <a:p>
            <a:r>
              <a:rPr lang="de-DE" sz="1000"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52684" y="1659368"/>
            <a:ext cx="3221476" cy="1446550"/>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Source Han Sans CN Bold"/>
                <a:ea typeface="Source Han Sans CN Bold"/>
                <a:cs typeface="Source Han Sans CN Bold"/>
              </a:rPr>
              <a:t>PART </a:t>
            </a:r>
            <a:endParaRPr kumimoji="1" lang="zh-CN" altLang="en-US"/>
          </a:p>
        </p:txBody>
      </p:sp>
      <p:sp>
        <p:nvSpPr>
          <p:cNvPr id="7"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15727" y="3007500"/>
            <a:ext cx="6331315" cy="2400026"/>
          </a:xfrm>
          <a:prstGeom prst="rect">
            <a:avLst/>
          </a:prstGeom>
          <a:noFill/>
          <a:ln>
            <a:noFill/>
          </a:ln>
        </p:spPr>
        <p:txBody>
          <a:bodyPr vert="horz" wrap="square" lIns="91440" tIns="45720" rIns="91440" bIns="45720" rtlCol="0" anchor="t"/>
          <a:lstStyle/>
          <a:p>
            <a:pPr algn="l">
              <a:lnSpc>
                <a:spcPct val="130000"/>
              </a:lnSpc>
            </a:pPr>
            <a:r>
              <a:rPr kumimoji="1" lang="en-US" altLang="zh-CN" sz="3600">
                <a:ln w="12700">
                  <a:noFill/>
                </a:ln>
                <a:solidFill>
                  <a:srgbClr val="000000">
                    <a:alpha val="100000"/>
                  </a:srgbClr>
                </a:solidFill>
                <a:latin typeface="Source Han Sans CN Bold"/>
                <a:ea typeface="Source Han Sans CN Bold"/>
                <a:cs typeface="Source Han Sans CN Bold"/>
              </a:rPr>
              <a:t>Architecture of WeatherGNN</a:t>
            </a:r>
            <a:endParaRPr kumimoji="1" lang="zh-CN" altLang="en-US"/>
          </a:p>
        </p:txBody>
      </p:sp>
      <p:sp>
        <p:nvSpPr>
          <p:cNvPr id="9" name="标题 1"/>
          <p:cNvSpPr txBox="1"/>
          <p:nvPr/>
        </p:nvSpPr>
        <p:spPr>
          <a:xfrm>
            <a:off x="2966575" y="-303463"/>
            <a:ext cx="2661530" cy="3409381"/>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OPPOSans H"/>
                <a:ea typeface="OPPOSans H"/>
                <a:cs typeface="OPPOSans H"/>
              </a:rPr>
              <a:t>04</a:t>
            </a:r>
            <a:endParaRPr kumimoji="1" lang="zh-CN" altLang="en-US"/>
          </a:p>
        </p:txBody>
      </p:sp>
      <p:grpSp>
        <p:nvGrpSpPr>
          <p:cNvPr id="10" name="组合 9"/>
          <p:cNvGrpSpPr/>
          <p:nvPr/>
        </p:nvGrpSpPr>
        <p:grpSpPr>
          <a:xfrm>
            <a:off x="4692856" y="4749194"/>
            <a:ext cx="8849454" cy="2615122"/>
            <a:chOff x="4692856" y="4749194"/>
            <a:chExt cx="8849454" cy="2615122"/>
          </a:xfrm>
        </p:grpSpPr>
        <p:sp>
          <p:nvSpPr>
            <p:cNvPr id="11"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5" name="标题 1"/>
          <p:cNvSpPr txBox="1"/>
          <p:nvPr/>
        </p:nvSpPr>
        <p:spPr>
          <a:xfrm>
            <a:off x="5581532" y="2017491"/>
            <a:ext cx="5404724" cy="1491843"/>
          </a:xfrm>
          <a:prstGeom prst="rect">
            <a:avLst/>
          </a:prstGeom>
          <a:noFill/>
          <a:ln>
            <a:noFill/>
          </a:ln>
        </p:spPr>
        <p:txBody>
          <a:bodyPr vert="horz" wrap="square" lIns="91440" tIns="45720" rIns="91440" bIns="45720" rtlCol="0" anchor="t"/>
          <a:lstStyle/>
          <a:p>
            <a:pPr algn="l">
              <a:lnSpc>
                <a:spcPct val="150000"/>
              </a:lnSpc>
            </a:pPr>
            <a:r>
              <a:rPr kumimoji="1" lang="en-US" altLang="zh-CN" sz="1400" dirty="0" err="1">
                <a:ln w="12700">
                  <a:noFill/>
                </a:ln>
                <a:solidFill>
                  <a:srgbClr val="262626">
                    <a:alpha val="73000"/>
                  </a:srgbClr>
                </a:solidFill>
                <a:latin typeface="Source Han Sans"/>
                <a:ea typeface="Source Han Sans"/>
                <a:cs typeface="Source Han Sans"/>
              </a:rPr>
              <a:t>WeatherGNN</a:t>
            </a:r>
            <a:r>
              <a:rPr kumimoji="1" lang="en-US" altLang="zh-CN" sz="1400" dirty="0">
                <a:ln w="12700">
                  <a:noFill/>
                </a:ln>
                <a:solidFill>
                  <a:srgbClr val="262626">
                    <a:alpha val="73000"/>
                  </a:srgbClr>
                </a:solidFill>
                <a:latin typeface="Source Han Sans"/>
                <a:ea typeface="Source Han Sans"/>
                <a:cs typeface="Source Han Sans"/>
              </a:rPr>
              <a:t> consists of two submodules: </a:t>
            </a:r>
            <a:r>
              <a:rPr kumimoji="1" lang="en-US" altLang="zh-CN" sz="1400" b="1" dirty="0">
                <a:ln w="12700">
                  <a:noFill/>
                </a:ln>
                <a:solidFill>
                  <a:srgbClr val="262626">
                    <a:alpha val="73000"/>
                  </a:srgbClr>
                </a:solidFill>
                <a:latin typeface="Source Han Sans"/>
                <a:ea typeface="Source Han Sans"/>
                <a:cs typeface="Source Han Sans"/>
              </a:rPr>
              <a:t>Factor GNN </a:t>
            </a:r>
            <a:r>
              <a:rPr kumimoji="1" lang="en-US" altLang="zh-CN" sz="1400" dirty="0">
                <a:ln w="12700">
                  <a:noFill/>
                </a:ln>
                <a:solidFill>
                  <a:srgbClr val="262626">
                    <a:alpha val="73000"/>
                  </a:srgbClr>
                </a:solidFill>
                <a:latin typeface="Source Han Sans"/>
                <a:ea typeface="Source Han Sans"/>
                <a:cs typeface="Source Han Sans"/>
              </a:rPr>
              <a:t>for modeling meteorological factor dependencies and </a:t>
            </a:r>
            <a:r>
              <a:rPr kumimoji="1" lang="en-US" altLang="zh-CN" sz="1400" b="1" dirty="0">
                <a:ln w="12700">
                  <a:noFill/>
                </a:ln>
                <a:solidFill>
                  <a:srgbClr val="262626">
                    <a:alpha val="73000"/>
                  </a:srgbClr>
                </a:solidFill>
                <a:latin typeface="Source Han Sans"/>
                <a:ea typeface="Source Han Sans"/>
                <a:cs typeface="Source Han Sans"/>
              </a:rPr>
              <a:t>Fast Hierarchical GNN </a:t>
            </a:r>
            <a:r>
              <a:rPr kumimoji="1" lang="en-US" altLang="zh-CN" sz="1400" dirty="0">
                <a:ln w="12700">
                  <a:noFill/>
                </a:ln>
                <a:solidFill>
                  <a:srgbClr val="262626">
                    <a:alpha val="73000"/>
                  </a:srgbClr>
                </a:solidFill>
                <a:latin typeface="Source Han Sans"/>
                <a:ea typeface="Source Han Sans"/>
                <a:cs typeface="Source Han Sans"/>
              </a:rPr>
              <a:t>for modeling spatial hierarchical propagation.</a:t>
            </a:r>
            <a:endParaRPr kumimoji="1" lang="zh-CN" altLang="en-US" dirty="0"/>
          </a:p>
        </p:txBody>
      </p:sp>
      <p:sp>
        <p:nvSpPr>
          <p:cNvPr id="6" name="标题 1"/>
          <p:cNvSpPr txBox="1"/>
          <p:nvPr/>
        </p:nvSpPr>
        <p:spPr>
          <a:xfrm>
            <a:off x="6787276" y="1413552"/>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cs typeface="Source Han Sans CN Bold"/>
              </a:rPr>
              <a:t>Two Submodules</a:t>
            </a:r>
            <a:endParaRPr kumimoji="1" lang="zh-CN" altLang="en-US" dirty="0"/>
          </a:p>
        </p:txBody>
      </p:sp>
      <mc:AlternateContent xmlns:mc="http://schemas.openxmlformats.org/markup-compatibility/2006" xmlns:a14="http://schemas.microsoft.com/office/drawing/2010/main">
        <mc:Choice Requires="a14">
          <p:sp>
            <p:nvSpPr>
              <p:cNvPr id="9" name="标题 1"/>
              <p:cNvSpPr txBox="1"/>
              <p:nvPr/>
            </p:nvSpPr>
            <p:spPr>
              <a:xfrm>
                <a:off x="5581532" y="4098617"/>
                <a:ext cx="5404724" cy="1491843"/>
              </a:xfrm>
              <a:prstGeom prst="rect">
                <a:avLst/>
              </a:prstGeom>
              <a:noFill/>
              <a:ln>
                <a:noFill/>
              </a:ln>
            </p:spPr>
            <p:txBody>
              <a:bodyPr vert="horz" wrap="square" lIns="91440" tIns="45720" rIns="91440" bIns="45720" rtlCol="0" anchor="t"/>
              <a:lstStyle/>
              <a:p>
                <a:pPr algn="l">
                  <a:lnSpc>
                    <a:spcPct val="150000"/>
                  </a:lnSpc>
                </a:pPr>
                <a:r>
                  <a:rPr kumimoji="1" lang="en-US" altLang="zh-CN" sz="1400" dirty="0">
                    <a:ln w="12700">
                      <a:noFill/>
                    </a:ln>
                    <a:solidFill>
                      <a:srgbClr val="262626">
                        <a:alpha val="73000"/>
                      </a:srgbClr>
                    </a:solidFill>
                    <a:latin typeface="Source Han Sans"/>
                    <a:ea typeface="Source Han Sans"/>
                    <a:cs typeface="Source Han Sans"/>
                  </a:rPr>
                  <a:t>Inputs include historical observation data, geographical data, and NWP data, while outputs are multi- scale bias correction results to enhance forecasting accuracy.                      </a:t>
                </a:r>
              </a:p>
              <a:p>
                <a:pPr algn="l">
                  <a:lnSpc>
                    <a:spcPct val="150000"/>
                  </a:lnSpc>
                </a:pPr>
                <a:r>
                  <a:rPr lang="en-US" altLang="zh-CN" dirty="0"/>
                  <a:t>​</a:t>
                </a:r>
                <a14:m>
                  <m:oMath xmlns:m="http://schemas.openxmlformats.org/officeDocument/2006/math">
                    <m:r>
                      <a:rPr lang="en-US" altLang="zh-CN" i="1" smtClean="0">
                        <a:latin typeface="Cambria Math" panose="02040503050406030204" pitchFamily="18" charset="0"/>
                      </a:rPr>
                      <m:t>𝑓</m:t>
                    </m:r>
                    <m:d>
                      <m:dPr>
                        <m:ctrlPr>
                          <a:rPr lang="en-US" altLang="zh-CN" i="1" smtClean="0">
                            <a:solidFill>
                              <a:srgbClr val="836967"/>
                            </a:solidFill>
                            <a:latin typeface="Cambria Math" panose="02040503050406030204" pitchFamily="18" charset="0"/>
                          </a:rPr>
                        </m:ctrlPr>
                      </m:dPr>
                      <m:e>
                        <m:sSub>
                          <m:sSubPr>
                            <m:ctrlPr>
                              <a:rPr lang="en-US" altLang="zh-CN" i="1" smtClean="0">
                                <a:solidFill>
                                  <a:srgbClr val="836967"/>
                                </a:solidFill>
                                <a:latin typeface="Cambria Math" panose="02040503050406030204" pitchFamily="18" charset="0"/>
                              </a:rPr>
                            </m:ctrlPr>
                          </m:sSubPr>
                          <m:e>
                            <m:d>
                              <m:dPr>
                                <m:begChr m:val="{"/>
                                <m:endChr m:val="}"/>
                                <m:ctrlPr>
                                  <a:rPr lang="en-US" altLang="zh-CN" i="1" smtClean="0">
                                    <a:solidFill>
                                      <a:srgbClr val="836967"/>
                                    </a:solidFill>
                                    <a:latin typeface="Cambria Math" panose="02040503050406030204" pitchFamily="18" charset="0"/>
                                  </a:rPr>
                                </m:ctrlPr>
                              </m:dPr>
                              <m:e>
                                <m:sSub>
                                  <m:sSubPr>
                                    <m:ctrlPr>
                                      <a:rPr lang="en-US" altLang="zh-CN" i="1" smtClean="0">
                                        <a:solidFill>
                                          <a:srgbClr val="836967"/>
                                        </a:solidFill>
                                        <a:latin typeface="Cambria Math" panose="02040503050406030204" pitchFamily="18" charset="0"/>
                                      </a:rPr>
                                    </m:ctrlPr>
                                  </m:sSubPr>
                                  <m:e>
                                    <m:r>
                                      <a:rPr lang="en-US" altLang="zh-CN" i="1" smtClean="0">
                                        <a:latin typeface="Cambria Math" panose="02040503050406030204" pitchFamily="18" charset="0"/>
                                      </a:rPr>
                                      <m:t>𝑥</m:t>
                                    </m:r>
                                  </m:e>
                                  <m:sub>
                                    <m:r>
                                      <a:rPr lang="en-US" altLang="zh-CN" i="1" smtClean="0">
                                        <a:latin typeface="Cambria Math" panose="02040503050406030204" pitchFamily="18" charset="0"/>
                                      </a:rPr>
                                      <m:t>𝑖</m:t>
                                    </m:r>
                                  </m:sub>
                                </m:sSub>
                              </m:e>
                            </m:d>
                          </m:e>
                          <m:sub>
                            <m:r>
                              <a:rPr lang="en-US" altLang="zh-CN" b="0" i="1" smtClean="0">
                                <a:latin typeface="Cambria Math" panose="02040503050406030204" pitchFamily="18" charset="0"/>
                              </a:rPr>
                              <m:t>,</m:t>
                            </m:r>
                          </m:sub>
                        </m:sSub>
                        <m:r>
                          <a:rPr lang="en-US" altLang="zh-CN" b="0" i="1" smtClean="0">
                            <a:latin typeface="Cambria Math" panose="02040503050406030204" pitchFamily="18" charset="0"/>
                          </a:rPr>
                          <m:t>𝑖</m:t>
                        </m:r>
                        <m:r>
                          <a:rPr lang="en-US" altLang="zh-CN" i="1" smtClean="0">
                            <a:latin typeface="Cambria Math" panose="02040503050406030204" pitchFamily="18" charset="0"/>
                          </a:rPr>
                          <m:t>∈</m:t>
                        </m:r>
                        <m:r>
                          <a:rPr lang="en-US" altLang="zh-CN" i="1" smtClean="0">
                            <a:latin typeface="Cambria Math" panose="02040503050406030204" pitchFamily="18" charset="0"/>
                          </a:rPr>
                          <m:t>𝛺</m:t>
                        </m:r>
                        <m:d>
                          <m:dPr>
                            <m:ctrlPr>
                              <a:rPr lang="en-US" altLang="zh-CN" i="1" smtClean="0">
                                <a:solidFill>
                                  <a:srgbClr val="836967"/>
                                </a:solidFill>
                                <a:latin typeface="Cambria Math" panose="02040503050406030204" pitchFamily="18" charset="0"/>
                              </a:rPr>
                            </m:ctrlPr>
                          </m:dPr>
                          <m:e>
                            <m:r>
                              <a:rPr lang="en-US" altLang="zh-CN" i="1" smtClean="0">
                                <a:latin typeface="Cambria Math" panose="02040503050406030204" pitchFamily="18" charset="0"/>
                              </a:rPr>
                              <m:t>𝑡</m:t>
                            </m:r>
                          </m:e>
                        </m:d>
                        <m:r>
                          <a:rPr lang="en-US" altLang="zh-CN" i="1" smtClean="0">
                            <a:latin typeface="Cambria Math" panose="02040503050406030204" pitchFamily="18" charset="0"/>
                          </a:rPr>
                          <m:t>;</m:t>
                        </m:r>
                        <m:r>
                          <a:rPr lang="en-US" altLang="zh-CN" i="1" smtClean="0">
                            <a:latin typeface="Cambria Math" panose="02040503050406030204" pitchFamily="18" charset="0"/>
                          </a:rPr>
                          <m:t>𝑍</m:t>
                        </m:r>
                      </m:e>
                    </m:d>
                    <m:r>
                      <a:rPr lang="en-US" altLang="zh-CN" i="1" smtClean="0">
                        <a:latin typeface="Cambria Math" panose="02040503050406030204" pitchFamily="18" charset="0"/>
                      </a:rPr>
                      <m:t>→</m:t>
                    </m:r>
                    <m:sSub>
                      <m:sSubPr>
                        <m:ctrlPr>
                          <a:rPr lang="en-US" altLang="zh-CN" i="1" smtClean="0">
                            <a:solidFill>
                              <a:srgbClr val="836967"/>
                            </a:solidFill>
                            <a:latin typeface="Cambria Math" panose="02040503050406030204" pitchFamily="18" charset="0"/>
                          </a:rPr>
                        </m:ctrlPr>
                      </m:sSubPr>
                      <m:e>
                        <m:r>
                          <a:rPr lang="en-US" altLang="zh-CN" i="1" smtClean="0">
                            <a:latin typeface="Cambria Math" panose="02040503050406030204" pitchFamily="18" charset="0"/>
                          </a:rPr>
                          <m:t>𝑦</m:t>
                        </m:r>
                      </m:e>
                      <m:sub>
                        <m:r>
                          <a:rPr lang="en-US" altLang="zh-CN" i="1" smtClean="0">
                            <a:latin typeface="Cambria Math" panose="02040503050406030204" pitchFamily="18" charset="0"/>
                          </a:rPr>
                          <m:t>𝑡</m:t>
                        </m:r>
                      </m:sub>
                    </m:sSub>
                  </m:oMath>
                </a14:m>
                <a:r>
                  <a:rPr kumimoji="1" lang="en-US" altLang="zh-CN" dirty="0"/>
                  <a:t>,</a:t>
                </a:r>
              </a:p>
              <a:p>
                <a:pPr algn="l">
                  <a:lnSpc>
                    <a:spcPct val="150000"/>
                  </a:lnSpc>
                </a:pPr>
                <a:r>
                  <a:rPr kumimoji="1" lang="en-US" altLang="zh-CN" sz="1400" dirty="0"/>
                  <a:t>X represented the NWP data</a:t>
                </a:r>
              </a:p>
              <a:p>
                <a:pPr algn="l">
                  <a:lnSpc>
                    <a:spcPct val="150000"/>
                  </a:lnSpc>
                </a:pPr>
                <a:r>
                  <a:rPr kumimoji="1" lang="en-US" altLang="zh-CN" sz="1400" dirty="0"/>
                  <a:t>Y represented the output corrected value of weather factors</a:t>
                </a:r>
              </a:p>
              <a:p>
                <a:pPr algn="l">
                  <a:lnSpc>
                    <a:spcPct val="150000"/>
                  </a:lnSpc>
                </a:pPr>
                <a:r>
                  <a:rPr kumimoji="1" lang="en-US" altLang="zh-CN" sz="1400" dirty="0"/>
                  <a:t>Z </a:t>
                </a:r>
                <a:r>
                  <a:rPr kumimoji="1" lang="en-US" altLang="zh-CN" sz="1400" dirty="0" err="1"/>
                  <a:t>reoresented</a:t>
                </a:r>
                <a:r>
                  <a:rPr kumimoji="1" lang="en-US" altLang="zh-CN" sz="1400" dirty="0"/>
                  <a:t> geographic information for all grid points, such as longitude, latitude, altitude, etc.</a:t>
                </a:r>
                <a:endParaRPr kumimoji="1" lang="zh-CN" altLang="en-US" sz="1400" dirty="0"/>
              </a:p>
            </p:txBody>
          </p:sp>
        </mc:Choice>
        <mc:Fallback xmlns="">
          <p:sp>
            <p:nvSpPr>
              <p:cNvPr id="9" name="标题 1"/>
              <p:cNvSpPr txBox="1">
                <a:spLocks noRot="1" noChangeAspect="1" noMove="1" noResize="1" noEditPoints="1" noAdjustHandles="1" noChangeArrowheads="1" noChangeShapeType="1" noTextEdit="1"/>
              </p:cNvSpPr>
              <p:nvPr/>
            </p:nvSpPr>
            <p:spPr>
              <a:xfrm>
                <a:off x="5581532" y="4098617"/>
                <a:ext cx="5404724" cy="1491843"/>
              </a:xfrm>
              <a:prstGeom prst="rect">
                <a:avLst/>
              </a:prstGeom>
              <a:blipFill>
                <a:blip r:embed="rId2"/>
                <a:stretch>
                  <a:fillRect l="-1016" b="-89796"/>
                </a:stretch>
              </a:blipFill>
              <a:ln>
                <a:noFill/>
              </a:ln>
            </p:spPr>
            <p:txBody>
              <a:bodyPr/>
              <a:lstStyle/>
              <a:p>
                <a:r>
                  <a:rPr lang="zh-CN" altLang="en-US">
                    <a:noFill/>
                  </a:rPr>
                  <a:t> </a:t>
                </a:r>
              </a:p>
            </p:txBody>
          </p:sp>
        </mc:Fallback>
      </mc:AlternateContent>
      <p:sp>
        <p:nvSpPr>
          <p:cNvPr id="10" name="标题 1"/>
          <p:cNvSpPr txBox="1"/>
          <p:nvPr/>
        </p:nvSpPr>
        <p:spPr>
          <a:xfrm>
            <a:off x="6787276" y="3429000"/>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cs typeface="Source Han Sans CN Bold"/>
              </a:rPr>
              <a:t>Inputs and Outputs</a:t>
            </a:r>
            <a:endParaRPr kumimoji="1" lang="zh-CN" altLang="en-US" dirty="0"/>
          </a:p>
        </p:txBody>
      </p:sp>
      <p:sp>
        <p:nvSpPr>
          <p:cNvPr id="11" name="标题 1"/>
          <p:cNvSpPr txBox="1"/>
          <p:nvPr/>
        </p:nvSpPr>
        <p:spPr>
          <a:xfrm>
            <a:off x="-52950" y="3831482"/>
            <a:ext cx="959939" cy="964664"/>
          </a:xfrm>
          <a:prstGeom prst="rect">
            <a:avLst/>
          </a:prstGeom>
          <a:gradFill>
            <a:gsLst>
              <a:gs pos="0">
                <a:schemeClr val="accent1">
                  <a:lumMod val="60000"/>
                  <a:lumOff val="40000"/>
                  <a:alpha val="50000"/>
                </a:schemeClr>
              </a:gs>
              <a:gs pos="100000">
                <a:schemeClr val="accent1">
                  <a:lumMod val="30000"/>
                  <a:lumOff val="7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0478928" y="4455524"/>
            <a:ext cx="507328" cy="509825"/>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1294085" y="3509334"/>
            <a:ext cx="959939" cy="964664"/>
          </a:xfrm>
          <a:prstGeom prst="rect">
            <a:avLst/>
          </a:prstGeom>
          <a:gradFill>
            <a:gsLst>
              <a:gs pos="0">
                <a:schemeClr val="accent1">
                  <a:lumMod val="60000"/>
                  <a:lumOff val="40000"/>
                  <a:alpha val="50000"/>
                </a:schemeClr>
              </a:gs>
              <a:gs pos="100000">
                <a:schemeClr val="accent1">
                  <a:lumMod val="30000"/>
                  <a:lumOff val="7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3" name="图片 22">
            <a:extLst>
              <a:ext uri="{FF2B5EF4-FFF2-40B4-BE49-F238E27FC236}">
                <a16:creationId xmlns:a16="http://schemas.microsoft.com/office/drawing/2014/main" id="{53EFB733-042D-4E32-B5D0-6B175E714236}"/>
              </a:ext>
            </a:extLst>
          </p:cNvPr>
          <p:cNvPicPr>
            <a:picLocks noChangeAspect="1"/>
          </p:cNvPicPr>
          <p:nvPr/>
        </p:nvPicPr>
        <p:blipFill>
          <a:blip r:embed="rId3"/>
          <a:stretch>
            <a:fillRect/>
          </a:stretch>
        </p:blipFill>
        <p:spPr>
          <a:xfrm>
            <a:off x="751734" y="2439884"/>
            <a:ext cx="4763165" cy="275310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mc:AlternateContent xmlns:mc="http://schemas.openxmlformats.org/markup-compatibility/2006" xmlns:a14="http://schemas.microsoft.com/office/drawing/2010/main">
        <mc:Choice Requires="a14">
          <p:sp>
            <p:nvSpPr>
              <p:cNvPr id="5" name="标题 1"/>
              <p:cNvSpPr txBox="1"/>
              <p:nvPr/>
            </p:nvSpPr>
            <p:spPr>
              <a:xfrm>
                <a:off x="5702130" y="1883717"/>
                <a:ext cx="5404724" cy="1491843"/>
              </a:xfrm>
              <a:prstGeom prst="rect">
                <a:avLst/>
              </a:prstGeom>
              <a:noFill/>
              <a:ln>
                <a:noFill/>
              </a:ln>
            </p:spPr>
            <p:txBody>
              <a:bodyPr vert="horz" wrap="square" lIns="91440" tIns="45720" rIns="91440" bIns="45720" rtlCol="0" anchor="t"/>
              <a:lstStyle/>
              <a:p>
                <a:pPr algn="l">
                  <a:lnSpc>
                    <a:spcPct val="150000"/>
                  </a:lnSpc>
                </a:pPr>
                <a:r>
                  <a:rPr lang="en-US" altLang="zh-CN" sz="1400" dirty="0"/>
                  <a:t>Area-</a:t>
                </a:r>
                <a:r>
                  <a:rPr lang="en-US" altLang="zh-CN" sz="1400" dirty="0" err="1"/>
                  <a:t>specifc</a:t>
                </a:r>
                <a:r>
                  <a:rPr lang="en-US" altLang="zh-CN" sz="1400" dirty="0"/>
                  <a:t> Meteorological Dependencies. It contains the meteorological parameters to learn. And it has 2 sub-models:</a:t>
                </a:r>
              </a:p>
              <a:p>
                <a:pPr algn="l">
                  <a:lnSpc>
                    <a:spcPct val="150000"/>
                  </a:lnSpc>
                </a:pPr>
                <a:r>
                  <a:rPr kumimoji="1" lang="en-US" altLang="zh-CN" sz="1400" b="1" dirty="0"/>
                  <a:t>Factor graph learning</a:t>
                </a:r>
                <a:r>
                  <a:rPr kumimoji="1" lang="en-US" altLang="zh-CN" sz="1400" dirty="0"/>
                  <a:t>: Initialize the factor and build the factor graph.</a:t>
                </a:r>
              </a:p>
              <a:p>
                <a:pPr algn="l">
                  <a:lnSpc>
                    <a:spcPct val="150000"/>
                  </a:lnSpc>
                </a:pPr>
                <a14:m>
                  <m:oMath xmlns:m="http://schemas.openxmlformats.org/officeDocument/2006/math">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𝑬</m:t>
                        </m:r>
                      </m:e>
                      <m:sub>
                        <m:r>
                          <a:rPr kumimoji="1" lang="en-US" altLang="zh-CN" sz="1400" b="1" i="1" smtClean="0">
                            <a:latin typeface="Cambria Math" panose="02040503050406030204" pitchFamily="18" charset="0"/>
                          </a:rPr>
                          <m:t>𝒊</m:t>
                        </m:r>
                      </m:sub>
                    </m:sSub>
                    <m:r>
                      <a:rPr kumimoji="1" lang="en-US" altLang="zh-CN" sz="1400" b="1" i="1" smtClean="0">
                        <a:latin typeface="Cambria Math" panose="02040503050406030204" pitchFamily="18" charset="0"/>
                      </a:rPr>
                      <m:t>=</m:t>
                    </m:r>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𝑬</m:t>
                        </m:r>
                      </m:e>
                      <m:sub>
                        <m:r>
                          <a:rPr kumimoji="1" lang="en-US" altLang="zh-CN" sz="1400" b="1" i="1" smtClean="0">
                            <a:latin typeface="Cambria Math" panose="02040503050406030204" pitchFamily="18" charset="0"/>
                          </a:rPr>
                          <m:t>𝒇</m:t>
                        </m:r>
                      </m:sub>
                    </m:sSub>
                    <m:r>
                      <a:rPr kumimoji="1" lang="en-US" altLang="zh-CN" sz="1400" b="1" i="1" smtClean="0">
                        <a:latin typeface="Cambria Math" panose="02040503050406030204" pitchFamily="18" charset="0"/>
                      </a:rPr>
                      <m:t>+</m:t>
                    </m:r>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𝑬</m:t>
                        </m:r>
                      </m:e>
                      <m:sub>
                        <m:r>
                          <a:rPr kumimoji="1" lang="en-US" altLang="zh-CN" sz="1400" b="1" i="1" smtClean="0">
                            <a:latin typeface="Cambria Math" panose="02040503050406030204" pitchFamily="18" charset="0"/>
                          </a:rPr>
                          <m:t>𝒈</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𝒊</m:t>
                        </m:r>
                      </m:sub>
                    </m:sSub>
                  </m:oMath>
                </a14:m>
                <a:r>
                  <a:rPr kumimoji="1" lang="en-US" altLang="zh-CN" sz="1400" b="1" dirty="0"/>
                  <a:t> </a:t>
                </a:r>
                <a:r>
                  <a:rPr kumimoji="1" lang="en-US" altLang="zh-CN" sz="1400" dirty="0"/>
                  <a:t>(Embedded matrix rely on weather factor matrix </a:t>
                </a:r>
                <a:r>
                  <a:rPr kumimoji="1" lang="en-US" altLang="zh-CN" sz="1400" dirty="0" err="1"/>
                  <a:t>Ef</a:t>
                </a:r>
                <a:r>
                  <a:rPr kumimoji="1" lang="en-US" altLang="zh-CN" sz="1400" dirty="0"/>
                  <a:t> and geographical matrix </a:t>
                </a:r>
                <a:r>
                  <a:rPr kumimoji="1" lang="en-US" altLang="zh-CN" sz="1400" dirty="0" err="1"/>
                  <a:t>Eg</a:t>
                </a:r>
                <a:r>
                  <a:rPr kumimoji="1" lang="en-US" altLang="zh-CN" sz="1400" dirty="0"/>
                  <a:t>)</a:t>
                </a:r>
              </a:p>
              <a:p>
                <a:pPr algn="l">
                  <a:lnSpc>
                    <a:spcPct val="150000"/>
                  </a:lnSpc>
                </a:pPr>
                <a14:m>
                  <m:oMath xmlns:m="http://schemas.openxmlformats.org/officeDocument/2006/math">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𝑨</m:t>
                        </m:r>
                      </m:e>
                      <m:sub>
                        <m:r>
                          <a:rPr kumimoji="1" lang="en-US" altLang="zh-CN" sz="1400" b="1" i="1" smtClean="0">
                            <a:latin typeface="Cambria Math" panose="02040503050406030204" pitchFamily="18" charset="0"/>
                          </a:rPr>
                          <m:t>𝒇</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𝒊</m:t>
                        </m:r>
                      </m:sub>
                    </m:sSub>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𝑺𝒐𝒇𝒕𝒎𝒂𝒙</m:t>
                    </m:r>
                    <m:d>
                      <m:dPr>
                        <m:ctrlPr>
                          <a:rPr kumimoji="1" lang="en-US" altLang="zh-CN" sz="1400" b="1" i="1" smtClean="0">
                            <a:solidFill>
                              <a:srgbClr val="836967"/>
                            </a:solidFill>
                            <a:latin typeface="Cambria Math" panose="02040503050406030204" pitchFamily="18" charset="0"/>
                          </a:rPr>
                        </m:ctrlPr>
                      </m:dPr>
                      <m:e>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𝑬</m:t>
                            </m:r>
                          </m:e>
                          <m:sub>
                            <m:r>
                              <a:rPr kumimoji="1" lang="en-US" altLang="zh-CN" sz="1400" b="1" i="1" smtClean="0">
                                <a:latin typeface="Cambria Math" panose="02040503050406030204" pitchFamily="18" charset="0"/>
                              </a:rPr>
                              <m:t>𝒊</m:t>
                            </m:r>
                          </m:sub>
                        </m:sSub>
                        <m:sSubSup>
                          <m:sSubSupPr>
                            <m:ctrlPr>
                              <a:rPr kumimoji="1" lang="en-US" altLang="zh-CN" sz="1400" b="1" i="1" smtClean="0">
                                <a:solidFill>
                                  <a:srgbClr val="836967"/>
                                </a:solidFill>
                                <a:latin typeface="Cambria Math" panose="02040503050406030204" pitchFamily="18" charset="0"/>
                              </a:rPr>
                            </m:ctrlPr>
                          </m:sSubSupPr>
                          <m:e>
                            <m:r>
                              <a:rPr kumimoji="1" lang="en-US" altLang="zh-CN" sz="1400" b="1" i="1" smtClean="0">
                                <a:latin typeface="Cambria Math" panose="02040503050406030204" pitchFamily="18" charset="0"/>
                              </a:rPr>
                              <m:t>𝑬</m:t>
                            </m:r>
                          </m:e>
                          <m:sub>
                            <m:r>
                              <a:rPr kumimoji="1" lang="en-US" altLang="zh-CN" sz="1400" b="1" i="1" smtClean="0">
                                <a:latin typeface="Cambria Math" panose="02040503050406030204" pitchFamily="18" charset="0"/>
                              </a:rPr>
                              <m:t>𝒊</m:t>
                            </m:r>
                          </m:sub>
                          <m:sup>
                            <m:r>
                              <a:rPr kumimoji="1" lang="en-US" altLang="zh-CN" sz="1400" b="1" i="1" smtClean="0">
                                <a:latin typeface="Cambria Math" panose="02040503050406030204" pitchFamily="18" charset="0"/>
                              </a:rPr>
                              <m:t>𝑻</m:t>
                            </m:r>
                          </m:sup>
                        </m:sSubSup>
                      </m:e>
                    </m:d>
                  </m:oMath>
                </a14:m>
                <a:r>
                  <a:rPr kumimoji="1" lang="en-US" altLang="zh-CN" sz="1400" dirty="0"/>
                  <a:t> (A is adjacent matrix of </a:t>
                </a:r>
                <a:r>
                  <a:rPr kumimoji="1" lang="en-US" altLang="zh-CN" sz="1400" dirty="0" err="1"/>
                  <a:t>i-th</a:t>
                </a:r>
                <a:r>
                  <a:rPr kumimoji="1" lang="en-US" altLang="zh-CN" sz="1400" dirty="0"/>
                  <a:t> grid, </a:t>
                </a:r>
                <a:r>
                  <a:rPr kumimoji="1" lang="en-US" altLang="zh-CN" sz="1400" dirty="0" err="1"/>
                  <a:t>Softmax</a:t>
                </a:r>
                <a:r>
                  <a:rPr kumimoji="1" lang="en-US" altLang="zh-CN" sz="1400" dirty="0"/>
                  <a:t> guarantee the normalization)</a:t>
                </a:r>
              </a:p>
              <a:p>
                <a:pPr algn="l">
                  <a:lnSpc>
                    <a:spcPct val="150000"/>
                  </a:lnSpc>
                </a:pPr>
                <a14:m>
                  <m:oMath xmlns:m="http://schemas.openxmlformats.org/officeDocument/2006/math">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𝑨</m:t>
                        </m:r>
                      </m:e>
                      <m:sub>
                        <m:r>
                          <a:rPr kumimoji="1" lang="en-US" altLang="zh-CN" sz="1400" b="1" i="1" smtClean="0">
                            <a:latin typeface="Cambria Math" panose="02040503050406030204" pitchFamily="18" charset="0"/>
                          </a:rPr>
                          <m:t>𝒇</m:t>
                        </m:r>
                      </m:sub>
                    </m:sSub>
                    <m:r>
                      <a:rPr kumimoji="1" lang="en-US" altLang="zh-CN" sz="1400" b="1" i="1" smtClean="0">
                        <a:latin typeface="Cambria Math" panose="02040503050406030204" pitchFamily="18" charset="0"/>
                      </a:rPr>
                      <m:t>=</m:t>
                    </m:r>
                    <m:sSubSup>
                      <m:sSubSupPr>
                        <m:ctrlPr>
                          <a:rPr kumimoji="1" lang="en-US" altLang="zh-CN" sz="1400" b="1" i="1" smtClean="0">
                            <a:solidFill>
                              <a:srgbClr val="836967"/>
                            </a:solidFill>
                            <a:latin typeface="Cambria Math" panose="02040503050406030204" pitchFamily="18" charset="0"/>
                          </a:rPr>
                        </m:ctrlPr>
                      </m:sSubSupPr>
                      <m:e>
                        <m:d>
                          <m:dPr>
                            <m:begChr m:val="{"/>
                            <m:endChr m:val="}"/>
                            <m:ctrlPr>
                              <a:rPr kumimoji="1" lang="en-US" altLang="zh-CN" sz="1400" b="1" i="1" smtClean="0">
                                <a:solidFill>
                                  <a:srgbClr val="836967"/>
                                </a:solidFill>
                                <a:latin typeface="Cambria Math" panose="02040503050406030204" pitchFamily="18" charset="0"/>
                              </a:rPr>
                            </m:ctrlPr>
                          </m:dPr>
                          <m:e>
                            <m:sSub>
                              <m:sSubPr>
                                <m:ctrlPr>
                                  <a:rPr kumimoji="1" lang="en-US" altLang="zh-CN" sz="1400" b="1" i="1" smtClean="0">
                                    <a:solidFill>
                                      <a:srgbClr val="836967"/>
                                    </a:solidFill>
                                    <a:latin typeface="Cambria Math" panose="02040503050406030204" pitchFamily="18" charset="0"/>
                                  </a:rPr>
                                </m:ctrlPr>
                              </m:sSubPr>
                              <m:e>
                                <m:r>
                                  <a:rPr kumimoji="1" lang="en-US" altLang="zh-CN" sz="1400" b="1" i="1" smtClean="0">
                                    <a:latin typeface="Cambria Math" panose="02040503050406030204" pitchFamily="18" charset="0"/>
                                  </a:rPr>
                                  <m:t>𝑨</m:t>
                                </m:r>
                              </m:e>
                              <m:sub>
                                <m:r>
                                  <a:rPr kumimoji="1" lang="en-US" altLang="zh-CN" sz="1400" b="1" i="1" smtClean="0">
                                    <a:latin typeface="Cambria Math" panose="02040503050406030204" pitchFamily="18" charset="0"/>
                                  </a:rPr>
                                  <m:t>𝒇</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𝒊</m:t>
                                </m:r>
                              </m:sub>
                            </m:sSub>
                          </m:e>
                        </m:d>
                      </m:e>
                      <m:sub>
                        <m:r>
                          <a:rPr kumimoji="1" lang="en-US" altLang="zh-CN" sz="1400" b="1" i="1" smtClean="0">
                            <a:latin typeface="Cambria Math" panose="02040503050406030204" pitchFamily="18" charset="0"/>
                          </a:rPr>
                          <m:t>𝒊</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𝟏</m:t>
                        </m:r>
                      </m:sub>
                      <m:sup>
                        <m:r>
                          <a:rPr kumimoji="1" lang="en-US" altLang="zh-CN" sz="1400" b="1" i="1" smtClean="0">
                            <a:latin typeface="Cambria Math" panose="02040503050406030204" pitchFamily="18" charset="0"/>
                          </a:rPr>
                          <m:t>𝑵</m:t>
                        </m:r>
                      </m:sup>
                    </m:sSubSup>
                  </m:oMath>
                </a14:m>
                <a:r>
                  <a:rPr kumimoji="1" lang="en-US" altLang="zh-CN" sz="1400" b="1" dirty="0"/>
                  <a:t> </a:t>
                </a:r>
                <a:r>
                  <a:rPr kumimoji="1" lang="en-US" altLang="zh-CN" sz="1400" dirty="0"/>
                  <a:t>(Output factor graph for all grids)</a:t>
                </a:r>
              </a:p>
              <a:p>
                <a:pPr algn="l">
                  <a:lnSpc>
                    <a:spcPct val="150000"/>
                  </a:lnSpc>
                </a:pPr>
                <a:r>
                  <a:rPr kumimoji="1" lang="en-US" altLang="zh-CN" sz="1400" b="1" dirty="0"/>
                  <a:t>Factor message passing: </a:t>
                </a:r>
                <a:r>
                  <a:rPr kumimoji="1" lang="en-US" altLang="zh-CN" sz="1400" dirty="0"/>
                  <a:t>Every factor combined the information and output</a:t>
                </a:r>
                <a:endParaRPr kumimoji="1" lang="en-US" altLang="zh-CN" sz="1400" b="1" dirty="0"/>
              </a:p>
              <a:p>
                <a:pPr algn="l">
                  <a:lnSpc>
                    <a:spcPct val="150000"/>
                  </a:lnSpc>
                </a:pPr>
                <a14:m>
                  <m:oMath xmlns:m="http://schemas.openxmlformats.org/officeDocument/2006/math">
                    <m:sSub>
                      <m:sSubPr>
                        <m:ctrlPr>
                          <a:rPr kumimoji="1" lang="zh-CN" altLang="en-US" sz="1400" b="1" i="1" smtClean="0">
                            <a:solidFill>
                              <a:srgbClr val="836967"/>
                            </a:solidFill>
                            <a:latin typeface="Cambria Math" panose="02040503050406030204" pitchFamily="18" charset="0"/>
                          </a:rPr>
                        </m:ctrlPr>
                      </m:sSubPr>
                      <m:e>
                        <m:r>
                          <a:rPr kumimoji="1" lang="zh-CN" altLang="en-US" sz="1400" b="1" i="1" smtClean="0">
                            <a:latin typeface="Cambria Math" panose="02040503050406030204" pitchFamily="18" charset="0"/>
                          </a:rPr>
                          <m:t>𝐻</m:t>
                        </m:r>
                      </m:e>
                      <m:sub>
                        <m:acc>
                          <m:accPr>
                            <m:chr m:val="̇"/>
                            <m:ctrlPr>
                              <a:rPr kumimoji="1" lang="zh-CN" altLang="en-US" sz="1400" b="1" i="1" smtClean="0">
                                <a:solidFill>
                                  <a:srgbClr val="836967"/>
                                </a:solidFill>
                                <a:latin typeface="Cambria Math" panose="02040503050406030204" pitchFamily="18" charset="0"/>
                              </a:rPr>
                            </m:ctrlPr>
                          </m:accPr>
                          <m:e>
                            <m:r>
                              <a:rPr kumimoji="1" lang="zh-CN" altLang="en-US" sz="1400" b="1" i="1" smtClean="0">
                                <a:latin typeface="Cambria Math" panose="02040503050406030204" pitchFamily="18" charset="0"/>
                              </a:rPr>
                              <m:t>𝑖</m:t>
                            </m:r>
                          </m:e>
                        </m:acc>
                      </m:sub>
                    </m:sSub>
                    <m:r>
                      <a:rPr kumimoji="1" lang="zh-CN" altLang="en-US" sz="1400" b="1" i="1" smtClean="0">
                        <a:latin typeface="Cambria Math" panose="02040503050406030204" pitchFamily="18" charset="0"/>
                      </a:rPr>
                      <m:t>=</m:t>
                    </m:r>
                    <m:d>
                      <m:dPr>
                        <m:ctrlPr>
                          <a:rPr kumimoji="1" lang="zh-CN" altLang="en-US" sz="1400" b="1" i="1" smtClean="0">
                            <a:solidFill>
                              <a:srgbClr val="836967"/>
                            </a:solidFill>
                            <a:latin typeface="Cambria Math" panose="02040503050406030204" pitchFamily="18" charset="0"/>
                          </a:rPr>
                        </m:ctrlPr>
                      </m:dPr>
                      <m:e>
                        <m:sSub>
                          <m:sSubPr>
                            <m:ctrlPr>
                              <a:rPr kumimoji="1" lang="zh-CN" altLang="en-US" sz="1400" b="1" i="1" smtClean="0">
                                <a:solidFill>
                                  <a:srgbClr val="836967"/>
                                </a:solidFill>
                                <a:latin typeface="Cambria Math" panose="02040503050406030204" pitchFamily="18" charset="0"/>
                              </a:rPr>
                            </m:ctrlPr>
                          </m:sSubPr>
                          <m:e>
                            <m:r>
                              <a:rPr kumimoji="1" lang="zh-CN" altLang="en-US" sz="1400" b="1" i="1" smtClean="0">
                                <a:latin typeface="Cambria Math" panose="02040503050406030204" pitchFamily="18" charset="0"/>
                              </a:rPr>
                              <m:t>𝐼</m:t>
                            </m:r>
                          </m:e>
                          <m:sub>
                            <m:r>
                              <a:rPr kumimoji="1" lang="zh-CN" altLang="en-US" sz="1400" b="1" i="1" smtClean="0">
                                <a:latin typeface="Cambria Math" panose="02040503050406030204" pitchFamily="18" charset="0"/>
                              </a:rPr>
                              <m:t>𝑓</m:t>
                            </m:r>
                          </m:sub>
                        </m:sSub>
                        <m:r>
                          <a:rPr kumimoji="1" lang="zh-CN" altLang="en-US" sz="1400" b="1" i="1" smtClean="0">
                            <a:latin typeface="Cambria Math" panose="02040503050406030204" pitchFamily="18" charset="0"/>
                          </a:rPr>
                          <m:t>+</m:t>
                        </m:r>
                        <m:sSub>
                          <m:sSubPr>
                            <m:ctrlPr>
                              <a:rPr kumimoji="1" lang="zh-CN" altLang="en-US" sz="1400" b="1" i="1" smtClean="0">
                                <a:solidFill>
                                  <a:srgbClr val="836967"/>
                                </a:solidFill>
                                <a:latin typeface="Cambria Math" panose="02040503050406030204" pitchFamily="18" charset="0"/>
                              </a:rPr>
                            </m:ctrlPr>
                          </m:sSubPr>
                          <m:e>
                            <m:r>
                              <a:rPr kumimoji="1" lang="zh-CN" altLang="en-US" sz="1400" b="1" i="1" smtClean="0">
                                <a:latin typeface="Cambria Math" panose="02040503050406030204" pitchFamily="18" charset="0"/>
                              </a:rPr>
                              <m:t>𝐴</m:t>
                            </m:r>
                          </m:e>
                          <m:sub>
                            <m:r>
                              <a:rPr kumimoji="1" lang="zh-CN" altLang="en-US" sz="1400" b="1" i="1" smtClean="0">
                                <a:latin typeface="Cambria Math" panose="02040503050406030204" pitchFamily="18" charset="0"/>
                              </a:rPr>
                              <m:t>𝑓</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𝒊</m:t>
                            </m:r>
                          </m:sub>
                        </m:sSub>
                      </m:e>
                    </m:d>
                    <m:sSub>
                      <m:sSubPr>
                        <m:ctrlPr>
                          <a:rPr kumimoji="1" lang="zh-CN" altLang="en-US" sz="1400" b="1" i="1" smtClean="0">
                            <a:solidFill>
                              <a:srgbClr val="836967"/>
                            </a:solidFill>
                            <a:latin typeface="Cambria Math" panose="02040503050406030204" pitchFamily="18" charset="0"/>
                          </a:rPr>
                        </m:ctrlPr>
                      </m:sSubPr>
                      <m:e>
                        <m:r>
                          <a:rPr kumimoji="1" lang="zh-CN" altLang="en-US" sz="1400" b="1" i="1" smtClean="0">
                            <a:latin typeface="Cambria Math" panose="02040503050406030204" pitchFamily="18" charset="0"/>
                          </a:rPr>
                          <m:t>𝑥</m:t>
                        </m:r>
                      </m:e>
                      <m:sub>
                        <m:r>
                          <a:rPr kumimoji="1" lang="zh-CN" altLang="en-US" sz="1400" b="1" i="1" smtClean="0">
                            <a:latin typeface="Cambria Math" panose="02040503050406030204" pitchFamily="18" charset="0"/>
                          </a:rPr>
                          <m:t>𝑖</m:t>
                        </m:r>
                      </m:sub>
                    </m:sSub>
                    <m:sSub>
                      <m:sSubPr>
                        <m:ctrlPr>
                          <a:rPr kumimoji="1" lang="zh-CN" altLang="en-US" sz="1400" b="1" i="1" smtClean="0">
                            <a:solidFill>
                              <a:srgbClr val="836967"/>
                            </a:solidFill>
                            <a:latin typeface="Cambria Math" panose="02040503050406030204" pitchFamily="18" charset="0"/>
                          </a:rPr>
                        </m:ctrlPr>
                      </m:sSubPr>
                      <m:e>
                        <m:r>
                          <a:rPr kumimoji="1" lang="zh-CN" altLang="en-US" sz="1400" b="1" i="1" smtClean="0">
                            <a:latin typeface="Cambria Math" panose="02040503050406030204" pitchFamily="18" charset="0"/>
                          </a:rPr>
                          <m:t>𝑊</m:t>
                        </m:r>
                      </m:e>
                      <m:sub>
                        <m:r>
                          <a:rPr kumimoji="1" lang="en-US" altLang="zh-CN" sz="1400" b="1" i="1" smtClean="0">
                            <a:latin typeface="Cambria Math" panose="02040503050406030204" pitchFamily="18" charset="0"/>
                          </a:rPr>
                          <m:t>𝒇</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𝒊</m:t>
                        </m:r>
                      </m:sub>
                    </m:sSub>
                    <m:r>
                      <a:rPr kumimoji="1" lang="zh-CN" altLang="en-US" sz="1400" b="1" i="1" smtClean="0">
                        <a:latin typeface="Cambria Math" panose="02040503050406030204" pitchFamily="18" charset="0"/>
                      </a:rPr>
                      <m:t>+</m:t>
                    </m:r>
                    <m:sSub>
                      <m:sSubPr>
                        <m:ctrlPr>
                          <a:rPr kumimoji="1" lang="zh-CN" altLang="en-US" sz="1400" b="1" i="1" smtClean="0">
                            <a:solidFill>
                              <a:srgbClr val="836967"/>
                            </a:solidFill>
                            <a:latin typeface="Cambria Math" panose="02040503050406030204" pitchFamily="18" charset="0"/>
                          </a:rPr>
                        </m:ctrlPr>
                      </m:sSubPr>
                      <m:e>
                        <m:r>
                          <a:rPr kumimoji="1" lang="zh-CN" altLang="en-US" sz="1400" b="1" i="1" smtClean="0">
                            <a:latin typeface="Cambria Math" panose="02040503050406030204" pitchFamily="18" charset="0"/>
                          </a:rPr>
                          <m:t>𝑏</m:t>
                        </m:r>
                      </m:e>
                      <m:sub>
                        <m:r>
                          <a:rPr kumimoji="1" lang="en-US" altLang="zh-CN" sz="1400" b="1" i="1" smtClean="0">
                            <a:latin typeface="Cambria Math" panose="02040503050406030204" pitchFamily="18" charset="0"/>
                          </a:rPr>
                          <m:t>𝒇</m:t>
                        </m:r>
                        <m:r>
                          <a:rPr kumimoji="1" lang="en-US" altLang="zh-CN" sz="1400" b="1" i="1" smtClean="0">
                            <a:latin typeface="Cambria Math" panose="02040503050406030204" pitchFamily="18" charset="0"/>
                          </a:rPr>
                          <m:t>,</m:t>
                        </m:r>
                        <m:r>
                          <a:rPr kumimoji="1" lang="en-US" altLang="zh-CN" sz="1400" b="1" i="1" smtClean="0">
                            <a:latin typeface="Cambria Math" panose="02040503050406030204" pitchFamily="18" charset="0"/>
                          </a:rPr>
                          <m:t>𝒊</m:t>
                        </m:r>
                      </m:sub>
                    </m:sSub>
                  </m:oMath>
                </a14:m>
                <a:r>
                  <a:rPr kumimoji="1" lang="en-US" altLang="zh-CN" sz="1400" dirty="0"/>
                  <a:t>(</a:t>
                </a:r>
                <a:r>
                  <a:rPr kumimoji="1" lang="en-US" altLang="zh-CN" sz="1400" dirty="0" err="1"/>
                  <a:t>I_f</a:t>
                </a:r>
                <a:r>
                  <a:rPr kumimoji="1" lang="en-US" altLang="zh-CN" sz="1400" dirty="0"/>
                  <a:t> means self-information contained, </a:t>
                </a:r>
                <a:r>
                  <a:rPr kumimoji="1" lang="en-US" altLang="zh-CN" sz="1400" dirty="0" err="1"/>
                  <a:t>Af,I</a:t>
                </a:r>
                <a:r>
                  <a:rPr kumimoji="1" lang="en-US" altLang="zh-CN" sz="1400" dirty="0"/>
                  <a:t> receive information from other factors, X is the Input data from NWP, W is the weight matrix and b is the bias)</a:t>
                </a:r>
                <a:endParaRPr kumimoji="1" lang="zh-CN" altLang="en-US" sz="1400" dirty="0"/>
              </a:p>
            </p:txBody>
          </p:sp>
        </mc:Choice>
        <mc:Fallback xmlns="">
          <p:sp>
            <p:nvSpPr>
              <p:cNvPr id="5" name="标题 1"/>
              <p:cNvSpPr txBox="1">
                <a:spLocks noRot="1" noChangeAspect="1" noMove="1" noResize="1" noEditPoints="1" noAdjustHandles="1" noChangeArrowheads="1" noChangeShapeType="1" noTextEdit="1"/>
              </p:cNvSpPr>
              <p:nvPr/>
            </p:nvSpPr>
            <p:spPr>
              <a:xfrm>
                <a:off x="5702130" y="1883717"/>
                <a:ext cx="5404724" cy="1491843"/>
              </a:xfrm>
              <a:prstGeom prst="rect">
                <a:avLst/>
              </a:prstGeom>
              <a:blipFill>
                <a:blip r:embed="rId3"/>
                <a:stretch>
                  <a:fillRect l="-338" b="-228571"/>
                </a:stretch>
              </a:blipFill>
              <a:ln>
                <a:noFill/>
              </a:ln>
            </p:spPr>
            <p:txBody>
              <a:bodyPr/>
              <a:lstStyle/>
              <a:p>
                <a:r>
                  <a:rPr lang="zh-CN" altLang="en-US">
                    <a:noFill/>
                  </a:rPr>
                  <a:t> </a:t>
                </a:r>
              </a:p>
            </p:txBody>
          </p:sp>
        </mc:Fallback>
      </mc:AlternateContent>
      <p:sp>
        <p:nvSpPr>
          <p:cNvPr id="6" name="标题 1"/>
          <p:cNvSpPr txBox="1"/>
          <p:nvPr/>
        </p:nvSpPr>
        <p:spPr>
          <a:xfrm>
            <a:off x="7123088" y="1279779"/>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rPr>
              <a:t>Factor GNN</a:t>
            </a:r>
            <a:endParaRPr kumimoji="1" lang="zh-CN" altLang="en-US" dirty="0"/>
          </a:p>
        </p:txBody>
      </p:sp>
      <p:sp>
        <p:nvSpPr>
          <p:cNvPr id="11" name="标题 1"/>
          <p:cNvSpPr txBox="1"/>
          <p:nvPr/>
        </p:nvSpPr>
        <p:spPr>
          <a:xfrm>
            <a:off x="-52950" y="3831482"/>
            <a:ext cx="959939" cy="964664"/>
          </a:xfrm>
          <a:prstGeom prst="rect">
            <a:avLst/>
          </a:prstGeom>
          <a:gradFill>
            <a:gsLst>
              <a:gs pos="0">
                <a:schemeClr val="accent1">
                  <a:lumMod val="60000"/>
                  <a:lumOff val="40000"/>
                  <a:alpha val="50000"/>
                </a:schemeClr>
              </a:gs>
              <a:gs pos="100000">
                <a:schemeClr val="accent1">
                  <a:lumMod val="30000"/>
                  <a:lumOff val="7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1294085" y="3509334"/>
            <a:ext cx="959939" cy="964664"/>
          </a:xfrm>
          <a:prstGeom prst="rect">
            <a:avLst/>
          </a:prstGeom>
          <a:gradFill>
            <a:gsLst>
              <a:gs pos="0">
                <a:schemeClr val="accent1">
                  <a:lumMod val="60000"/>
                  <a:lumOff val="40000"/>
                  <a:alpha val="50000"/>
                </a:schemeClr>
              </a:gs>
              <a:gs pos="100000">
                <a:schemeClr val="accent1">
                  <a:lumMod val="30000"/>
                  <a:lumOff val="7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3" name="图片 22">
            <a:extLst>
              <a:ext uri="{FF2B5EF4-FFF2-40B4-BE49-F238E27FC236}">
                <a16:creationId xmlns:a16="http://schemas.microsoft.com/office/drawing/2014/main" id="{53EFB733-042D-4E32-B5D0-6B175E714236}"/>
              </a:ext>
            </a:extLst>
          </p:cNvPr>
          <p:cNvPicPr>
            <a:picLocks noChangeAspect="1"/>
          </p:cNvPicPr>
          <p:nvPr/>
        </p:nvPicPr>
        <p:blipFill>
          <a:blip r:embed="rId4"/>
          <a:stretch>
            <a:fillRect/>
          </a:stretch>
        </p:blipFill>
        <p:spPr>
          <a:xfrm>
            <a:off x="751734" y="2439884"/>
            <a:ext cx="4763165" cy="2753109"/>
          </a:xfrm>
          <a:prstGeom prst="rect">
            <a:avLst/>
          </a:prstGeom>
        </p:spPr>
      </p:pic>
    </p:spTree>
    <p:extLst>
      <p:ext uri="{BB962C8B-B14F-4D97-AF65-F5344CB8AC3E}">
        <p14:creationId xmlns:p14="http://schemas.microsoft.com/office/powerpoint/2010/main" val="172104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mc:AlternateContent xmlns:mc="http://schemas.openxmlformats.org/markup-compatibility/2006" xmlns:a14="http://schemas.microsoft.com/office/drawing/2010/main">
        <mc:Choice Requires="a14">
          <p:sp>
            <p:nvSpPr>
              <p:cNvPr id="5" name="标题 1"/>
              <p:cNvSpPr txBox="1"/>
              <p:nvPr/>
            </p:nvSpPr>
            <p:spPr>
              <a:xfrm>
                <a:off x="5702130" y="1883717"/>
                <a:ext cx="5404724" cy="1491843"/>
              </a:xfrm>
              <a:prstGeom prst="rect">
                <a:avLst/>
              </a:prstGeom>
              <a:noFill/>
              <a:ln>
                <a:noFill/>
              </a:ln>
            </p:spPr>
            <p:txBody>
              <a:bodyPr vert="horz" wrap="square" lIns="91440" tIns="45720" rIns="91440" bIns="45720" rtlCol="0" anchor="t"/>
              <a:lstStyle/>
              <a:p>
                <a:pPr algn="l">
                  <a:lnSpc>
                    <a:spcPct val="150000"/>
                  </a:lnSpc>
                </a:pPr>
                <a:r>
                  <a:rPr lang="en-US" altLang="zh-CN" sz="1400" dirty="0"/>
                  <a:t>It can effectively capture dynamic spatial dependencies by combining geographical distances, historical weather similarity, and NWP data.</a:t>
                </a:r>
              </a:p>
              <a:p>
                <a:pPr algn="l">
                  <a:lnSpc>
                    <a:spcPct val="150000"/>
                  </a:lnSpc>
                </a:pPr>
                <a:r>
                  <a:rPr lang="en-US" altLang="zh-CN" sz="1400" b="1" dirty="0"/>
                  <a:t>Geographic distance matrix </a:t>
                </a:r>
                <a14:m>
                  <m:oMath xmlns:m="http://schemas.openxmlformats.org/officeDocument/2006/math">
                    <m:sSub>
                      <m:sSubPr>
                        <m:ctrlPr>
                          <a:rPr lang="en-US" altLang="zh-CN" sz="1400" b="1" i="1" smtClean="0">
                            <a:solidFill>
                              <a:srgbClr val="836967"/>
                            </a:solidFill>
                            <a:latin typeface="Cambria Math" panose="02040503050406030204" pitchFamily="18" charset="0"/>
                          </a:rPr>
                        </m:ctrlPr>
                      </m:sSubPr>
                      <m:e>
                        <m:r>
                          <a:rPr lang="en-US" altLang="zh-CN" sz="1400" b="1" i="1" smtClean="0">
                            <a:latin typeface="Cambria Math" panose="02040503050406030204" pitchFamily="18" charset="0"/>
                          </a:rPr>
                          <m:t>𝐷</m:t>
                        </m:r>
                      </m:e>
                      <m:sub>
                        <m:r>
                          <a:rPr lang="en-US" altLang="zh-CN" sz="1400" b="1" i="1" smtClean="0">
                            <a:latin typeface="Cambria Math" panose="02040503050406030204" pitchFamily="18" charset="0"/>
                          </a:rPr>
                          <m:t>𝑖</m:t>
                        </m:r>
                        <m:r>
                          <a:rPr lang="en-US" altLang="zh-CN" sz="1400" b="1" i="1" smtClean="0">
                            <a:latin typeface="Cambria Math" panose="02040503050406030204" pitchFamily="18" charset="0"/>
                          </a:rPr>
                          <m:t>𝒋</m:t>
                        </m:r>
                      </m:sub>
                    </m:sSub>
                    <m:r>
                      <a:rPr lang="en-US" altLang="zh-CN" sz="1400" b="1" i="1" smtClean="0">
                        <a:latin typeface="Cambria Math" panose="02040503050406030204" pitchFamily="18" charset="0"/>
                      </a:rPr>
                      <m:t> </m:t>
                    </m:r>
                  </m:oMath>
                </a14:m>
                <a:endParaRPr lang="en-US" altLang="zh-CN" sz="1400" b="1" i="1" dirty="0">
                  <a:latin typeface="Cambria Math" panose="02040503050406030204" pitchFamily="18" charset="0"/>
                </a:endParaRPr>
              </a:p>
              <a:p>
                <a:pPr algn="l">
                  <a:lnSpc>
                    <a:spcPct val="150000"/>
                  </a:lnSpc>
                </a:pPr>
                <a14:m>
                  <m:oMathPara xmlns:m="http://schemas.openxmlformats.org/officeDocument/2006/math">
                    <m:oMathParaPr>
                      <m:jc m:val="left"/>
                    </m:oMathParaPr>
                    <m:oMath xmlns:m="http://schemas.openxmlformats.org/officeDocument/2006/math">
                      <m:sSub>
                        <m:sSubPr>
                          <m:ctrlPr>
                            <a:rPr lang="en-US" altLang="zh-CN" sz="1400" b="1" i="1" smtClean="0">
                              <a:solidFill>
                                <a:srgbClr val="836967"/>
                              </a:solidFill>
                              <a:latin typeface="Cambria Math" panose="02040503050406030204" pitchFamily="18" charset="0"/>
                            </a:rPr>
                          </m:ctrlPr>
                        </m:sSubPr>
                        <m:e>
                          <m:r>
                            <a:rPr lang="en-US" altLang="zh-CN" sz="1400" b="1" i="1" smtClean="0">
                              <a:latin typeface="Cambria Math" panose="02040503050406030204" pitchFamily="18" charset="0"/>
                            </a:rPr>
                            <m:t>𝐷</m:t>
                          </m:r>
                        </m:e>
                        <m:sub>
                          <m:r>
                            <a:rPr lang="en-US" altLang="zh-CN" sz="1400" b="1" i="1" smtClean="0">
                              <a:latin typeface="Cambria Math" panose="02040503050406030204" pitchFamily="18" charset="0"/>
                            </a:rPr>
                            <m:t>𝑖</m:t>
                          </m:r>
                          <m:r>
                            <a:rPr lang="en-US" altLang="zh-CN" sz="1400" b="1" i="1" smtClean="0">
                              <a:latin typeface="Cambria Math" panose="02040503050406030204" pitchFamily="18" charset="0"/>
                            </a:rPr>
                            <m:t>𝒋</m:t>
                          </m:r>
                        </m:sub>
                      </m:sSub>
                      <m:r>
                        <a:rPr lang="en-US" altLang="zh-CN" sz="1400" b="1" i="1" smtClean="0">
                          <a:latin typeface="Cambria Math" panose="02040503050406030204" pitchFamily="18" charset="0"/>
                        </a:rPr>
                        <m:t>=</m:t>
                      </m:r>
                      <m:rad>
                        <m:radPr>
                          <m:degHide m:val="on"/>
                          <m:ctrlPr>
                            <a:rPr lang="en-US" altLang="zh-CN" sz="1400" b="1" i="1" smtClean="0">
                              <a:solidFill>
                                <a:srgbClr val="836967"/>
                              </a:solidFill>
                              <a:latin typeface="Cambria Math" panose="02040503050406030204" pitchFamily="18" charset="0"/>
                            </a:rPr>
                          </m:ctrlPr>
                        </m:radPr>
                        <m:deg/>
                        <m:e>
                          <m:sSub>
                            <m:sSubPr>
                              <m:ctrlPr>
                                <a:rPr lang="en-US" altLang="zh-CN" sz="1400" b="1" i="1" smtClean="0">
                                  <a:solidFill>
                                    <a:srgbClr val="836967"/>
                                  </a:solidFill>
                                  <a:latin typeface="Cambria Math" panose="02040503050406030204" pitchFamily="18" charset="0"/>
                                </a:rPr>
                              </m:ctrlPr>
                            </m:sSubPr>
                            <m:e>
                              <m:r>
                                <a:rPr lang="en-US" altLang="zh-CN" sz="1400" b="1" i="1" smtClean="0">
                                  <a:latin typeface="Cambria Math" panose="02040503050406030204" pitchFamily="18" charset="0"/>
                                </a:rPr>
                                <m:t>𝜆</m:t>
                              </m:r>
                            </m:e>
                            <m:sub>
                              <m:r>
                                <a:rPr lang="en-US" altLang="zh-CN" sz="1400" b="1" i="1" smtClean="0">
                                  <a:latin typeface="Cambria Math" panose="02040503050406030204" pitchFamily="18" charset="0"/>
                                </a:rPr>
                                <m:t>𝒍𝒂𝒕</m:t>
                              </m:r>
                            </m:sub>
                          </m:sSub>
                          <m:sSubSup>
                            <m:sSubSupPr>
                              <m:ctrlPr>
                                <a:rPr lang="en-US" altLang="zh-CN" sz="1400" b="1" i="1">
                                  <a:solidFill>
                                    <a:srgbClr val="836967"/>
                                  </a:solidFill>
                                  <a:latin typeface="Cambria Math" panose="02040503050406030204" pitchFamily="18" charset="0"/>
                                </a:rPr>
                              </m:ctrlPr>
                            </m:sSubSupPr>
                            <m:e>
                              <m:r>
                                <a:rPr lang="en-US" altLang="zh-CN" sz="1400" b="1" i="1">
                                  <a:latin typeface="Cambria Math" panose="02040503050406030204" pitchFamily="18" charset="0"/>
                                </a:rPr>
                                <m:t>𝑑</m:t>
                              </m:r>
                            </m:e>
                            <m:sub>
                              <m:r>
                                <a:rPr lang="en-US" altLang="zh-CN" sz="1400" b="1" i="1" smtClean="0">
                                  <a:latin typeface="Cambria Math" panose="02040503050406030204" pitchFamily="18" charset="0"/>
                                </a:rPr>
                                <m:t>𝒍𝒂𝒕</m:t>
                              </m:r>
                              <m:r>
                                <a:rPr lang="en-US" altLang="zh-CN" sz="1400" b="1" i="1" smtClean="0">
                                  <a:latin typeface="Cambria Math" panose="02040503050406030204" pitchFamily="18" charset="0"/>
                                </a:rPr>
                                <m:t>,</m:t>
                              </m:r>
                              <m:r>
                                <a:rPr lang="en-US" altLang="zh-CN" sz="1400" b="1" i="1" smtClean="0">
                                  <a:latin typeface="Cambria Math" panose="02040503050406030204" pitchFamily="18" charset="0"/>
                                </a:rPr>
                                <m:t>𝒊𝒋</m:t>
                              </m:r>
                            </m:sub>
                            <m:sup>
                              <m:r>
                                <a:rPr lang="en-US" altLang="zh-CN" sz="1400" b="1" i="1">
                                  <a:latin typeface="Cambria Math" panose="02040503050406030204" pitchFamily="18" charset="0"/>
                                </a:rPr>
                                <m:t>2</m:t>
                              </m:r>
                            </m:sup>
                          </m:sSubSup>
                          <m:r>
                            <a:rPr lang="en-US" altLang="zh-CN" sz="1400" b="1" i="1" smtClean="0">
                              <a:latin typeface="Cambria Math" panose="02040503050406030204" pitchFamily="18" charset="0"/>
                            </a:rPr>
                            <m:t>+</m:t>
                          </m:r>
                          <m:sSub>
                            <m:sSubPr>
                              <m:ctrlPr>
                                <a:rPr lang="en-US" altLang="zh-CN" sz="1400" b="1" i="1" smtClean="0">
                                  <a:solidFill>
                                    <a:srgbClr val="836967"/>
                                  </a:solidFill>
                                  <a:latin typeface="Cambria Math" panose="02040503050406030204" pitchFamily="18" charset="0"/>
                                </a:rPr>
                              </m:ctrlPr>
                            </m:sSubPr>
                            <m:e>
                              <m:r>
                                <a:rPr lang="en-US" altLang="zh-CN" sz="1400" b="1" i="1" smtClean="0">
                                  <a:latin typeface="Cambria Math" panose="02040503050406030204" pitchFamily="18" charset="0"/>
                                </a:rPr>
                                <m:t>𝜆</m:t>
                              </m:r>
                            </m:e>
                            <m:sub>
                              <m:r>
                                <a:rPr lang="en-US" altLang="zh-CN" sz="1400" b="1" i="1" smtClean="0">
                                  <a:latin typeface="Cambria Math" panose="02040503050406030204" pitchFamily="18" charset="0"/>
                                </a:rPr>
                                <m:t>𝒍𝒐𝒏</m:t>
                              </m:r>
                            </m:sub>
                          </m:sSub>
                          <m:sSubSup>
                            <m:sSubSupPr>
                              <m:ctrlPr>
                                <a:rPr lang="en-US" altLang="zh-CN" sz="1400" b="1" i="1" smtClean="0">
                                  <a:solidFill>
                                    <a:srgbClr val="836967"/>
                                  </a:solidFill>
                                  <a:latin typeface="Cambria Math" panose="02040503050406030204" pitchFamily="18" charset="0"/>
                                </a:rPr>
                              </m:ctrlPr>
                            </m:sSubSupPr>
                            <m:e>
                              <m:r>
                                <a:rPr lang="en-US" altLang="zh-CN" sz="1400" b="1" i="1" smtClean="0">
                                  <a:latin typeface="Cambria Math" panose="02040503050406030204" pitchFamily="18" charset="0"/>
                                </a:rPr>
                                <m:t>𝑑</m:t>
                              </m:r>
                            </m:e>
                            <m:sub>
                              <m:r>
                                <a:rPr lang="en-US" altLang="zh-CN" sz="1400" b="1" i="1" smtClean="0">
                                  <a:latin typeface="Cambria Math" panose="02040503050406030204" pitchFamily="18" charset="0"/>
                                </a:rPr>
                                <m:t>𝒍𝒐𝒏𝒈</m:t>
                              </m:r>
                              <m:r>
                                <a:rPr lang="en-US" altLang="zh-CN" sz="1400" b="1" i="1" smtClean="0">
                                  <a:latin typeface="Cambria Math" panose="02040503050406030204" pitchFamily="18" charset="0"/>
                                </a:rPr>
                                <m:t>,</m:t>
                              </m:r>
                              <m:r>
                                <a:rPr lang="en-US" altLang="zh-CN" sz="1400" b="1" i="1" smtClean="0">
                                  <a:latin typeface="Cambria Math" panose="02040503050406030204" pitchFamily="18" charset="0"/>
                                </a:rPr>
                                <m:t>𝒊𝒋</m:t>
                              </m:r>
                            </m:sub>
                            <m:sup>
                              <m:r>
                                <a:rPr lang="en-US" altLang="zh-CN" sz="1400" b="1" i="1" smtClean="0">
                                  <a:latin typeface="Cambria Math" panose="02040503050406030204" pitchFamily="18" charset="0"/>
                                </a:rPr>
                                <m:t>2</m:t>
                              </m:r>
                            </m:sup>
                          </m:sSubSup>
                          <m:r>
                            <a:rPr lang="en-US" altLang="zh-CN" sz="1400" b="1" i="1" smtClean="0">
                              <a:latin typeface="Cambria Math" panose="02040503050406030204" pitchFamily="18" charset="0"/>
                            </a:rPr>
                            <m:t>+</m:t>
                          </m:r>
                          <m:sSub>
                            <m:sSubPr>
                              <m:ctrlPr>
                                <a:rPr lang="en-US" altLang="zh-CN" sz="1400" b="1" i="1" smtClean="0">
                                  <a:solidFill>
                                    <a:srgbClr val="836967"/>
                                  </a:solidFill>
                                  <a:latin typeface="Cambria Math" panose="02040503050406030204" pitchFamily="18" charset="0"/>
                                </a:rPr>
                              </m:ctrlPr>
                            </m:sSubPr>
                            <m:e>
                              <m:r>
                                <a:rPr lang="en-US" altLang="zh-CN" sz="1400" b="1" i="1" smtClean="0">
                                  <a:latin typeface="Cambria Math" panose="02040503050406030204" pitchFamily="18" charset="0"/>
                                </a:rPr>
                                <m:t>𝜆</m:t>
                              </m:r>
                            </m:e>
                            <m:sub>
                              <m:r>
                                <a:rPr lang="en-US" altLang="zh-CN" sz="1400" b="1" i="1" smtClean="0">
                                  <a:latin typeface="Cambria Math" panose="02040503050406030204" pitchFamily="18" charset="0"/>
                                </a:rPr>
                                <m:t>𝒂𝒍𝒕</m:t>
                              </m:r>
                            </m:sub>
                          </m:sSub>
                          <m:sSubSup>
                            <m:sSubSupPr>
                              <m:ctrlPr>
                                <a:rPr lang="en-US" altLang="zh-CN" sz="1400" b="1" i="1" smtClean="0">
                                  <a:solidFill>
                                    <a:srgbClr val="836967"/>
                                  </a:solidFill>
                                  <a:latin typeface="Cambria Math" panose="02040503050406030204" pitchFamily="18" charset="0"/>
                                </a:rPr>
                              </m:ctrlPr>
                            </m:sSubSupPr>
                            <m:e>
                              <m:r>
                                <a:rPr lang="en-US" altLang="zh-CN" sz="1400" b="1" i="1" smtClean="0">
                                  <a:latin typeface="Cambria Math" panose="02040503050406030204" pitchFamily="18" charset="0"/>
                                </a:rPr>
                                <m:t>𝑑</m:t>
                              </m:r>
                            </m:e>
                            <m:sub>
                              <m:r>
                                <a:rPr lang="en-US" altLang="zh-CN" sz="1400" b="1" i="1" smtClean="0">
                                  <a:latin typeface="Cambria Math" panose="02040503050406030204" pitchFamily="18" charset="0"/>
                                </a:rPr>
                                <m:t>𝒂𝒍𝒕</m:t>
                              </m:r>
                              <m:r>
                                <a:rPr lang="en-US" altLang="zh-CN" sz="1400" b="1" i="1" smtClean="0">
                                  <a:latin typeface="Cambria Math" panose="02040503050406030204" pitchFamily="18" charset="0"/>
                                </a:rPr>
                                <m:t>,</m:t>
                              </m:r>
                              <m:r>
                                <a:rPr lang="en-US" altLang="zh-CN" sz="1400" b="1" i="1" smtClean="0">
                                  <a:latin typeface="Cambria Math" panose="02040503050406030204" pitchFamily="18" charset="0"/>
                                </a:rPr>
                                <m:t>𝒊𝒋</m:t>
                              </m:r>
                            </m:sub>
                            <m:sup>
                              <m:r>
                                <a:rPr lang="en-US" altLang="zh-CN" sz="1400" b="1" i="1" smtClean="0">
                                  <a:latin typeface="Cambria Math" panose="02040503050406030204" pitchFamily="18" charset="0"/>
                                </a:rPr>
                                <m:t>2</m:t>
                              </m:r>
                            </m:sup>
                          </m:sSubSup>
                        </m:e>
                      </m:rad>
                      <m:r>
                        <a:rPr lang="en-US" altLang="zh-CN" sz="1400" b="1">
                          <a:latin typeface="Cambria Math" panose="02040503050406030204" pitchFamily="18" charset="0"/>
                        </a:rPr>
                        <m:t> </m:t>
                      </m:r>
                    </m:oMath>
                  </m:oMathPara>
                </a14:m>
                <a:endParaRPr lang="en-US" altLang="zh-CN" sz="1400" b="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altLang="zh-CN" sz="1400" b="0">
                          <a:latin typeface="Cambria Math" panose="02040503050406030204" pitchFamily="18" charset="0"/>
                        </a:rPr>
                        <m:t>(</m:t>
                      </m:r>
                      <m:r>
                        <m:rPr>
                          <m:sty m:val="p"/>
                        </m:rPr>
                        <a:rPr lang="en-US" altLang="zh-CN" sz="1400" b="0" i="1">
                          <a:latin typeface="Cambria Math" panose="02040503050406030204" pitchFamily="18" charset="0"/>
                        </a:rPr>
                        <m:t>Latitude</m:t>
                      </m:r>
                      <m:r>
                        <a:rPr lang="en-US" altLang="zh-CN" sz="1400" b="0">
                          <a:latin typeface="Cambria Math" panose="02040503050406030204" pitchFamily="18" charset="0"/>
                        </a:rPr>
                        <m:t>, </m:t>
                      </m:r>
                      <m:r>
                        <m:rPr>
                          <m:sty m:val="p"/>
                        </m:rPr>
                        <a:rPr lang="en-US" altLang="zh-CN" sz="1400" b="0" i="1">
                          <a:latin typeface="Cambria Math" panose="02040503050406030204" pitchFamily="18" charset="0"/>
                        </a:rPr>
                        <m:t>longitude</m:t>
                      </m:r>
                      <m:r>
                        <a:rPr lang="en-US" altLang="zh-CN" sz="1400" b="0">
                          <a:latin typeface="Cambria Math" panose="02040503050406030204" pitchFamily="18" charset="0"/>
                        </a:rPr>
                        <m:t>, </m:t>
                      </m:r>
                      <m:r>
                        <m:rPr>
                          <m:sty m:val="p"/>
                        </m:rPr>
                        <a:rPr lang="en-US" altLang="zh-CN" sz="1400" b="0" i="1">
                          <a:latin typeface="Cambria Math" panose="02040503050406030204" pitchFamily="18" charset="0"/>
                        </a:rPr>
                        <m:t>altitude</m:t>
                      </m:r>
                      <m:r>
                        <a:rPr lang="en-US" altLang="zh-CN" sz="1400">
                          <a:latin typeface="Cambria Math" panose="02040503050406030204" pitchFamily="18" charset="0"/>
                        </a:rPr>
                        <m:t> </m:t>
                      </m:r>
                      <m:r>
                        <m:rPr>
                          <m:sty m:val="p"/>
                        </m:rPr>
                        <a:rPr lang="en-US" altLang="zh-CN" sz="1400">
                          <a:latin typeface="Cambria Math" panose="02040503050406030204" pitchFamily="18" charset="0"/>
                        </a:rPr>
                        <m:t>of</m:t>
                      </m:r>
                      <m:r>
                        <a:rPr lang="en-US" altLang="zh-CN" sz="1400">
                          <a:latin typeface="Cambria Math" panose="02040503050406030204" pitchFamily="18" charset="0"/>
                        </a:rPr>
                        <m:t> </m:t>
                      </m:r>
                      <m:r>
                        <m:rPr>
                          <m:sty m:val="p"/>
                        </m:rPr>
                        <a:rPr lang="en-US" altLang="zh-CN" sz="1400">
                          <a:latin typeface="Cambria Math" panose="02040503050406030204" pitchFamily="18" charset="0"/>
                        </a:rPr>
                        <m:t>distance</m:t>
                      </m:r>
                      <m:r>
                        <a:rPr lang="en-US" altLang="zh-CN" sz="1400">
                          <a:latin typeface="Cambria Math" panose="02040503050406030204" pitchFamily="18" charset="0"/>
                        </a:rPr>
                        <m:t>[</m:t>
                      </m:r>
                      <m:r>
                        <m:rPr>
                          <m:sty m:val="p"/>
                        </m:rPr>
                        <a:rPr lang="en-US" altLang="zh-CN" sz="1400">
                          <a:latin typeface="Cambria Math" panose="02040503050406030204" pitchFamily="18" charset="0"/>
                        </a:rPr>
                        <m:t>Geographically</m:t>
                      </m:r>
                      <m:r>
                        <a:rPr lang="en-US" altLang="zh-CN" sz="1400">
                          <a:latin typeface="Cambria Math" panose="02040503050406030204" pitchFamily="18" charset="0"/>
                        </a:rPr>
                        <m:t> </m:t>
                      </m:r>
                      <m:r>
                        <m:rPr>
                          <m:sty m:val="p"/>
                        </m:rPr>
                        <a:rPr lang="en-US" altLang="zh-CN" sz="1400">
                          <a:latin typeface="Cambria Math" panose="02040503050406030204" pitchFamily="18" charset="0"/>
                        </a:rPr>
                        <m:t>and</m:t>
                      </m:r>
                      <m:r>
                        <a:rPr lang="en-US" altLang="zh-CN" sz="1400">
                          <a:latin typeface="Cambria Math" panose="02040503050406030204" pitchFamily="18" charset="0"/>
                        </a:rPr>
                        <m:t> </m:t>
                      </m:r>
                      <m:r>
                        <m:rPr>
                          <m:sty m:val="p"/>
                        </m:rPr>
                        <a:rPr lang="en-US" altLang="zh-CN" sz="1400">
                          <a:latin typeface="Cambria Math" panose="02040503050406030204" pitchFamily="18" charset="0"/>
                        </a:rPr>
                        <m:t>physically</m:t>
                      </m:r>
                      <m:r>
                        <a:rPr lang="en-US" altLang="zh-CN" sz="1400">
                          <a:latin typeface="Cambria Math" panose="02040503050406030204" pitchFamily="18" charset="0"/>
                        </a:rPr>
                        <m:t>],</m:t>
                      </m:r>
                    </m:oMath>
                  </m:oMathPara>
                </a14:m>
                <a:endParaRPr lang="en-US" altLang="zh-CN" sz="1400" dirty="0">
                  <a:latin typeface="Cambria Math" panose="02040503050406030204" pitchFamily="18" charset="0"/>
                </a:endParaRPr>
              </a:p>
              <a:p>
                <a:pPr>
                  <a:lnSpc>
                    <a:spcPct val="150000"/>
                  </a:lnSpc>
                </a:pPr>
                <a14:m>
                  <m:oMath xmlns:m="http://schemas.openxmlformats.org/officeDocument/2006/math">
                    <m:r>
                      <a:rPr lang="en-US" altLang="zh-CN" sz="1400" b="0" i="1">
                        <a:latin typeface="Cambria Math" panose="02040503050406030204" pitchFamily="18" charset="0"/>
                      </a:rPr>
                      <m:t>𝜆</m:t>
                    </m:r>
                    <m:r>
                      <a:rPr lang="en-US" altLang="zh-CN" sz="1400" b="0" i="0" smtClean="0">
                        <a:latin typeface="Cambria Math" panose="02040503050406030204" pitchFamily="18" charset="0"/>
                      </a:rPr>
                      <m:t> </m:t>
                    </m:r>
                    <m:r>
                      <m:rPr>
                        <m:sty m:val="p"/>
                      </m:rPr>
                      <a:rPr lang="en-US" altLang="zh-CN" sz="1400" b="0" i="0" smtClean="0">
                        <a:latin typeface="Cambria Math" panose="02040503050406030204" pitchFamily="18" charset="0"/>
                      </a:rPr>
                      <m:t>is</m:t>
                    </m:r>
                    <m:r>
                      <a:rPr lang="en-US" altLang="zh-CN" sz="1400" b="0" i="0" smtClean="0">
                        <a:latin typeface="Cambria Math" panose="02040503050406030204" pitchFamily="18" charset="0"/>
                      </a:rPr>
                      <m:t> </m:t>
                    </m:r>
                    <m:r>
                      <m:rPr>
                        <m:sty m:val="p"/>
                      </m:rPr>
                      <a:rPr lang="en-US" altLang="zh-CN" sz="1400" b="0" i="0" smtClean="0">
                        <a:latin typeface="Cambria Math" panose="02040503050406030204" pitchFamily="18" charset="0"/>
                      </a:rPr>
                      <m:t>the</m:t>
                    </m:r>
                    <m:r>
                      <a:rPr lang="en-US" altLang="zh-CN" sz="1400" b="0" i="0" smtClean="0">
                        <a:latin typeface="Cambria Math" panose="02040503050406030204" pitchFamily="18" charset="0"/>
                      </a:rPr>
                      <m:t> </m:t>
                    </m:r>
                    <m:r>
                      <m:rPr>
                        <m:sty m:val="p"/>
                      </m:rPr>
                      <a:rPr lang="en-US" altLang="zh-CN" sz="1400" b="0" i="0" smtClean="0">
                        <a:latin typeface="Cambria Math" panose="02040503050406030204" pitchFamily="18" charset="0"/>
                      </a:rPr>
                      <m:t>wieghting</m:t>
                    </m:r>
                    <m:r>
                      <a:rPr lang="en-US" altLang="zh-CN" sz="1400" b="0" i="0" smtClean="0">
                        <a:latin typeface="Cambria Math" panose="02040503050406030204" pitchFamily="18" charset="0"/>
                      </a:rPr>
                      <m:t> </m:t>
                    </m:r>
                    <m:r>
                      <m:rPr>
                        <m:sty m:val="p"/>
                      </m:rPr>
                      <a:rPr lang="en-US" altLang="zh-CN" sz="1400" b="0" i="0" smtClean="0">
                        <a:latin typeface="Cambria Math" panose="02040503050406030204" pitchFamily="18" charset="0"/>
                      </a:rPr>
                      <m:t>coefficient</m:t>
                    </m:r>
                    <m:r>
                      <a:rPr lang="en-US" altLang="zh-CN" sz="1400" b="0" i="0" smtClean="0">
                        <a:latin typeface="Cambria Math" panose="02040503050406030204" pitchFamily="18" charset="0"/>
                      </a:rPr>
                      <m:t>,</m:t>
                    </m:r>
                    <m:r>
                      <m:rPr>
                        <m:sty m:val="p"/>
                      </m:rPr>
                      <a:rPr lang="en-US" altLang="zh-CN" sz="1400" b="0" i="0" smtClean="0">
                        <a:latin typeface="Cambria Math" panose="02040503050406030204" pitchFamily="18" charset="0"/>
                      </a:rPr>
                      <m:t>use</m:t>
                    </m:r>
                    <m:r>
                      <a:rPr lang="en-US" altLang="zh-CN" sz="1400" b="0" i="0" smtClean="0">
                        <a:latin typeface="Cambria Math" panose="02040503050406030204" pitchFamily="18" charset="0"/>
                      </a:rPr>
                      <m:t> </m:t>
                    </m:r>
                    <m:r>
                      <m:rPr>
                        <m:sty m:val="p"/>
                      </m:rPr>
                      <a:rPr lang="en-US" altLang="zh-CN" sz="1400" b="0" i="0" smtClean="0">
                        <a:latin typeface="Cambria Math" panose="02040503050406030204" pitchFamily="18" charset="0"/>
                      </a:rPr>
                      <m:t>to</m:t>
                    </m:r>
                    <m:r>
                      <a:rPr lang="en-US" altLang="zh-CN" sz="1400" b="0" i="0" smtClean="0">
                        <a:latin typeface="Cambria Math" panose="02040503050406030204" pitchFamily="18" charset="0"/>
                      </a:rPr>
                      <m:t> </m:t>
                    </m:r>
                  </m:oMath>
                </a14:m>
                <a:r>
                  <a:rPr lang="en-US" altLang="zh-CN" sz="1400" dirty="0"/>
                  <a:t>ensure the similarity of two grid</a:t>
                </a:r>
                <a14:m>
                  <m:oMath xmlns:m="http://schemas.openxmlformats.org/officeDocument/2006/math">
                    <m:r>
                      <a:rPr lang="en-US" altLang="zh-CN" sz="1400" b="0">
                        <a:latin typeface="Cambria Math" panose="02040503050406030204" pitchFamily="18" charset="0"/>
                      </a:rPr>
                      <m:t>)</m:t>
                    </m:r>
                  </m:oMath>
                </a14:m>
                <a:endParaRPr lang="en-US" altLang="zh-CN" sz="1400" dirty="0"/>
              </a:p>
            </p:txBody>
          </p:sp>
        </mc:Choice>
        <mc:Fallback xmlns="">
          <p:sp>
            <p:nvSpPr>
              <p:cNvPr id="5" name="标题 1"/>
              <p:cNvSpPr txBox="1">
                <a:spLocks noRot="1" noChangeAspect="1" noMove="1" noResize="1" noEditPoints="1" noAdjustHandles="1" noChangeArrowheads="1" noChangeShapeType="1" noTextEdit="1"/>
              </p:cNvSpPr>
              <p:nvPr/>
            </p:nvSpPr>
            <p:spPr>
              <a:xfrm>
                <a:off x="5702130" y="1883717"/>
                <a:ext cx="5404724" cy="1491843"/>
              </a:xfrm>
              <a:prstGeom prst="rect">
                <a:avLst/>
              </a:prstGeom>
              <a:blipFill>
                <a:blip r:embed="rId2"/>
                <a:stretch>
                  <a:fillRect l="-338" r="-3157" b="-104082"/>
                </a:stretch>
              </a:blipFill>
              <a:ln>
                <a:noFill/>
              </a:ln>
            </p:spPr>
            <p:txBody>
              <a:bodyPr/>
              <a:lstStyle/>
              <a:p>
                <a:r>
                  <a:rPr lang="zh-CN" altLang="en-US">
                    <a:noFill/>
                  </a:rPr>
                  <a:t> </a:t>
                </a:r>
              </a:p>
            </p:txBody>
          </p:sp>
        </mc:Fallback>
      </mc:AlternateContent>
      <p:sp>
        <p:nvSpPr>
          <p:cNvPr id="6" name="标题 1"/>
          <p:cNvSpPr txBox="1"/>
          <p:nvPr/>
        </p:nvSpPr>
        <p:spPr>
          <a:xfrm>
            <a:off x="7123088" y="1279779"/>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rPr>
              <a:t>Fast Hierarchical GNN</a:t>
            </a:r>
            <a:endParaRPr kumimoji="1" lang="zh-CN" altLang="en-US" dirty="0"/>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3" name="图片 22">
            <a:extLst>
              <a:ext uri="{FF2B5EF4-FFF2-40B4-BE49-F238E27FC236}">
                <a16:creationId xmlns:a16="http://schemas.microsoft.com/office/drawing/2014/main" id="{53EFB733-042D-4E32-B5D0-6B175E714236}"/>
              </a:ext>
            </a:extLst>
          </p:cNvPr>
          <p:cNvPicPr>
            <a:picLocks noChangeAspect="1"/>
          </p:cNvPicPr>
          <p:nvPr/>
        </p:nvPicPr>
        <p:blipFill>
          <a:blip r:embed="rId3"/>
          <a:stretch>
            <a:fillRect/>
          </a:stretch>
        </p:blipFill>
        <p:spPr>
          <a:xfrm>
            <a:off x="751734" y="2439884"/>
            <a:ext cx="4763165" cy="2753109"/>
          </a:xfrm>
          <a:prstGeom prst="rect">
            <a:avLst/>
          </a:prstGeom>
        </p:spPr>
      </p:pic>
    </p:spTree>
    <p:extLst>
      <p:ext uri="{BB962C8B-B14F-4D97-AF65-F5344CB8AC3E}">
        <p14:creationId xmlns:p14="http://schemas.microsoft.com/office/powerpoint/2010/main" val="478544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mc:AlternateContent xmlns:mc="http://schemas.openxmlformats.org/markup-compatibility/2006" xmlns:a14="http://schemas.microsoft.com/office/drawing/2010/main">
        <mc:Choice Requires="a14">
          <p:sp>
            <p:nvSpPr>
              <p:cNvPr id="5" name="标题 1"/>
              <p:cNvSpPr txBox="1"/>
              <p:nvPr/>
            </p:nvSpPr>
            <p:spPr>
              <a:xfrm>
                <a:off x="5702130" y="1883717"/>
                <a:ext cx="5404724" cy="1491843"/>
              </a:xfrm>
              <a:prstGeom prst="rect">
                <a:avLst/>
              </a:prstGeom>
              <a:noFill/>
              <a:ln>
                <a:noFill/>
              </a:ln>
            </p:spPr>
            <p:txBody>
              <a:bodyPr vert="horz" wrap="square" lIns="91440" tIns="45720" rIns="91440" bIns="45720" rtlCol="0" anchor="t"/>
              <a:lstStyle/>
              <a:p>
                <a:pPr algn="l">
                  <a:lnSpc>
                    <a:spcPct val="150000"/>
                  </a:lnSpc>
                </a:pPr>
                <a:r>
                  <a:rPr lang="en-US" altLang="zh-CN" sz="1400" dirty="0"/>
                  <a:t>Meteorological distance matrix </a:t>
                </a:r>
                <a14:m>
                  <m:oMath xmlns:m="http://schemas.openxmlformats.org/officeDocument/2006/math">
                    <m:sSub>
                      <m:sSubPr>
                        <m:ctrlPr>
                          <a:rPr kumimoji="1" lang="zh-CN" altLang="en-US" sz="1400" b="1" i="1" smtClean="0">
                            <a:solidFill>
                              <a:srgbClr val="836967"/>
                            </a:solidFill>
                            <a:latin typeface="Cambria Math" panose="02040503050406030204" pitchFamily="18" charset="0"/>
                          </a:rPr>
                        </m:ctrlPr>
                      </m:sSubPr>
                      <m:e>
                        <m:r>
                          <a:rPr kumimoji="1" lang="en-US" altLang="zh-CN" sz="1400" b="1" i="0" smtClean="0">
                            <a:solidFill>
                              <a:schemeClr val="tx1"/>
                            </a:solidFill>
                            <a:latin typeface="Cambria Math" panose="02040503050406030204" pitchFamily="18" charset="0"/>
                          </a:rPr>
                          <m:t>𝐖</m:t>
                        </m:r>
                      </m:e>
                      <m:sub>
                        <m:r>
                          <a:rPr kumimoji="1" lang="en-US" altLang="zh-CN" sz="1400" b="1" i="0" smtClean="0">
                            <a:latin typeface="Cambria Math" panose="02040503050406030204" pitchFamily="18" charset="0"/>
                          </a:rPr>
                          <m:t>𝐢𝐣</m:t>
                        </m:r>
                      </m:sub>
                    </m:sSub>
                  </m:oMath>
                </a14:m>
                <a:endParaRPr lang="en-US" altLang="zh-CN" sz="1400" dirty="0"/>
              </a:p>
              <a:p>
                <a:pPr>
                  <a:lnSpc>
                    <a:spcPct val="150000"/>
                  </a:lnSpc>
                </a:pPr>
                <a14:m>
                  <m:oMathPara xmlns:m="http://schemas.openxmlformats.org/officeDocument/2006/math">
                    <m:oMathParaPr>
                      <m:jc m:val="left"/>
                    </m:oMathParaPr>
                    <m:oMath xmlns:m="http://schemas.openxmlformats.org/officeDocument/2006/math">
                      <m:sSubSup>
                        <m:sSubSupPr>
                          <m:ctrlPr>
                            <a:rPr lang="zh-CN" altLang="en-US" sz="1400" b="1" i="1" smtClean="0">
                              <a:solidFill>
                                <a:srgbClr val="836967"/>
                              </a:solidFill>
                              <a:latin typeface="Cambria Math" panose="02040503050406030204" pitchFamily="18" charset="0"/>
                            </a:rPr>
                          </m:ctrlPr>
                        </m:sSubSupPr>
                        <m:e>
                          <m:r>
                            <a:rPr lang="zh-CN" altLang="en-US" sz="1400" b="1" i="0" smtClean="0">
                              <a:latin typeface="Cambria Math" panose="02040503050406030204" pitchFamily="18" charset="0"/>
                            </a:rPr>
                            <m:t>𝐖</m:t>
                          </m:r>
                        </m:e>
                        <m:sub>
                          <m:r>
                            <a:rPr lang="en-US" altLang="zh-CN" sz="1400" b="1" i="0" smtClean="0">
                              <a:latin typeface="Cambria Math" panose="02040503050406030204" pitchFamily="18" charset="0"/>
                            </a:rPr>
                            <m:t>𝐢𝐣</m:t>
                          </m:r>
                        </m:sub>
                        <m:sup>
                          <m:r>
                            <a:rPr lang="en-US" altLang="zh-CN" sz="1400" b="1" i="0" smtClean="0">
                              <a:latin typeface="Cambria Math" panose="02040503050406030204" pitchFamily="18" charset="0"/>
                            </a:rPr>
                            <m:t>𝐟</m:t>
                          </m:r>
                        </m:sup>
                      </m:sSubSup>
                      <m:r>
                        <a:rPr lang="zh-CN" altLang="en-US" sz="1400" b="1" i="0" smtClean="0">
                          <a:latin typeface="Cambria Math" panose="02040503050406030204" pitchFamily="18" charset="0"/>
                        </a:rPr>
                        <m:t>=</m:t>
                      </m:r>
                      <m:sSup>
                        <m:sSupPr>
                          <m:ctrlPr>
                            <a:rPr lang="zh-CN" altLang="en-US" sz="1400" b="1" i="1" smtClean="0">
                              <a:solidFill>
                                <a:srgbClr val="836967"/>
                              </a:solidFill>
                              <a:latin typeface="Cambria Math" panose="02040503050406030204" pitchFamily="18" charset="0"/>
                            </a:rPr>
                          </m:ctrlPr>
                        </m:sSupPr>
                        <m:e>
                          <m:r>
                            <a:rPr lang="zh-CN" altLang="en-US" sz="1400" b="1" i="0" smtClean="0">
                              <a:latin typeface="Cambria Math" panose="02040503050406030204" pitchFamily="18" charset="0"/>
                            </a:rPr>
                            <m:t>𝐃</m:t>
                          </m:r>
                          <m:r>
                            <a:rPr lang="en-US" altLang="zh-CN" sz="1400" b="1" i="0" smtClean="0">
                              <a:latin typeface="Cambria Math" panose="02040503050406030204" pitchFamily="18" charset="0"/>
                            </a:rPr>
                            <m:t>𝐓𝐖</m:t>
                          </m:r>
                        </m:e>
                        <m:sup/>
                      </m:sSup>
                      <m:sSup>
                        <m:sSupPr>
                          <m:ctrlPr>
                            <a:rPr lang="zh-CN" altLang="en-US" sz="1400" b="1" i="1" smtClean="0">
                              <a:solidFill>
                                <a:srgbClr val="836967"/>
                              </a:solidFill>
                              <a:latin typeface="Cambria Math" panose="02040503050406030204" pitchFamily="18" charset="0"/>
                            </a:rPr>
                          </m:ctrlPr>
                        </m:sSupPr>
                        <m:e>
                          <m:d>
                            <m:dPr>
                              <m:ctrlPr>
                                <a:rPr lang="zh-CN" altLang="en-US" sz="1400" b="1" i="1" smtClean="0">
                                  <a:solidFill>
                                    <a:srgbClr val="836967"/>
                                  </a:solidFill>
                                  <a:latin typeface="Cambria Math" panose="02040503050406030204" pitchFamily="18" charset="0"/>
                                </a:rPr>
                              </m:ctrlPr>
                            </m:dPr>
                            <m:e>
                              <m:sSubSup>
                                <m:sSubSupPr>
                                  <m:ctrlPr>
                                    <a:rPr lang="zh-CN" altLang="en-US" sz="1400" b="1" i="1" smtClean="0">
                                      <a:solidFill>
                                        <a:srgbClr val="836967"/>
                                      </a:solidFill>
                                      <a:latin typeface="Cambria Math" panose="02040503050406030204" pitchFamily="18" charset="0"/>
                                    </a:rPr>
                                  </m:ctrlPr>
                                </m:sSubSupPr>
                                <m:e>
                                  <m:r>
                                    <a:rPr lang="zh-CN" altLang="en-US" sz="1400" b="1" i="0" smtClean="0">
                                      <a:latin typeface="Cambria Math" panose="02040503050406030204" pitchFamily="18" charset="0"/>
                                    </a:rPr>
                                    <m:t>𝐘</m:t>
                                  </m:r>
                                </m:e>
                                <m:sub>
                                  <m:r>
                                    <a:rPr lang="zh-CN" altLang="en-US" sz="1400" b="1" i="0" smtClean="0">
                                      <a:latin typeface="Cambria Math" panose="02040503050406030204" pitchFamily="18" charset="0"/>
                                    </a:rPr>
                                    <m:t>𝐢</m:t>
                                  </m:r>
                                </m:sub>
                                <m:sup>
                                  <m:r>
                                    <a:rPr lang="en-US" altLang="zh-CN" sz="1400" b="1" i="0" smtClean="0">
                                      <a:latin typeface="Cambria Math" panose="02040503050406030204" pitchFamily="18" charset="0"/>
                                    </a:rPr>
                                    <m:t>𝐟</m:t>
                                  </m:r>
                                </m:sup>
                              </m:sSubSup>
                              <m:r>
                                <a:rPr lang="zh-CN" altLang="en-US" sz="1400" b="1" i="0" smtClean="0">
                                  <a:latin typeface="Cambria Math" panose="02040503050406030204" pitchFamily="18" charset="0"/>
                                </a:rPr>
                                <m:t>,</m:t>
                              </m:r>
                              <m:sSubSup>
                                <m:sSubSupPr>
                                  <m:ctrlPr>
                                    <a:rPr lang="zh-CN" altLang="en-US" sz="1400" b="1" i="1" smtClean="0">
                                      <a:solidFill>
                                        <a:srgbClr val="836967"/>
                                      </a:solidFill>
                                      <a:latin typeface="Cambria Math" panose="02040503050406030204" pitchFamily="18" charset="0"/>
                                    </a:rPr>
                                  </m:ctrlPr>
                                </m:sSubSupPr>
                                <m:e>
                                  <m:r>
                                    <a:rPr lang="zh-CN" altLang="en-US" sz="1400" b="1" i="0" smtClean="0">
                                      <a:latin typeface="Cambria Math" panose="02040503050406030204" pitchFamily="18" charset="0"/>
                                    </a:rPr>
                                    <m:t>𝐘</m:t>
                                  </m:r>
                                </m:e>
                                <m:sub>
                                  <m:r>
                                    <a:rPr lang="en-US" altLang="zh-CN" sz="1400" b="1" i="0" smtClean="0">
                                      <a:latin typeface="Cambria Math" panose="02040503050406030204" pitchFamily="18" charset="0"/>
                                    </a:rPr>
                                    <m:t>𝐣</m:t>
                                  </m:r>
                                </m:sub>
                                <m:sup>
                                  <m:r>
                                    <a:rPr lang="en-US" altLang="zh-CN" sz="1400" b="1" i="0" smtClean="0">
                                      <a:latin typeface="Cambria Math" panose="02040503050406030204" pitchFamily="18" charset="0"/>
                                    </a:rPr>
                                    <m:t>𝐟</m:t>
                                  </m:r>
                                </m:sup>
                              </m:sSubSup>
                            </m:e>
                          </m:d>
                          <m:sSub>
                            <m:sSubPr>
                              <m:ctrlPr>
                                <a:rPr kumimoji="1" lang="zh-CN" altLang="en-US" sz="1400" b="1" i="1">
                                  <a:solidFill>
                                    <a:srgbClr val="836967"/>
                                  </a:solidFill>
                                  <a:latin typeface="Cambria Math" panose="02040503050406030204" pitchFamily="18" charset="0"/>
                                </a:rPr>
                              </m:ctrlPr>
                            </m:sSubPr>
                            <m:e>
                              <m:r>
                                <a:rPr kumimoji="1" lang="en-US" altLang="zh-CN" sz="1400" b="1" i="0" smtClean="0">
                                  <a:solidFill>
                                    <a:srgbClr val="836967"/>
                                  </a:solidFill>
                                  <a:latin typeface="Cambria Math" panose="02040503050406030204" pitchFamily="18" charset="0"/>
                                </a:rPr>
                                <m:t>,   </m:t>
                              </m:r>
                              <m:r>
                                <a:rPr kumimoji="1" lang="en-US" altLang="zh-CN" sz="1400" b="1" i="0" smtClean="0">
                                  <a:solidFill>
                                    <a:schemeClr val="tx1"/>
                                  </a:solidFill>
                                  <a:latin typeface="Cambria Math" panose="02040503050406030204" pitchFamily="18" charset="0"/>
                                </a:rPr>
                                <m:t>𝐖</m:t>
                              </m:r>
                            </m:e>
                            <m:sub>
                              <m:r>
                                <a:rPr kumimoji="1" lang="en-US" altLang="zh-CN" sz="1400" b="1" i="0" smtClean="0">
                                  <a:latin typeface="Cambria Math" panose="02040503050406030204" pitchFamily="18" charset="0"/>
                                </a:rPr>
                                <m:t>𝐢𝐣</m:t>
                              </m:r>
                            </m:sub>
                          </m:sSub>
                          <m:r>
                            <a:rPr kumimoji="1" lang="zh-CN" altLang="en-US" sz="1400" b="1" i="0">
                              <a:latin typeface="Cambria Math" panose="02040503050406030204" pitchFamily="18" charset="0"/>
                            </a:rPr>
                            <m:t>=</m:t>
                          </m:r>
                          <m:f>
                            <m:fPr>
                              <m:ctrlPr>
                                <a:rPr kumimoji="1" lang="zh-CN" altLang="en-US" sz="1400" b="1" i="1">
                                  <a:solidFill>
                                    <a:srgbClr val="836967"/>
                                  </a:solidFill>
                                  <a:latin typeface="Cambria Math" panose="02040503050406030204" pitchFamily="18" charset="0"/>
                                </a:rPr>
                              </m:ctrlPr>
                            </m:fPr>
                            <m:num>
                              <m:r>
                                <a:rPr kumimoji="1" lang="zh-CN" altLang="en-US" sz="1400" b="1" i="0">
                                  <a:latin typeface="Cambria Math" panose="02040503050406030204" pitchFamily="18" charset="0"/>
                                </a:rPr>
                                <m:t>𝟏</m:t>
                              </m:r>
                            </m:num>
                            <m:den>
                              <m:sSub>
                                <m:sSubPr>
                                  <m:ctrlPr>
                                    <a:rPr kumimoji="1" lang="zh-CN" altLang="en-US" sz="1400" b="1" i="1">
                                      <a:solidFill>
                                        <a:srgbClr val="836967"/>
                                      </a:solidFill>
                                      <a:latin typeface="Cambria Math" panose="02040503050406030204" pitchFamily="18" charset="0"/>
                                    </a:rPr>
                                  </m:ctrlPr>
                                </m:sSubPr>
                                <m:e>
                                  <m:r>
                                    <a:rPr kumimoji="1" lang="zh-CN" altLang="en-US" sz="1400" b="1" i="0">
                                      <a:latin typeface="Cambria Math" panose="02040503050406030204" pitchFamily="18" charset="0"/>
                                    </a:rPr>
                                    <m:t>𝐅</m:t>
                                  </m:r>
                                </m:e>
                                <m:sub>
                                  <m:r>
                                    <a:rPr kumimoji="1" lang="zh-CN" altLang="en-US" sz="1400" b="1" i="0">
                                      <a:latin typeface="Cambria Math" panose="02040503050406030204" pitchFamily="18" charset="0"/>
                                    </a:rPr>
                                    <m:t>𝐞</m:t>
                                  </m:r>
                                </m:sub>
                              </m:sSub>
                            </m:den>
                          </m:f>
                          <m:sSubSup>
                            <m:sSubSupPr>
                              <m:ctrlPr>
                                <a:rPr kumimoji="1" lang="zh-CN" altLang="en-US" sz="1400" b="1" i="1">
                                  <a:solidFill>
                                    <a:srgbClr val="836967"/>
                                  </a:solidFill>
                                  <a:latin typeface="Cambria Math" panose="02040503050406030204" pitchFamily="18" charset="0"/>
                                </a:rPr>
                              </m:ctrlPr>
                            </m:sSubSupPr>
                            <m:e>
                              <m:r>
                                <a:rPr kumimoji="1" lang="zh-CN" altLang="en-US" sz="1400" b="1" i="0">
                                  <a:latin typeface="Cambria Math" panose="02040503050406030204" pitchFamily="18" charset="0"/>
                                </a:rPr>
                                <m:t>𝚺</m:t>
                              </m:r>
                            </m:e>
                            <m:sub>
                              <m:r>
                                <a:rPr kumimoji="1" lang="en-US" altLang="zh-CN" sz="1400" b="1" i="0" smtClean="0">
                                  <a:latin typeface="Cambria Math" panose="02040503050406030204" pitchFamily="18" charset="0"/>
                                </a:rPr>
                                <m:t>𝐟</m:t>
                              </m:r>
                              <m:r>
                                <a:rPr kumimoji="1" lang="en-US" altLang="zh-CN" sz="1400" b="1" i="0" smtClean="0">
                                  <a:latin typeface="Cambria Math" panose="02040503050406030204" pitchFamily="18" charset="0"/>
                                </a:rPr>
                                <m:t>=</m:t>
                              </m:r>
                              <m:r>
                                <a:rPr kumimoji="1" lang="en-US" altLang="zh-CN" sz="1400" b="1" i="0" smtClean="0">
                                  <a:latin typeface="Cambria Math" panose="02040503050406030204" pitchFamily="18" charset="0"/>
                                </a:rPr>
                                <m:t>𝟏</m:t>
                              </m:r>
                            </m:sub>
                            <m:sup>
                              <m:sSub>
                                <m:sSubPr>
                                  <m:ctrlPr>
                                    <a:rPr kumimoji="1" lang="zh-CN" altLang="en-US" sz="1400" b="1" i="1">
                                      <a:solidFill>
                                        <a:srgbClr val="836967"/>
                                      </a:solidFill>
                                      <a:latin typeface="Cambria Math" panose="02040503050406030204" pitchFamily="18" charset="0"/>
                                    </a:rPr>
                                  </m:ctrlPr>
                                </m:sSubPr>
                                <m:e>
                                  <m:r>
                                    <a:rPr kumimoji="1" lang="zh-CN" altLang="en-US" sz="1400" b="1" i="0">
                                      <a:latin typeface="Cambria Math" panose="02040503050406030204" pitchFamily="18" charset="0"/>
                                    </a:rPr>
                                    <m:t>𝐅</m:t>
                                  </m:r>
                                </m:e>
                                <m:sub>
                                  <m:r>
                                    <a:rPr kumimoji="1" lang="zh-CN" altLang="en-US" sz="1400" b="1" i="0">
                                      <a:latin typeface="Cambria Math" panose="02040503050406030204" pitchFamily="18" charset="0"/>
                                    </a:rPr>
                                    <m:t>𝐞</m:t>
                                  </m:r>
                                </m:sub>
                              </m:sSub>
                            </m:sup>
                          </m:sSubSup>
                          <m:sSubSup>
                            <m:sSubSupPr>
                              <m:ctrlPr>
                                <a:rPr kumimoji="1" lang="zh-CN" altLang="en-US" sz="1400" b="1" i="1">
                                  <a:solidFill>
                                    <a:srgbClr val="836967"/>
                                  </a:solidFill>
                                  <a:latin typeface="Cambria Math" panose="02040503050406030204" pitchFamily="18" charset="0"/>
                                </a:rPr>
                              </m:ctrlPr>
                            </m:sSubSupPr>
                            <m:e>
                              <m:r>
                                <a:rPr kumimoji="1" lang="en-US" altLang="zh-CN" sz="1400" b="1" i="0" smtClean="0">
                                  <a:solidFill>
                                    <a:schemeClr val="tx1"/>
                                  </a:solidFill>
                                  <a:latin typeface="Cambria Math" panose="02040503050406030204" pitchFamily="18" charset="0"/>
                                </a:rPr>
                                <m:t>𝐖</m:t>
                              </m:r>
                            </m:e>
                            <m:sub>
                              <m:r>
                                <a:rPr kumimoji="1" lang="en-US" altLang="zh-CN" sz="1400" b="1" i="0" smtClean="0">
                                  <a:latin typeface="Cambria Math" panose="02040503050406030204" pitchFamily="18" charset="0"/>
                                </a:rPr>
                                <m:t>𝐢𝐣</m:t>
                              </m:r>
                            </m:sub>
                            <m:sup>
                              <m:r>
                                <a:rPr kumimoji="1" lang="en-US" altLang="zh-CN" sz="1400" b="1" i="0" smtClean="0">
                                  <a:latin typeface="Cambria Math" panose="02040503050406030204" pitchFamily="18" charset="0"/>
                                </a:rPr>
                                <m:t>𝐟</m:t>
                              </m:r>
                            </m:sup>
                          </m:sSubSup>
                        </m:e>
                        <m:sup/>
                      </m:sSup>
                    </m:oMath>
                  </m:oMathPara>
                </a14:m>
                <a:endParaRPr lang="en-US" altLang="zh-CN" sz="1400" dirty="0"/>
              </a:p>
              <a:p>
                <a:pPr>
                  <a:lnSpc>
                    <a:spcPct val="150000"/>
                  </a:lnSpc>
                </a:pPr>
                <a14:m>
                  <m:oMathPara xmlns:m="http://schemas.openxmlformats.org/officeDocument/2006/math">
                    <m:oMathParaPr>
                      <m:jc m:val="left"/>
                    </m:oMathParaPr>
                    <m:oMath xmlns:m="http://schemas.openxmlformats.org/officeDocument/2006/math">
                      <m:r>
                        <a:rPr kumimoji="1" lang="en-US" altLang="zh-CN" sz="1400" smtClean="0">
                          <a:latin typeface="Cambria Math" panose="02040503050406030204" pitchFamily="18" charset="0"/>
                        </a:rPr>
                        <m:t>(</m:t>
                      </m:r>
                      <m:sSubSup>
                        <m:sSubSupPr>
                          <m:ctrlPr>
                            <a:rPr lang="zh-CN" altLang="en-US" sz="1400" b="1" i="1">
                              <a:solidFill>
                                <a:srgbClr val="836967"/>
                              </a:solidFill>
                              <a:latin typeface="Cambria Math" panose="02040503050406030204" pitchFamily="18" charset="0"/>
                            </a:rPr>
                          </m:ctrlPr>
                        </m:sSubSupPr>
                        <m:e>
                          <m:r>
                            <a:rPr lang="zh-CN" altLang="en-US" sz="1400" b="1">
                              <a:latin typeface="Cambria Math" panose="02040503050406030204" pitchFamily="18" charset="0"/>
                            </a:rPr>
                            <m:t>𝐖</m:t>
                          </m:r>
                        </m:e>
                        <m:sub>
                          <m:r>
                            <a:rPr lang="en-US" altLang="zh-CN" sz="1400" b="1">
                              <a:latin typeface="Cambria Math" panose="02040503050406030204" pitchFamily="18" charset="0"/>
                            </a:rPr>
                            <m:t>𝐢𝐣</m:t>
                          </m:r>
                        </m:sub>
                        <m:sup>
                          <m:r>
                            <a:rPr lang="en-US" altLang="zh-CN" sz="1400" b="1">
                              <a:latin typeface="Cambria Math" panose="02040503050406030204" pitchFamily="18" charset="0"/>
                            </a:rPr>
                            <m:t>𝐟</m:t>
                          </m:r>
                        </m:sup>
                      </m:sSubSup>
                      <m:r>
                        <a:rPr lang="en-US" altLang="zh-CN" sz="1400" b="0" i="0" smtClean="0">
                          <a:latin typeface="Cambria Math" panose="02040503050406030204" pitchFamily="18" charset="0"/>
                        </a:rPr>
                        <m:t> </m:t>
                      </m:r>
                      <m:r>
                        <m:rPr>
                          <m:sty m:val="p"/>
                        </m:rPr>
                        <a:rPr kumimoji="1" lang="en-US" altLang="zh-CN" sz="1400">
                          <a:latin typeface="Cambria Math" panose="02040503050406030204" pitchFamily="18" charset="0"/>
                        </a:rPr>
                        <m:t>denotes</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the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time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series</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similarity</m:t>
                      </m:r>
                      <m:r>
                        <a:rPr kumimoji="1" lang="en-US" altLang="zh-CN" sz="1400">
                          <a:latin typeface="Cambria Math" panose="02040503050406030204" pitchFamily="18" charset="0"/>
                        </a:rPr>
                        <m:t> </m:t>
                      </m:r>
                      <m:r>
                        <a:rPr kumimoji="1" lang="en-US" altLang="zh-CN" sz="1400" b="0" i="1" smtClean="0">
                          <a:latin typeface="Cambria Math" panose="02040503050406030204" pitchFamily="18" charset="0"/>
                        </a:rPr>
                        <m:t> </m:t>
                      </m:r>
                      <m:d>
                        <m:dPr>
                          <m:begChr m:val="["/>
                          <m:endChr m:val="]"/>
                          <m:ctrlPr>
                            <a:rPr kumimoji="1" lang="en-US" altLang="zh-CN" sz="1400" b="0" i="1" smtClean="0">
                              <a:latin typeface="Cambria Math" panose="02040503050406030204" pitchFamily="18" charset="0"/>
                            </a:rPr>
                          </m:ctrlPr>
                        </m:dPr>
                        <m:e>
                          <m:r>
                            <m:rPr>
                              <m:sty m:val="p"/>
                            </m:rPr>
                            <a:rPr kumimoji="1" lang="en-US" altLang="zh-CN" sz="1400">
                              <a:latin typeface="Cambria Math" panose="02040503050406030204" pitchFamily="18" charset="0"/>
                            </a:rPr>
                            <m:t>DTW</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distance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the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smaller</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the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more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similar</m:t>
                          </m:r>
                        </m:e>
                      </m:d>
                    </m:oMath>
                  </m:oMathPara>
                </a14:m>
                <a:endParaRPr kumimoji="1" lang="en-US" altLang="zh-CN" sz="140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m:rPr>
                          <m:sty m:val="p"/>
                        </m:rPr>
                        <a:rPr kumimoji="1" lang="en-US" altLang="zh-CN" sz="1400">
                          <a:latin typeface="Cambria Math" panose="02040503050406030204" pitchFamily="18" charset="0"/>
                        </a:rPr>
                        <m:t>between</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Grid</m:t>
                      </m:r>
                      <m:r>
                        <a:rPr kumimoji="1" lang="en-US" altLang="zh-CN" sz="1400">
                          <a:latin typeface="Cambria Math" panose="02040503050406030204" pitchFamily="18" charset="0"/>
                        </a:rPr>
                        <m:t>,</m:t>
                      </m:r>
                      <m:sSub>
                        <m:sSubPr>
                          <m:ctrlPr>
                            <a:rPr kumimoji="1" lang="zh-CN" altLang="en-US" sz="1400" b="1" i="1">
                              <a:solidFill>
                                <a:srgbClr val="836967"/>
                              </a:solidFill>
                              <a:latin typeface="Cambria Math" panose="02040503050406030204" pitchFamily="18" charset="0"/>
                            </a:rPr>
                          </m:ctrlPr>
                        </m:sSubPr>
                        <m:e>
                          <m:r>
                            <a:rPr kumimoji="1" lang="en-US" altLang="zh-CN" sz="1400" b="1">
                              <a:latin typeface="Cambria Math" panose="02040503050406030204" pitchFamily="18" charset="0"/>
                            </a:rPr>
                            <m:t>𝐖</m:t>
                          </m:r>
                        </m:e>
                        <m:sub>
                          <m:r>
                            <a:rPr kumimoji="1" lang="en-US" altLang="zh-CN" sz="1400" b="1">
                              <a:latin typeface="Cambria Math" panose="02040503050406030204" pitchFamily="18" charset="0"/>
                            </a:rPr>
                            <m:t>𝐢𝐣</m:t>
                          </m:r>
                        </m:sub>
                      </m:sSub>
                      <m:r>
                        <a:rPr kumimoji="1" lang="en-US" altLang="zh-CN" sz="1400" b="0" i="0" smtClean="0">
                          <a:latin typeface="Cambria Math" panose="02040503050406030204" pitchFamily="18" charset="0"/>
                        </a:rPr>
                        <m:t> </m:t>
                      </m:r>
                      <m:r>
                        <m:rPr>
                          <m:sty m:val="p"/>
                        </m:rPr>
                        <a:rPr kumimoji="1" lang="en-US" altLang="zh-CN" sz="1400">
                          <a:latin typeface="Cambria Math" panose="02040503050406030204" pitchFamily="18" charset="0"/>
                        </a:rPr>
                        <m:t>is</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the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average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of</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the</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DTW</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similarity</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across</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all</m:t>
                      </m:r>
                      <m:r>
                        <a:rPr kumimoji="1" lang="en-US" altLang="zh-CN" sz="1400">
                          <a:latin typeface="Cambria Math" panose="02040503050406030204" pitchFamily="18" charset="0"/>
                        </a:rPr>
                        <m:t> </m:t>
                      </m:r>
                      <m:r>
                        <m:rPr>
                          <m:sty m:val="p"/>
                        </m:rPr>
                        <a:rPr kumimoji="1" lang="en-US" altLang="zh-CN" sz="1400">
                          <a:latin typeface="Cambria Math" panose="02040503050406030204" pitchFamily="18" charset="0"/>
                        </a:rPr>
                        <m:t>factors</m:t>
                      </m:r>
                      <m:r>
                        <a:rPr kumimoji="1" lang="en-US" altLang="zh-CN" sz="1400" b="0" i="0" smtClean="0">
                          <a:latin typeface="Cambria Math" panose="02040503050406030204" pitchFamily="18" charset="0"/>
                        </a:rPr>
                        <m:t>,</m:t>
                      </m:r>
                      <m:sSub>
                        <m:sSubPr>
                          <m:ctrlPr>
                            <a:rPr kumimoji="1" lang="en-US" altLang="zh-CN" sz="1400" b="0" i="1" smtClean="0">
                              <a:latin typeface="Cambria Math" panose="02040503050406030204" pitchFamily="18" charset="0"/>
                            </a:rPr>
                          </m:ctrlPr>
                        </m:sSubPr>
                        <m:e>
                          <m:r>
                            <m:rPr>
                              <m:sty m:val="p"/>
                            </m:rPr>
                            <a:rPr kumimoji="1" lang="en-US" altLang="zh-CN" sz="1400" b="0" i="0" smtClean="0">
                              <a:latin typeface="Cambria Math" panose="02040503050406030204" pitchFamily="18" charset="0"/>
                            </a:rPr>
                            <m:t>F</m:t>
                          </m:r>
                        </m:e>
                        <m:sub>
                          <m:r>
                            <m:rPr>
                              <m:sty m:val="p"/>
                            </m:rPr>
                            <a:rPr kumimoji="1" lang="en-US" altLang="zh-CN" sz="1400" b="0" i="0" smtClean="0">
                              <a:latin typeface="Cambria Math" panose="02040503050406030204" pitchFamily="18" charset="0"/>
                            </a:rPr>
                            <m:t>e</m:t>
                          </m:r>
                        </m:sub>
                      </m:sSub>
                      <m:r>
                        <a:rPr kumimoji="1" lang="en-US" altLang="zh-CN" sz="1400" b="0" i="0" smtClean="0">
                          <a:latin typeface="Cambria Math" panose="02040503050406030204" pitchFamily="18" charset="0"/>
                        </a:rPr>
                        <m:t> </m:t>
                      </m:r>
                      <m:r>
                        <m:rPr>
                          <m:sty m:val="p"/>
                        </m:rPr>
                        <a:rPr kumimoji="1" lang="en-US" altLang="zh-CN" sz="1400" b="0" i="0" smtClean="0">
                          <a:latin typeface="Cambria Math" panose="02040503050406030204" pitchFamily="18" charset="0"/>
                        </a:rPr>
                        <m:t>is</m:t>
                      </m:r>
                      <m:r>
                        <a:rPr kumimoji="1" lang="en-US" altLang="zh-CN" sz="1400" b="0" i="0" smtClean="0">
                          <a:latin typeface="Cambria Math" panose="02040503050406030204" pitchFamily="18" charset="0"/>
                        </a:rPr>
                        <m:t> </m:t>
                      </m:r>
                      <m:r>
                        <m:rPr>
                          <m:sty m:val="p"/>
                        </m:rPr>
                        <a:rPr kumimoji="1" lang="en-US" altLang="zh-CN" sz="1400" b="0" i="0" smtClean="0">
                          <a:latin typeface="Cambria Math" panose="02040503050406030204" pitchFamily="18" charset="0"/>
                        </a:rPr>
                        <m:t>the</m:t>
                      </m:r>
                    </m:oMath>
                  </m:oMathPara>
                </a14:m>
                <a:endParaRPr kumimoji="1" lang="en-US" altLang="zh-CN" sz="1400" b="0" i="0" dirty="0">
                  <a:latin typeface="Cambria Math" panose="02040503050406030204" pitchFamily="18" charset="0"/>
                </a:endParaRPr>
              </a:p>
              <a:p>
                <a:pPr>
                  <a:lnSpc>
                    <a:spcPct val="150000"/>
                  </a:lnSpc>
                </a:pPr>
                <a14:m>
                  <m:oMath xmlns:m="http://schemas.openxmlformats.org/officeDocument/2006/math">
                    <m:r>
                      <a:rPr kumimoji="1" lang="en-US" altLang="zh-CN" sz="1400" b="0" i="0" smtClean="0">
                        <a:latin typeface="Cambria Math" panose="02040503050406030204" pitchFamily="18" charset="0"/>
                      </a:rPr>
                      <m:t> </m:t>
                    </m:r>
                    <m:r>
                      <m:rPr>
                        <m:sty m:val="p"/>
                      </m:rPr>
                      <a:rPr kumimoji="1" lang="en-US" altLang="zh-CN" sz="1400" b="0" i="0" smtClean="0">
                        <a:latin typeface="Cambria Math" panose="02040503050406030204" pitchFamily="18" charset="0"/>
                      </a:rPr>
                      <m:t>number</m:t>
                    </m:r>
                    <m:r>
                      <a:rPr kumimoji="1" lang="en-US" altLang="zh-CN" sz="1400" b="0" i="0" smtClean="0">
                        <a:latin typeface="Cambria Math" panose="02040503050406030204" pitchFamily="18" charset="0"/>
                      </a:rPr>
                      <m:t> </m:t>
                    </m:r>
                    <m:r>
                      <m:rPr>
                        <m:sty m:val="p"/>
                      </m:rPr>
                      <a:rPr kumimoji="1" lang="en-US" altLang="zh-CN" sz="1400" b="0" i="0" smtClean="0">
                        <a:latin typeface="Cambria Math" panose="02040503050406030204" pitchFamily="18" charset="0"/>
                      </a:rPr>
                      <m:t>of</m:t>
                    </m:r>
                    <m:r>
                      <a:rPr kumimoji="1" lang="en-US" altLang="zh-CN" sz="1400" b="0" i="0" smtClean="0">
                        <a:latin typeface="Cambria Math" panose="02040503050406030204" pitchFamily="18" charset="0"/>
                      </a:rPr>
                      <m:t> </m:t>
                    </m:r>
                    <m:r>
                      <m:rPr>
                        <m:sty m:val="p"/>
                      </m:rPr>
                      <a:rPr kumimoji="1" lang="en-US" altLang="zh-CN" sz="1400" b="0" i="0" smtClean="0">
                        <a:latin typeface="Cambria Math" panose="02040503050406030204" pitchFamily="18" charset="0"/>
                      </a:rPr>
                      <m:t>weather</m:t>
                    </m:r>
                    <m:r>
                      <a:rPr kumimoji="1" lang="en-US" altLang="zh-CN" sz="1400" b="0" i="0" smtClean="0">
                        <a:latin typeface="Cambria Math" panose="02040503050406030204" pitchFamily="18" charset="0"/>
                      </a:rPr>
                      <m:t> </m:t>
                    </m:r>
                    <m:r>
                      <m:rPr>
                        <m:sty m:val="p"/>
                      </m:rPr>
                      <a:rPr kumimoji="1" lang="en-US" altLang="zh-CN" sz="1400" b="0" i="0" smtClean="0">
                        <a:latin typeface="Cambria Math" panose="02040503050406030204" pitchFamily="18" charset="0"/>
                      </a:rPr>
                      <m:t>factors</m:t>
                    </m:r>
                    <m:r>
                      <a:rPr kumimoji="1" lang="en-US" altLang="zh-CN" sz="1400">
                        <a:latin typeface="Cambria Math" panose="02040503050406030204" pitchFamily="18" charset="0"/>
                      </a:rPr>
                      <m:t>)</m:t>
                    </m:r>
                  </m:oMath>
                </a14:m>
                <a:r>
                  <a:rPr lang="en-US" altLang="zh-CN" sz="1400" dirty="0"/>
                  <a:t>  </a:t>
                </a:r>
              </a:p>
              <a:p>
                <a:pPr>
                  <a:lnSpc>
                    <a:spcPct val="150000"/>
                  </a:lnSpc>
                </a:pPr>
                <a:r>
                  <a:rPr lang="en-US" altLang="zh-CN" sz="1400" dirty="0"/>
                  <a:t>DTW(Dynamic Time Warping): An algorithm that measures the “degree of similarity” between two time series and finds an optimal match even if they have different shapes.</a:t>
                </a:r>
              </a:p>
              <a:p>
                <a:pPr algn="l">
                  <a:lnSpc>
                    <a:spcPct val="150000"/>
                  </a:lnSpc>
                </a:pPr>
                <a:endParaRPr lang="en-US" altLang="zh-CN" sz="1400" dirty="0"/>
              </a:p>
            </p:txBody>
          </p:sp>
        </mc:Choice>
        <mc:Fallback xmlns="">
          <p:sp>
            <p:nvSpPr>
              <p:cNvPr id="5" name="标题 1"/>
              <p:cNvSpPr txBox="1">
                <a:spLocks noRot="1" noChangeAspect="1" noMove="1" noResize="1" noEditPoints="1" noAdjustHandles="1" noChangeArrowheads="1" noChangeShapeType="1" noTextEdit="1"/>
              </p:cNvSpPr>
              <p:nvPr/>
            </p:nvSpPr>
            <p:spPr>
              <a:xfrm>
                <a:off x="5702130" y="1883717"/>
                <a:ext cx="5404724" cy="1491843"/>
              </a:xfrm>
              <a:prstGeom prst="rect">
                <a:avLst/>
              </a:prstGeom>
              <a:blipFill>
                <a:blip r:embed="rId3"/>
                <a:stretch>
                  <a:fillRect l="-338" r="-19166" b="-117143"/>
                </a:stretch>
              </a:blipFill>
              <a:ln>
                <a:noFill/>
              </a:ln>
            </p:spPr>
            <p:txBody>
              <a:bodyPr/>
              <a:lstStyle/>
              <a:p>
                <a:r>
                  <a:rPr lang="zh-CN" altLang="en-US">
                    <a:noFill/>
                  </a:rPr>
                  <a:t> </a:t>
                </a:r>
              </a:p>
            </p:txBody>
          </p:sp>
        </mc:Fallback>
      </mc:AlternateContent>
      <p:sp>
        <p:nvSpPr>
          <p:cNvPr id="6" name="标题 1"/>
          <p:cNvSpPr txBox="1"/>
          <p:nvPr/>
        </p:nvSpPr>
        <p:spPr>
          <a:xfrm>
            <a:off x="7123088" y="1279779"/>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rPr>
              <a:t>Fast Hierarchical GNN</a:t>
            </a:r>
            <a:endParaRPr kumimoji="1" lang="zh-CN" altLang="en-US" dirty="0"/>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3" name="图片 22">
            <a:extLst>
              <a:ext uri="{FF2B5EF4-FFF2-40B4-BE49-F238E27FC236}">
                <a16:creationId xmlns:a16="http://schemas.microsoft.com/office/drawing/2014/main" id="{53EFB733-042D-4E32-B5D0-6B175E714236}"/>
              </a:ext>
            </a:extLst>
          </p:cNvPr>
          <p:cNvPicPr>
            <a:picLocks noChangeAspect="1"/>
          </p:cNvPicPr>
          <p:nvPr/>
        </p:nvPicPr>
        <p:blipFill>
          <a:blip r:embed="rId4"/>
          <a:stretch>
            <a:fillRect/>
          </a:stretch>
        </p:blipFill>
        <p:spPr>
          <a:xfrm>
            <a:off x="643762" y="2439884"/>
            <a:ext cx="4763165" cy="2753109"/>
          </a:xfrm>
          <a:prstGeom prst="rect">
            <a:avLst/>
          </a:prstGeom>
        </p:spPr>
      </p:pic>
    </p:spTree>
    <p:extLst>
      <p:ext uri="{BB962C8B-B14F-4D97-AF65-F5344CB8AC3E}">
        <p14:creationId xmlns:p14="http://schemas.microsoft.com/office/powerpoint/2010/main" val="283526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mc:AlternateContent xmlns:mc="http://schemas.openxmlformats.org/markup-compatibility/2006" xmlns:a14="http://schemas.microsoft.com/office/drawing/2010/main">
        <mc:Choice Requires="a14">
          <p:sp>
            <p:nvSpPr>
              <p:cNvPr id="5" name="标题 1"/>
              <p:cNvSpPr txBox="1"/>
              <p:nvPr/>
            </p:nvSpPr>
            <p:spPr>
              <a:xfrm>
                <a:off x="5702130" y="1883717"/>
                <a:ext cx="5404724" cy="1491843"/>
              </a:xfrm>
              <a:prstGeom prst="rect">
                <a:avLst/>
              </a:prstGeom>
              <a:noFill/>
              <a:ln>
                <a:noFill/>
              </a:ln>
            </p:spPr>
            <p:txBody>
              <a:bodyPr vert="horz" wrap="square" lIns="91440" tIns="45720" rIns="91440" bIns="45720" rtlCol="0" anchor="t"/>
              <a:lstStyle/>
              <a:p>
                <a:pPr>
                  <a:lnSpc>
                    <a:spcPct val="150000"/>
                  </a:lnSpc>
                </a:pPr>
                <a14:m>
                  <m:oMath xmlns:m="http://schemas.openxmlformats.org/officeDocument/2006/math">
                    <m:sSub>
                      <m:sSubPr>
                        <m:ctrlPr>
                          <a:rPr lang="zh-CN" altLang="en-US" sz="1400" i="1" smtClean="0">
                            <a:solidFill>
                              <a:srgbClr val="836967"/>
                            </a:solidFill>
                            <a:latin typeface="Cambria Math" panose="02040503050406030204" pitchFamily="18" charset="0"/>
                          </a:rPr>
                        </m:ctrlPr>
                      </m:sSubPr>
                      <m:e>
                        <m:r>
                          <a:rPr lang="zh-CN" altLang="en-US" sz="1400" i="1" smtClean="0">
                            <a:latin typeface="Cambria Math" panose="02040503050406030204" pitchFamily="18" charset="0"/>
                          </a:rPr>
                          <m:t>𝐴</m:t>
                        </m:r>
                      </m:e>
                      <m:sub>
                        <m:r>
                          <a:rPr lang="en-US" altLang="zh-CN" sz="1400" b="0" i="1" smtClean="0">
                            <a:latin typeface="Cambria Math" panose="02040503050406030204" pitchFamily="18" charset="0"/>
                          </a:rPr>
                          <m:t>𝑠𝑝𝑎𝑡𝑖𝑎𝑙</m:t>
                        </m:r>
                      </m:sub>
                    </m:sSub>
                    <m:r>
                      <a:rPr lang="en-US" altLang="zh-CN" sz="1400" b="0" i="1" smtClean="0">
                        <a:latin typeface="Cambria Math" panose="02040503050406030204" pitchFamily="18" charset="0"/>
                      </a:rPr>
                      <m:t> </m:t>
                    </m:r>
                  </m:oMath>
                </a14:m>
                <a:r>
                  <a:rPr lang="en-US" altLang="zh-CN" sz="1400" dirty="0"/>
                  <a:t>is a neighborhood map structure integrating spatial location and meteorological patterns. The Gaussian kernel function is used to convert the distance matrix D  into an adjacency matrix A .</a:t>
                </a:r>
              </a:p>
              <a:p>
                <a:pPr>
                  <a:lnSpc>
                    <a:spcPct val="150000"/>
                  </a:lnSpc>
                </a:pPr>
                <a:r>
                  <a:rPr lang="en-US" altLang="zh-CN" sz="1400" dirty="0"/>
                  <a:t>​ </a:t>
                </a:r>
                <a14:m>
                  <m:oMath xmlns:m="http://schemas.openxmlformats.org/officeDocument/2006/math">
                    <m:sSub>
                      <m:sSubPr>
                        <m:ctrlPr>
                          <a:rPr lang="zh-CN" altLang="en-US" sz="1400" i="1" smtClean="0">
                            <a:solidFill>
                              <a:srgbClr val="836967"/>
                            </a:solidFill>
                            <a:latin typeface="Cambria Math" panose="02040503050406030204" pitchFamily="18" charset="0"/>
                          </a:rPr>
                        </m:ctrlPr>
                      </m:sSubPr>
                      <m:e>
                        <m:r>
                          <a:rPr lang="zh-CN" altLang="en-US" sz="1400" i="1" smtClean="0">
                            <a:latin typeface="Cambria Math" panose="02040503050406030204" pitchFamily="18" charset="0"/>
                          </a:rPr>
                          <m:t>𝐴</m:t>
                        </m:r>
                      </m:e>
                      <m:sub>
                        <m:r>
                          <a:rPr lang="en-US" altLang="zh-CN" sz="1400" b="0" i="1" smtClean="0">
                            <a:latin typeface="Cambria Math" panose="02040503050406030204" pitchFamily="18" charset="0"/>
                          </a:rPr>
                          <m:t>𝑔𝑒𝑜</m:t>
                        </m:r>
                      </m:sub>
                    </m:sSub>
                  </m:oMath>
                </a14:m>
                <a:r>
                  <a:rPr lang="en-US" altLang="zh-CN" sz="1400" dirty="0"/>
                  <a:t> represent the geographical part and </a:t>
                </a:r>
                <a14:m>
                  <m:oMath xmlns:m="http://schemas.openxmlformats.org/officeDocument/2006/math">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𝐴</m:t>
                        </m:r>
                      </m:e>
                      <m:sub>
                        <m:r>
                          <a:rPr lang="en-US" altLang="zh-CN" sz="1400" i="1">
                            <a:latin typeface="Cambria Math" panose="02040503050406030204" pitchFamily="18" charset="0"/>
                          </a:rPr>
                          <m:t>𝑚𝑒𝑡</m:t>
                        </m:r>
                      </m:sub>
                    </m:sSub>
                    <m:r>
                      <a:rPr lang="en-US" altLang="zh-CN" sz="1400" i="1">
                        <a:latin typeface="Cambria Math" panose="02040503050406030204" pitchFamily="18" charset="0"/>
                      </a:rPr>
                      <m:t> </m:t>
                    </m:r>
                  </m:oMath>
                </a14:m>
                <a:r>
                  <a:rPr lang="en-US" altLang="zh-CN" sz="1400" dirty="0"/>
                  <a:t>represent meteorological part</a:t>
                </a:r>
              </a:p>
              <a:p>
                <a:pPr>
                  <a:lnSpc>
                    <a:spcPct val="150000"/>
                  </a:lnSpc>
                </a:pPr>
                <a:endParaRPr lang="en-US" altLang="zh-CN" sz="1400" dirty="0"/>
              </a:p>
              <a:p>
                <a:pPr>
                  <a:lnSpc>
                    <a:spcPct val="150000"/>
                  </a:lnSpc>
                </a:pPr>
                <a:endParaRPr lang="en-US" altLang="zh-CN" sz="1400" dirty="0"/>
              </a:p>
            </p:txBody>
          </p:sp>
        </mc:Choice>
        <mc:Fallback xmlns="">
          <p:sp>
            <p:nvSpPr>
              <p:cNvPr id="5" name="标题 1"/>
              <p:cNvSpPr txBox="1">
                <a:spLocks noRot="1" noChangeAspect="1" noMove="1" noResize="1" noEditPoints="1" noAdjustHandles="1" noChangeArrowheads="1" noChangeShapeType="1" noTextEdit="1"/>
              </p:cNvSpPr>
              <p:nvPr/>
            </p:nvSpPr>
            <p:spPr>
              <a:xfrm>
                <a:off x="5702130" y="1883717"/>
                <a:ext cx="5404724" cy="1491843"/>
              </a:xfrm>
              <a:prstGeom prst="rect">
                <a:avLst/>
              </a:prstGeom>
              <a:blipFill>
                <a:blip r:embed="rId2"/>
                <a:stretch>
                  <a:fillRect l="-338" r="-1015" b="-19184"/>
                </a:stretch>
              </a:blipFill>
              <a:ln>
                <a:noFill/>
              </a:ln>
            </p:spPr>
            <p:txBody>
              <a:bodyPr/>
              <a:lstStyle/>
              <a:p>
                <a:r>
                  <a:rPr lang="zh-CN" altLang="en-US">
                    <a:noFill/>
                  </a:rPr>
                  <a:t> </a:t>
                </a:r>
              </a:p>
            </p:txBody>
          </p:sp>
        </mc:Fallback>
      </mc:AlternateContent>
      <p:sp>
        <p:nvSpPr>
          <p:cNvPr id="6" name="标题 1"/>
          <p:cNvSpPr txBox="1"/>
          <p:nvPr/>
        </p:nvSpPr>
        <p:spPr>
          <a:xfrm>
            <a:off x="7123088" y="1279779"/>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rPr>
              <a:t>Fast Hierarchical GNN</a:t>
            </a:r>
            <a:endParaRPr kumimoji="1" lang="zh-CN" altLang="en-US" dirty="0"/>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3" name="图片 22">
            <a:extLst>
              <a:ext uri="{FF2B5EF4-FFF2-40B4-BE49-F238E27FC236}">
                <a16:creationId xmlns:a16="http://schemas.microsoft.com/office/drawing/2014/main" id="{53EFB733-042D-4E32-B5D0-6B175E714236}"/>
              </a:ext>
            </a:extLst>
          </p:cNvPr>
          <p:cNvPicPr>
            <a:picLocks noChangeAspect="1"/>
          </p:cNvPicPr>
          <p:nvPr/>
        </p:nvPicPr>
        <p:blipFill>
          <a:blip r:embed="rId3"/>
          <a:stretch>
            <a:fillRect/>
          </a:stretch>
        </p:blipFill>
        <p:spPr>
          <a:xfrm>
            <a:off x="643762" y="2439884"/>
            <a:ext cx="4763165" cy="2753109"/>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224E0428-ACDD-4831-9D86-5131A30CA031}"/>
                  </a:ext>
                </a:extLst>
              </p:cNvPr>
              <p:cNvSpPr txBox="1"/>
              <p:nvPr/>
            </p:nvSpPr>
            <p:spPr>
              <a:xfrm>
                <a:off x="5767194" y="4522431"/>
                <a:ext cx="2105705" cy="644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smtClean="0">
                              <a:latin typeface="Cambria Math" panose="02040503050406030204" pitchFamily="18" charset="0"/>
                            </a:rPr>
                            <m:t>𝐴</m:t>
                          </m:r>
                        </m:e>
                        <m:sub>
                          <m:r>
                            <a:rPr lang="en-US" altLang="zh-CN" b="0" i="1" smtClean="0">
                              <a:latin typeface="Cambria Math" panose="02040503050406030204" pitchFamily="18" charset="0"/>
                            </a:rPr>
                            <m:t>𝑔𝑒𝑜</m:t>
                          </m:r>
                        </m:sub>
                      </m:sSub>
                      <m:r>
                        <a:rPr lang="zh-CN" altLang="en-US" i="1" smtClean="0">
                          <a:latin typeface="Cambria Math" panose="02040503050406030204" pitchFamily="18" charset="0"/>
                        </a:rPr>
                        <m:t>=</m:t>
                      </m:r>
                      <m:func>
                        <m:funcPr>
                          <m:ctrlPr>
                            <a:rPr lang="zh-CN" altLang="en-US" i="1" smtClean="0">
                              <a:latin typeface="Cambria Math" panose="02040503050406030204" pitchFamily="18" charset="0"/>
                            </a:rPr>
                          </m:ctrlPr>
                        </m:funcPr>
                        <m:fName>
                          <m:r>
                            <m:rPr>
                              <m:sty m:val="p"/>
                            </m:rPr>
                            <a:rPr lang="zh-CN" altLang="en-US" i="1" smtClean="0">
                              <a:latin typeface="Cambria Math" panose="02040503050406030204" pitchFamily="18" charset="0"/>
                            </a:rPr>
                            <m:t>exp</m:t>
                          </m:r>
                        </m:fName>
                        <m:e>
                          <m:d>
                            <m:dPr>
                              <m:ctrlPr>
                                <a:rPr lang="zh-CN" altLang="en-US" i="1" smtClean="0">
                                  <a:solidFill>
                                    <a:srgbClr val="836967"/>
                                  </a:solidFill>
                                  <a:latin typeface="Cambria Math" panose="02040503050406030204" pitchFamily="18" charset="0"/>
                                </a:rPr>
                              </m:ctrlPr>
                            </m:dPr>
                            <m:e>
                              <m:r>
                                <a:rPr lang="zh-CN" altLang="en-US" i="1" smtClean="0">
                                  <a:latin typeface="Cambria Math" panose="02040503050406030204" pitchFamily="18" charset="0"/>
                                </a:rPr>
                                <m:t>−</m:t>
                              </m:r>
                              <m:f>
                                <m:fPr>
                                  <m:ctrlPr>
                                    <a:rPr lang="zh-CN" altLang="en-US" i="1" smtClean="0">
                                      <a:solidFill>
                                        <a:srgbClr val="836967"/>
                                      </a:solidFill>
                                      <a:latin typeface="Cambria Math" panose="02040503050406030204" pitchFamily="18" charset="0"/>
                                    </a:rPr>
                                  </m:ctrlPr>
                                </m:fPr>
                                <m:num>
                                  <m:sSup>
                                    <m:sSupPr>
                                      <m:ctrlPr>
                                        <a:rPr lang="zh-CN" altLang="en-US" i="1" smtClean="0">
                                          <a:solidFill>
                                            <a:srgbClr val="836967"/>
                                          </a:solidFill>
                                          <a:latin typeface="Cambria Math" panose="02040503050406030204" pitchFamily="18" charset="0"/>
                                        </a:rPr>
                                      </m:ctrlPr>
                                    </m:sSupPr>
                                    <m:e>
                                      <m:r>
                                        <a:rPr lang="zh-CN" altLang="en-US" i="1" smtClean="0">
                                          <a:latin typeface="Cambria Math" panose="02040503050406030204" pitchFamily="18" charset="0"/>
                                        </a:rPr>
                                        <m:t>𝐷</m:t>
                                      </m:r>
                                    </m:e>
                                    <m:sup>
                                      <m:r>
                                        <a:rPr lang="zh-CN" altLang="en-US" i="1" smtClean="0">
                                          <a:latin typeface="Cambria Math" panose="02040503050406030204" pitchFamily="18" charset="0"/>
                                        </a:rPr>
                                        <m:t>2</m:t>
                                      </m:r>
                                    </m:sup>
                                  </m:sSup>
                                </m:num>
                                <m:den>
                                  <m:sSubSup>
                                    <m:sSubSupPr>
                                      <m:ctrlPr>
                                        <a:rPr lang="zh-CN" altLang="en-US" i="1" smtClean="0">
                                          <a:solidFill>
                                            <a:srgbClr val="836967"/>
                                          </a:solidFill>
                                          <a:latin typeface="Cambria Math" panose="02040503050406030204" pitchFamily="18" charset="0"/>
                                        </a:rPr>
                                      </m:ctrlPr>
                                    </m:sSubSup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𝑔𝑒𝑜</m:t>
                                      </m:r>
                                    </m:sub>
                                    <m:sup>
                                      <m:r>
                                        <a:rPr lang="zh-CN" altLang="en-US" i="1" smtClean="0">
                                          <a:latin typeface="Cambria Math" panose="02040503050406030204" pitchFamily="18" charset="0"/>
                                        </a:rPr>
                                        <m:t>2</m:t>
                                      </m:r>
                                    </m:sup>
                                  </m:sSubSup>
                                </m:den>
                              </m:f>
                            </m:e>
                          </m:d>
                        </m:e>
                      </m:func>
                    </m:oMath>
                  </m:oMathPara>
                </a14:m>
                <a:endParaRPr lang="zh-CN" altLang="en-US" dirty="0"/>
              </a:p>
            </p:txBody>
          </p:sp>
        </mc:Choice>
        <mc:Fallback xmlns="">
          <p:sp>
            <p:nvSpPr>
              <p:cNvPr id="4" name="文本框 3">
                <a:extLst>
                  <a:ext uri="{FF2B5EF4-FFF2-40B4-BE49-F238E27FC236}">
                    <a16:creationId xmlns:a16="http://schemas.microsoft.com/office/drawing/2014/main" id="{224E0428-ACDD-4831-9D86-5131A30CA031}"/>
                  </a:ext>
                </a:extLst>
              </p:cNvPr>
              <p:cNvSpPr txBox="1">
                <a:spLocks noRot="1" noChangeAspect="1" noMove="1" noResize="1" noEditPoints="1" noAdjustHandles="1" noChangeArrowheads="1" noChangeShapeType="1" noTextEdit="1"/>
              </p:cNvSpPr>
              <p:nvPr/>
            </p:nvSpPr>
            <p:spPr>
              <a:xfrm>
                <a:off x="5767194" y="4522431"/>
                <a:ext cx="2105705" cy="64421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F4566F99-6225-491E-886C-AC618E75E854}"/>
                  </a:ext>
                </a:extLst>
              </p:cNvPr>
              <p:cNvSpPr txBox="1"/>
              <p:nvPr/>
            </p:nvSpPr>
            <p:spPr>
              <a:xfrm>
                <a:off x="5748565" y="5166646"/>
                <a:ext cx="2168671" cy="627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smtClean="0">
                              <a:latin typeface="Cambria Math" panose="02040503050406030204" pitchFamily="18" charset="0"/>
                            </a:rPr>
                            <m:t>𝐴</m:t>
                          </m:r>
                        </m:e>
                        <m:sub>
                          <m:r>
                            <a:rPr lang="en-US" altLang="zh-CN" b="0" i="1" smtClean="0">
                              <a:latin typeface="Cambria Math" panose="02040503050406030204" pitchFamily="18" charset="0"/>
                            </a:rPr>
                            <m:t>𝑚𝑒𝑡</m:t>
                          </m:r>
                        </m:sub>
                      </m:sSub>
                      <m:r>
                        <a:rPr lang="zh-CN" altLang="en-US" i="1" smtClean="0">
                          <a:latin typeface="Cambria Math" panose="02040503050406030204" pitchFamily="18" charset="0"/>
                        </a:rPr>
                        <m:t>=</m:t>
                      </m:r>
                      <m:func>
                        <m:funcPr>
                          <m:ctrlPr>
                            <a:rPr lang="zh-CN" altLang="en-US" i="1" smtClean="0">
                              <a:latin typeface="Cambria Math" panose="02040503050406030204" pitchFamily="18" charset="0"/>
                            </a:rPr>
                          </m:ctrlPr>
                        </m:funcPr>
                        <m:fName>
                          <m:r>
                            <m:rPr>
                              <m:sty m:val="p"/>
                            </m:rPr>
                            <a:rPr lang="zh-CN" altLang="en-US" i="1" smtClean="0">
                              <a:latin typeface="Cambria Math" panose="02040503050406030204" pitchFamily="18" charset="0"/>
                            </a:rPr>
                            <m:t>exp</m:t>
                          </m:r>
                        </m:fName>
                        <m:e>
                          <m:d>
                            <m:dPr>
                              <m:ctrlPr>
                                <a:rPr lang="zh-CN" altLang="en-US" i="1" smtClean="0">
                                  <a:solidFill>
                                    <a:srgbClr val="836967"/>
                                  </a:solidFill>
                                  <a:latin typeface="Cambria Math" panose="02040503050406030204" pitchFamily="18" charset="0"/>
                                </a:rPr>
                              </m:ctrlPr>
                            </m:dPr>
                            <m:e>
                              <m:r>
                                <a:rPr lang="zh-CN" altLang="en-US" i="1" smtClean="0">
                                  <a:latin typeface="Cambria Math" panose="02040503050406030204" pitchFamily="18" charset="0"/>
                                </a:rPr>
                                <m:t>−</m:t>
                              </m:r>
                              <m:f>
                                <m:fPr>
                                  <m:ctrlPr>
                                    <a:rPr lang="zh-CN" altLang="en-US" i="1" smtClean="0">
                                      <a:solidFill>
                                        <a:srgbClr val="836967"/>
                                      </a:solidFill>
                                      <a:latin typeface="Cambria Math" panose="02040503050406030204" pitchFamily="18" charset="0"/>
                                    </a:rPr>
                                  </m:ctrlPr>
                                </m:fPr>
                                <m:num>
                                  <m:sSup>
                                    <m:sSupPr>
                                      <m:ctrlPr>
                                        <a:rPr lang="zh-CN" altLang="en-US" i="1" smtClean="0">
                                          <a:solidFill>
                                            <a:srgbClr val="836967"/>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𝑊</m:t>
                                      </m:r>
                                    </m:e>
                                    <m:sup>
                                      <m:r>
                                        <a:rPr lang="zh-CN" altLang="en-US" i="1" smtClean="0">
                                          <a:latin typeface="Cambria Math" panose="02040503050406030204" pitchFamily="18" charset="0"/>
                                        </a:rPr>
                                        <m:t>2</m:t>
                                      </m:r>
                                    </m:sup>
                                  </m:sSup>
                                </m:num>
                                <m:den>
                                  <m:sSubSup>
                                    <m:sSubSupPr>
                                      <m:ctrlPr>
                                        <a:rPr lang="zh-CN" altLang="en-US" i="1" smtClean="0">
                                          <a:solidFill>
                                            <a:srgbClr val="836967"/>
                                          </a:solidFill>
                                          <a:latin typeface="Cambria Math" panose="02040503050406030204" pitchFamily="18" charset="0"/>
                                        </a:rPr>
                                      </m:ctrlPr>
                                    </m:sSubSup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𝑚𝑒𝑡</m:t>
                                      </m:r>
                                    </m:sub>
                                    <m:sup>
                                      <m:r>
                                        <a:rPr lang="zh-CN" altLang="en-US" i="1" smtClean="0">
                                          <a:latin typeface="Cambria Math" panose="02040503050406030204" pitchFamily="18" charset="0"/>
                                        </a:rPr>
                                        <m:t>2</m:t>
                                      </m:r>
                                    </m:sup>
                                  </m:sSubSup>
                                </m:den>
                              </m:f>
                            </m:e>
                          </m:d>
                        </m:e>
                      </m:func>
                    </m:oMath>
                  </m:oMathPara>
                </a14:m>
                <a:endParaRPr lang="zh-CN" altLang="en-US" dirty="0"/>
              </a:p>
            </p:txBody>
          </p:sp>
        </mc:Choice>
        <mc:Fallback xmlns="">
          <p:sp>
            <p:nvSpPr>
              <p:cNvPr id="14" name="文本框 13">
                <a:extLst>
                  <a:ext uri="{FF2B5EF4-FFF2-40B4-BE49-F238E27FC236}">
                    <a16:creationId xmlns:a16="http://schemas.microsoft.com/office/drawing/2014/main" id="{F4566F99-6225-491E-886C-AC618E75E854}"/>
                  </a:ext>
                </a:extLst>
              </p:cNvPr>
              <p:cNvSpPr txBox="1">
                <a:spLocks noRot="1" noChangeAspect="1" noMove="1" noResize="1" noEditPoints="1" noAdjustHandles="1" noChangeArrowheads="1" noChangeShapeType="1" noTextEdit="1"/>
              </p:cNvSpPr>
              <p:nvPr/>
            </p:nvSpPr>
            <p:spPr>
              <a:xfrm>
                <a:off x="5748565" y="5166646"/>
                <a:ext cx="2168671" cy="62799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18FC312-B0E8-4BF0-BD9E-04D149BA1B2C}"/>
                  </a:ext>
                </a:extLst>
              </p:cNvPr>
              <p:cNvSpPr txBox="1"/>
              <p:nvPr/>
            </p:nvSpPr>
            <p:spPr>
              <a:xfrm>
                <a:off x="5767194" y="5845292"/>
                <a:ext cx="2264146" cy="299569"/>
              </a:xfrm>
              <a:prstGeom prst="rect">
                <a:avLst/>
              </a:prstGeom>
              <a:noFill/>
            </p:spPr>
            <p:txBody>
              <a:bodyPr wrap="none" lIns="0" tIns="0" rIns="0" bIns="0" rtlCol="0">
                <a:spAutoFit/>
              </a:bodyPr>
              <a:lstStyle/>
              <a:p>
                <a14:m>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smtClean="0">
                            <a:latin typeface="Cambria Math" panose="02040503050406030204" pitchFamily="18" charset="0"/>
                          </a:rPr>
                          <m:t>𝐴</m:t>
                        </m:r>
                      </m:e>
                      <m:sub>
                        <m:r>
                          <a:rPr lang="en-US" altLang="zh-CN" b="0" i="1" smtClean="0">
                            <a:latin typeface="Cambria Math" panose="02040503050406030204" pitchFamily="18" charset="0"/>
                          </a:rPr>
                          <m:t>𝑠𝑝𝑎𝑡𝑖𝑎𝑙</m:t>
                        </m:r>
                      </m:sub>
                    </m:sSub>
                    <m:r>
                      <a:rPr lang="zh-CN" altLang="en-US" i="1" smtClean="0">
                        <a:latin typeface="Cambria Math" panose="02040503050406030204" pitchFamily="18" charset="0"/>
                      </a:rPr>
                      <m:t>=</m:t>
                    </m:r>
                  </m:oMath>
                </a14:m>
                <a:r>
                  <a:rPr lang="zh-CN" altLang="en-US" dirty="0"/>
                  <a:t> </a:t>
                </a:r>
                <a14:m>
                  <m:oMath xmlns:m="http://schemas.openxmlformats.org/officeDocument/2006/math">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𝐴</m:t>
                        </m:r>
                      </m:e>
                      <m:sub>
                        <m:r>
                          <a:rPr lang="en-US" altLang="zh-CN" i="1">
                            <a:latin typeface="Cambria Math" panose="02040503050406030204" pitchFamily="18" charset="0"/>
                          </a:rPr>
                          <m:t>𝑔𝑒𝑜</m:t>
                        </m:r>
                      </m:sub>
                    </m:sSub>
                  </m:oMath>
                </a14:m>
                <a:r>
                  <a:rPr lang="zh-CN" altLang="en-US" dirty="0"/>
                  <a:t> </a:t>
                </a:r>
                <a:r>
                  <a:rPr lang="en-US" altLang="zh-CN" dirty="0"/>
                  <a:t>+ </a:t>
                </a:r>
                <a14:m>
                  <m:oMath xmlns:m="http://schemas.openxmlformats.org/officeDocument/2006/math">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𝐴</m:t>
                        </m:r>
                      </m:e>
                      <m:sub>
                        <m:r>
                          <a:rPr lang="en-US" altLang="zh-CN" b="0" i="1" smtClean="0">
                            <a:latin typeface="Cambria Math" panose="02040503050406030204" pitchFamily="18" charset="0"/>
                          </a:rPr>
                          <m:t>𝑚𝑒𝑡</m:t>
                        </m:r>
                      </m:sub>
                    </m:sSub>
                  </m:oMath>
                </a14:m>
                <a:endParaRPr lang="zh-CN" altLang="en-US" dirty="0"/>
              </a:p>
            </p:txBody>
          </p:sp>
        </mc:Choice>
        <mc:Fallback xmlns="">
          <p:sp>
            <p:nvSpPr>
              <p:cNvPr id="15" name="文本框 14">
                <a:extLst>
                  <a:ext uri="{FF2B5EF4-FFF2-40B4-BE49-F238E27FC236}">
                    <a16:creationId xmlns:a16="http://schemas.microsoft.com/office/drawing/2014/main" id="{018FC312-B0E8-4BF0-BD9E-04D149BA1B2C}"/>
                  </a:ext>
                </a:extLst>
              </p:cNvPr>
              <p:cNvSpPr txBox="1">
                <a:spLocks noRot="1" noChangeAspect="1" noMove="1" noResize="1" noEditPoints="1" noAdjustHandles="1" noChangeArrowheads="1" noChangeShapeType="1" noTextEdit="1"/>
              </p:cNvSpPr>
              <p:nvPr/>
            </p:nvSpPr>
            <p:spPr>
              <a:xfrm>
                <a:off x="5767194" y="5845292"/>
                <a:ext cx="2264146" cy="299569"/>
              </a:xfrm>
              <a:prstGeom prst="rect">
                <a:avLst/>
              </a:prstGeom>
              <a:blipFill>
                <a:blip r:embed="rId6"/>
                <a:stretch>
                  <a:fillRect l="-3504" t="-24490" r="-1078" b="-408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2833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mc:AlternateContent xmlns:mc="http://schemas.openxmlformats.org/markup-compatibility/2006">
        <mc:Choice xmlns:a14="http://schemas.microsoft.com/office/drawing/2010/main" Requires="a14">
          <p:sp>
            <p:nvSpPr>
              <p:cNvPr id="5" name="标题 1"/>
              <p:cNvSpPr txBox="1"/>
              <p:nvPr/>
            </p:nvSpPr>
            <p:spPr>
              <a:xfrm>
                <a:off x="5702130" y="1883717"/>
                <a:ext cx="5404724" cy="1491843"/>
              </a:xfrm>
              <a:prstGeom prst="rect">
                <a:avLst/>
              </a:prstGeom>
              <a:noFill/>
              <a:ln>
                <a:noFill/>
              </a:ln>
            </p:spPr>
            <p:txBody>
              <a:bodyPr vert="horz" wrap="square" lIns="91440" tIns="45720" rIns="91440" bIns="45720" rtlCol="0" anchor="t"/>
              <a:lstStyle/>
              <a:p>
                <a:pPr algn="l">
                  <a:lnSpc>
                    <a:spcPct val="150000"/>
                  </a:lnSpc>
                </a:pPr>
                <a:r>
                  <a:rPr lang="en-US" altLang="zh-CN" sz="1400" dirty="0"/>
                  <a:t>Dynamic adjustment of hierarchical structure based on NWP </a:t>
                </a:r>
                <a:r>
                  <a:rPr lang="en-US" altLang="zh-CN" sz="1400" dirty="0" err="1"/>
                  <a:t>data,W</a:t>
                </a:r>
                <a:r>
                  <a:rPr lang="en-US" altLang="zh-CN" sz="1400" dirty="0"/>
                  <a:t> is the learning parameters and H represent the hierarch</a:t>
                </a:r>
                <a:r>
                  <a:rPr lang="de-DE" altLang="zh-CN" sz="1400" dirty="0"/>
                  <a:t>y</a:t>
                </a:r>
                <a:r>
                  <a:rPr lang="en-US" altLang="zh-CN" sz="1400" dirty="0"/>
                  <a:t> cluster matrix, </a:t>
                </a:r>
                <a14:m>
                  <m:oMath xmlns:m="http://schemas.openxmlformats.org/officeDocument/2006/math">
                    <m:sSup>
                      <m:sSupPr>
                        <m:ctrlPr>
                          <a:rPr lang="en-US" altLang="zh-CN" sz="1400" i="1" smtClean="0">
                            <a:solidFill>
                              <a:schemeClr val="tx1"/>
                            </a:solidFill>
                            <a:latin typeface="Cambria Math" panose="02040503050406030204" pitchFamily="18" charset="0"/>
                          </a:rPr>
                        </m:ctrlPr>
                      </m:sSupPr>
                      <m:e>
                        <m:acc>
                          <m:accPr>
                            <m:chr m:val="̃"/>
                            <m:ctrlPr>
                              <a:rPr lang="en-US" altLang="zh-CN" sz="140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𝐴</m:t>
                            </m:r>
                          </m:e>
                        </m:acc>
                      </m:e>
                      <m:sup>
                        <m:r>
                          <a:rPr lang="en-US" altLang="zh-CN" sz="1400" b="0" i="1" smtClean="0">
                            <a:solidFill>
                              <a:schemeClr val="tx1"/>
                            </a:solidFill>
                            <a:latin typeface="Cambria Math" panose="02040503050406030204" pitchFamily="18" charset="0"/>
                          </a:rPr>
                          <m:t>𝑙</m:t>
                        </m:r>
                      </m:sup>
                    </m:sSup>
                    <m:r>
                      <a:rPr lang="en-US" altLang="zh-CN" sz="1400" b="0" i="1" smtClean="0">
                        <a:solidFill>
                          <a:schemeClr val="tx1"/>
                        </a:solidFill>
                        <a:latin typeface="Cambria Math" panose="02040503050406030204" pitchFamily="18" charset="0"/>
                      </a:rPr>
                      <m:t> </m:t>
                    </m:r>
                    <m:r>
                      <a:rPr lang="en-US" altLang="zh-CN" sz="1400" b="0" i="1" smtClean="0">
                        <a:solidFill>
                          <a:schemeClr val="tx1"/>
                        </a:solidFill>
                        <a:latin typeface="Cambria Math" panose="02040503050406030204" pitchFamily="18" charset="0"/>
                      </a:rPr>
                      <m:t>𝑖𝑠</m:t>
                    </m:r>
                    <m:r>
                      <a:rPr lang="en-US" altLang="zh-CN" sz="1400" b="0" i="1" smtClean="0">
                        <a:solidFill>
                          <a:schemeClr val="tx1"/>
                        </a:solidFill>
                        <a:latin typeface="Cambria Math" panose="02040503050406030204" pitchFamily="18" charset="0"/>
                      </a:rPr>
                      <m:t> </m:t>
                    </m:r>
                    <m:r>
                      <a:rPr lang="en-US" altLang="zh-CN" sz="1400" b="0" i="1" smtClean="0">
                        <a:solidFill>
                          <a:schemeClr val="tx1"/>
                        </a:solidFill>
                        <a:latin typeface="Cambria Math" panose="02040503050406030204" pitchFamily="18" charset="0"/>
                      </a:rPr>
                      <m:t>𝑡h𝑒</m:t>
                    </m:r>
                    <m:r>
                      <a:rPr lang="en-US" altLang="zh-CN" sz="1400" b="0" i="1" smtClean="0">
                        <a:solidFill>
                          <a:schemeClr val="tx1"/>
                        </a:solidFill>
                        <a:latin typeface="Cambria Math" panose="02040503050406030204" pitchFamily="18" charset="0"/>
                      </a:rPr>
                      <m:t> </m:t>
                    </m:r>
                    <m:r>
                      <a:rPr lang="en-US" altLang="zh-CN" sz="1400" b="0" i="1" smtClean="0">
                        <a:solidFill>
                          <a:schemeClr val="tx1"/>
                        </a:solidFill>
                        <a:latin typeface="Cambria Math" panose="02040503050406030204" pitchFamily="18" charset="0"/>
                      </a:rPr>
                      <m:t>𝑑𝑦𝑛𝑎𝑚𝑖𝑡𝑐</m:t>
                    </m:r>
                    <m:r>
                      <a:rPr lang="en-US" altLang="zh-CN" sz="1400" b="0" i="1" smtClean="0">
                        <a:solidFill>
                          <a:schemeClr val="tx1"/>
                        </a:solidFill>
                        <a:latin typeface="Cambria Math" panose="02040503050406030204" pitchFamily="18" charset="0"/>
                      </a:rPr>
                      <m:t> </m:t>
                    </m:r>
                    <m:r>
                      <a:rPr lang="en-US" altLang="zh-CN" sz="1400" b="0" i="1" smtClean="0">
                        <a:solidFill>
                          <a:schemeClr val="tx1"/>
                        </a:solidFill>
                        <a:latin typeface="Cambria Math" panose="02040503050406030204" pitchFamily="18" charset="0"/>
                      </a:rPr>
                      <m:t>𝑎𝑑𝑗𝑎𝑐𝑒𝑛𝑐𝑦</m:t>
                    </m:r>
                    <m:r>
                      <a:rPr lang="en-US" altLang="zh-CN" sz="1400" b="0" i="1" smtClean="0">
                        <a:solidFill>
                          <a:schemeClr val="tx1"/>
                        </a:solidFill>
                        <a:latin typeface="Cambria Math" panose="02040503050406030204" pitchFamily="18" charset="0"/>
                      </a:rPr>
                      <m:t> </m:t>
                    </m:r>
                    <m:r>
                      <a:rPr lang="en-US" altLang="zh-CN" sz="1400" b="0" i="1" smtClean="0">
                        <a:solidFill>
                          <a:schemeClr val="tx1"/>
                        </a:solidFill>
                        <a:latin typeface="Cambria Math" panose="02040503050406030204" pitchFamily="18" charset="0"/>
                      </a:rPr>
                      <m:t>𝑚𝑎𝑡𝑟𝑖𝑥</m:t>
                    </m:r>
                  </m:oMath>
                </a14:m>
                <a:r>
                  <a:rPr lang="en-US" altLang="zh-CN" sz="1400" dirty="0"/>
                  <a:t>.</a:t>
                </a:r>
              </a:p>
              <a:p>
                <a:pPr algn="l">
                  <a:lnSpc>
                    <a:spcPct val="150000"/>
                  </a:lnSpc>
                </a:pPr>
                <a:endParaRPr lang="en-US" altLang="zh-CN" sz="1400" dirty="0"/>
              </a:p>
              <a:p>
                <a:pPr>
                  <a:lnSpc>
                    <a:spcPct val="150000"/>
                  </a:lnSpc>
                </a:pPr>
                <a14:m>
                  <m:oMath xmlns:m="http://schemas.openxmlformats.org/officeDocument/2006/math">
                    <m:sSubSup>
                      <m:sSubSupPr>
                        <m:ctrlPr>
                          <a:rPr lang="en-US" altLang="zh-CN" sz="1400" b="1" i="1" smtClean="0">
                            <a:solidFill>
                              <a:srgbClr val="836967"/>
                            </a:solidFill>
                            <a:latin typeface="Cambria Math" panose="02040503050406030204" pitchFamily="18" charset="0"/>
                          </a:rPr>
                        </m:ctrlPr>
                      </m:sSubSupPr>
                      <m:e>
                        <m:r>
                          <a:rPr lang="en-US" altLang="zh-CN" sz="1400" b="1" i="1" smtClean="0">
                            <a:latin typeface="Cambria Math" panose="02040503050406030204" pitchFamily="18" charset="0"/>
                          </a:rPr>
                          <m:t>𝑯</m:t>
                        </m:r>
                      </m:e>
                      <m:sub>
                        <m:r>
                          <a:rPr lang="en-US" altLang="zh-CN" sz="1400" b="1" i="1" smtClean="0">
                            <a:latin typeface="Cambria Math" panose="02040503050406030204" pitchFamily="18" charset="0"/>
                          </a:rPr>
                          <m:t>𝑸</m:t>
                        </m:r>
                      </m:sub>
                      <m:sup>
                        <m:r>
                          <a:rPr lang="en-US" altLang="zh-CN" sz="1400" b="1" i="1" smtClean="0">
                            <a:latin typeface="Cambria Math" panose="02040503050406030204" pitchFamily="18" charset="0"/>
                          </a:rPr>
                          <m:t>𝟎</m:t>
                        </m:r>
                      </m:sup>
                    </m:sSubSup>
                    <m:r>
                      <a:rPr lang="en-US" altLang="zh-CN" sz="1400" b="1" i="1" smtClean="0">
                        <a:latin typeface="Cambria Math" panose="02040503050406030204" pitchFamily="18" charset="0"/>
                      </a:rPr>
                      <m:t>=</m:t>
                    </m:r>
                    <m:r>
                      <a:rPr lang="en-US" altLang="zh-CN" sz="1400" b="1" i="1" smtClean="0">
                        <a:latin typeface="Cambria Math" panose="02040503050406030204" pitchFamily="18" charset="0"/>
                      </a:rPr>
                      <m:t>𝑿</m:t>
                    </m:r>
                    <m:sSub>
                      <m:sSubPr>
                        <m:ctrlPr>
                          <a:rPr lang="en-US" altLang="zh-CN" sz="1400" b="1" i="1" smtClean="0">
                            <a:solidFill>
                              <a:srgbClr val="836967"/>
                            </a:solidFill>
                            <a:latin typeface="Cambria Math" panose="02040503050406030204" pitchFamily="18" charset="0"/>
                          </a:rPr>
                        </m:ctrlPr>
                      </m:sSubPr>
                      <m:e>
                        <m:r>
                          <a:rPr lang="en-US" altLang="zh-CN" sz="1400" b="1" i="1" smtClean="0">
                            <a:latin typeface="Cambria Math" panose="02040503050406030204" pitchFamily="18" charset="0"/>
                          </a:rPr>
                          <m:t>𝑾</m:t>
                        </m:r>
                      </m:e>
                      <m:sub>
                        <m:r>
                          <a:rPr lang="en-US" altLang="zh-CN" sz="1400" b="1" i="1" smtClean="0">
                            <a:latin typeface="Cambria Math" panose="02040503050406030204" pitchFamily="18" charset="0"/>
                          </a:rPr>
                          <m:t>𝑸</m:t>
                        </m:r>
                      </m:sub>
                    </m:sSub>
                  </m:oMath>
                </a14:m>
                <a:r>
                  <a:rPr lang="en-US" altLang="zh-CN" sz="1400" b="1" dirty="0"/>
                  <a:t> , </a:t>
                </a:r>
                <a14:m>
                  <m:oMath xmlns:m="http://schemas.openxmlformats.org/officeDocument/2006/math">
                    <m:sSubSup>
                      <m:sSubSupPr>
                        <m:ctrlPr>
                          <a:rPr lang="en-US" altLang="zh-CN" sz="1400" b="1" i="1">
                            <a:solidFill>
                              <a:srgbClr val="836967"/>
                            </a:solidFill>
                            <a:latin typeface="Cambria Math" panose="02040503050406030204" pitchFamily="18" charset="0"/>
                          </a:rPr>
                        </m:ctrlPr>
                      </m:sSubSupPr>
                      <m:e>
                        <m:r>
                          <a:rPr lang="en-US" altLang="zh-CN" sz="1400" b="1" i="1">
                            <a:latin typeface="Cambria Math" panose="02040503050406030204" pitchFamily="18" charset="0"/>
                          </a:rPr>
                          <m:t>𝑯</m:t>
                        </m:r>
                      </m:e>
                      <m:sub>
                        <m:r>
                          <a:rPr lang="en-US" altLang="zh-CN" sz="1400" b="1" i="1" smtClean="0">
                            <a:latin typeface="Cambria Math" panose="02040503050406030204" pitchFamily="18" charset="0"/>
                          </a:rPr>
                          <m:t>𝑲</m:t>
                        </m:r>
                      </m:sub>
                      <m:sup>
                        <m:r>
                          <a:rPr lang="en-US" altLang="zh-CN" sz="1400" b="1" i="1">
                            <a:latin typeface="Cambria Math" panose="02040503050406030204" pitchFamily="18" charset="0"/>
                          </a:rPr>
                          <m:t>𝟎</m:t>
                        </m:r>
                      </m:sup>
                    </m:sSubSup>
                    <m:r>
                      <a:rPr lang="en-US" altLang="zh-CN" sz="1400" b="1" i="1">
                        <a:latin typeface="Cambria Math" panose="02040503050406030204" pitchFamily="18" charset="0"/>
                      </a:rPr>
                      <m:t>=</m:t>
                    </m:r>
                    <m:r>
                      <a:rPr lang="en-US" altLang="zh-CN" sz="1400" b="1" i="1">
                        <a:latin typeface="Cambria Math" panose="02040503050406030204" pitchFamily="18" charset="0"/>
                      </a:rPr>
                      <m:t>𝑿</m:t>
                    </m:r>
                    <m:sSub>
                      <m:sSubPr>
                        <m:ctrlPr>
                          <a:rPr lang="en-US" altLang="zh-CN" sz="1400" b="1" i="1">
                            <a:solidFill>
                              <a:srgbClr val="836967"/>
                            </a:solidFill>
                            <a:latin typeface="Cambria Math" panose="02040503050406030204" pitchFamily="18" charset="0"/>
                          </a:rPr>
                        </m:ctrlPr>
                      </m:sSubPr>
                      <m:e>
                        <m:r>
                          <a:rPr lang="en-US" altLang="zh-CN" sz="1400" b="1" i="1">
                            <a:latin typeface="Cambria Math" panose="02040503050406030204" pitchFamily="18" charset="0"/>
                          </a:rPr>
                          <m:t>𝑾</m:t>
                        </m:r>
                      </m:e>
                      <m:sub>
                        <m:r>
                          <a:rPr lang="en-US" altLang="zh-CN" sz="1400" b="1" i="1" smtClean="0">
                            <a:latin typeface="Cambria Math" panose="02040503050406030204" pitchFamily="18" charset="0"/>
                          </a:rPr>
                          <m:t>𝑲</m:t>
                        </m:r>
                      </m:sub>
                    </m:sSub>
                  </m:oMath>
                </a14:m>
                <a:endParaRPr lang="en-US" altLang="zh-CN" sz="1400" b="1" dirty="0"/>
              </a:p>
              <a:p>
                <a:pPr>
                  <a:lnSpc>
                    <a:spcPct val="150000"/>
                  </a:lnSpc>
                </a:pPr>
                <a14:m>
                  <m:oMath xmlns:m="http://schemas.openxmlformats.org/officeDocument/2006/math">
                    <m:sSubSup>
                      <m:sSubSupPr>
                        <m:ctrlPr>
                          <a:rPr lang="en-US" altLang="zh-CN" sz="1400" b="1" i="1" smtClean="0">
                            <a:solidFill>
                              <a:schemeClr val="tx1"/>
                            </a:solidFill>
                            <a:latin typeface="Cambria Math" panose="02040503050406030204" pitchFamily="18" charset="0"/>
                          </a:rPr>
                        </m:ctrlPr>
                      </m:sSubSupPr>
                      <m:e>
                        <m:r>
                          <a:rPr lang="en-US" altLang="zh-CN" sz="1400" b="1" i="1" smtClean="0">
                            <a:solidFill>
                              <a:schemeClr val="tx1"/>
                            </a:solidFill>
                            <a:latin typeface="Cambria Math" panose="02040503050406030204" pitchFamily="18" charset="0"/>
                          </a:rPr>
                          <m:t>𝑯</m:t>
                        </m:r>
                      </m:e>
                      <m:sub>
                        <m:r>
                          <a:rPr lang="en-US" altLang="zh-CN" sz="1400" b="1" i="1" smtClean="0">
                            <a:solidFill>
                              <a:schemeClr val="tx1"/>
                            </a:solidFill>
                            <a:latin typeface="Cambria Math" panose="02040503050406030204" pitchFamily="18" charset="0"/>
                          </a:rPr>
                          <m:t>𝑸</m:t>
                        </m:r>
                      </m:sub>
                      <m:sup>
                        <m:r>
                          <a:rPr lang="en-US" altLang="zh-CN" sz="1400" b="1" i="1" smtClean="0">
                            <a:solidFill>
                              <a:schemeClr val="tx1"/>
                            </a:solidFill>
                            <a:latin typeface="Cambria Math" panose="02040503050406030204" pitchFamily="18" charset="0"/>
                          </a:rPr>
                          <m:t>𝒍</m:t>
                        </m:r>
                      </m:sup>
                    </m:sSubSup>
                    <m:r>
                      <a:rPr lang="en-US" altLang="zh-CN" sz="1400" b="1" i="1" smtClean="0">
                        <a:solidFill>
                          <a:schemeClr val="tx1"/>
                        </a:solidFill>
                        <a:latin typeface="Cambria Math" panose="02040503050406030204" pitchFamily="18" charset="0"/>
                      </a:rPr>
                      <m:t>=</m:t>
                    </m:r>
                    <m:sSup>
                      <m:sSupPr>
                        <m:ctrlPr>
                          <a:rPr lang="en-US" altLang="zh-CN" sz="1400" b="1" i="1" smtClean="0">
                            <a:solidFill>
                              <a:schemeClr val="tx1"/>
                            </a:solidFill>
                            <a:latin typeface="Cambria Math" panose="02040503050406030204" pitchFamily="18" charset="0"/>
                          </a:rPr>
                        </m:ctrlPr>
                      </m:sSupPr>
                      <m:e>
                        <m:d>
                          <m:dPr>
                            <m:ctrlPr>
                              <a:rPr lang="en-US" altLang="zh-CN" sz="1400" b="1" i="1" smtClean="0">
                                <a:solidFill>
                                  <a:schemeClr val="tx1"/>
                                </a:solidFill>
                                <a:latin typeface="Cambria Math" panose="02040503050406030204" pitchFamily="18" charset="0"/>
                              </a:rPr>
                            </m:ctrlPr>
                          </m:dPr>
                          <m:e>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𝑺</m:t>
                                </m:r>
                              </m:e>
                              <m:sup>
                                <m:r>
                                  <a:rPr lang="en-US" altLang="zh-CN" sz="1400" b="1" i="1" smtClean="0">
                                    <a:solidFill>
                                      <a:schemeClr val="tx1"/>
                                    </a:solidFill>
                                    <a:latin typeface="Cambria Math" panose="02040503050406030204" pitchFamily="18" charset="0"/>
                                  </a:rPr>
                                  <m:t>𝒍</m:t>
                                </m:r>
                                <m:r>
                                  <a:rPr lang="en-US" altLang="zh-CN" sz="1400" b="1" i="1" smtClean="0">
                                    <a:solidFill>
                                      <a:schemeClr val="tx1"/>
                                    </a:solidFill>
                                    <a:latin typeface="Cambria Math" panose="02040503050406030204" pitchFamily="18" charset="0"/>
                                  </a:rPr>
                                  <m:t>−</m:t>
                                </m:r>
                                <m:r>
                                  <a:rPr lang="en-US" altLang="zh-CN" sz="1400" b="1" i="1" smtClean="0">
                                    <a:solidFill>
                                      <a:schemeClr val="tx1"/>
                                    </a:solidFill>
                                    <a:latin typeface="Cambria Math" panose="02040503050406030204" pitchFamily="18" charset="0"/>
                                  </a:rPr>
                                  <m:t>𝟏</m:t>
                                </m:r>
                              </m:sup>
                            </m:sSup>
                          </m:e>
                        </m:d>
                      </m:e>
                      <m:sup>
                        <m:r>
                          <a:rPr lang="en-US" altLang="zh-CN" sz="1400" b="1" i="1" smtClean="0">
                            <a:solidFill>
                              <a:schemeClr val="tx1"/>
                            </a:solidFill>
                            <a:latin typeface="Cambria Math" panose="02040503050406030204" pitchFamily="18" charset="0"/>
                          </a:rPr>
                          <m:t>𝑻</m:t>
                        </m:r>
                      </m:sup>
                    </m:sSup>
                    <m:sSubSup>
                      <m:sSubSupPr>
                        <m:ctrlPr>
                          <a:rPr lang="en-US" altLang="zh-CN" sz="1400" b="1" i="1" smtClean="0">
                            <a:solidFill>
                              <a:schemeClr val="tx1"/>
                            </a:solidFill>
                            <a:latin typeface="Cambria Math" panose="02040503050406030204" pitchFamily="18" charset="0"/>
                          </a:rPr>
                        </m:ctrlPr>
                      </m:sSubSupPr>
                      <m:e>
                        <m:r>
                          <a:rPr lang="en-US" altLang="zh-CN" sz="1400" b="1" i="1" smtClean="0">
                            <a:solidFill>
                              <a:schemeClr val="tx1"/>
                            </a:solidFill>
                            <a:latin typeface="Cambria Math" panose="02040503050406030204" pitchFamily="18" charset="0"/>
                          </a:rPr>
                          <m:t>𝑯</m:t>
                        </m:r>
                      </m:e>
                      <m:sub>
                        <m:r>
                          <a:rPr lang="en-US" altLang="zh-CN" sz="1400" b="1" i="1" smtClean="0">
                            <a:solidFill>
                              <a:schemeClr val="tx1"/>
                            </a:solidFill>
                            <a:latin typeface="Cambria Math" panose="02040503050406030204" pitchFamily="18" charset="0"/>
                          </a:rPr>
                          <m:t>𝑸</m:t>
                        </m:r>
                      </m:sub>
                      <m:sup>
                        <m:r>
                          <a:rPr lang="en-US" altLang="zh-CN" sz="1400" b="1" i="1" smtClean="0">
                            <a:solidFill>
                              <a:schemeClr val="tx1"/>
                            </a:solidFill>
                            <a:latin typeface="Cambria Math" panose="02040503050406030204" pitchFamily="18" charset="0"/>
                          </a:rPr>
                          <m:t>𝒍</m:t>
                        </m:r>
                        <m:r>
                          <a:rPr lang="en-US" altLang="zh-CN" sz="1400" b="1" i="1" smtClean="0">
                            <a:solidFill>
                              <a:schemeClr val="tx1"/>
                            </a:solidFill>
                            <a:latin typeface="Cambria Math" panose="02040503050406030204" pitchFamily="18" charset="0"/>
                          </a:rPr>
                          <m:t>−</m:t>
                        </m:r>
                        <m:r>
                          <a:rPr lang="en-US" altLang="zh-CN" sz="1400" b="1" i="1" smtClean="0">
                            <a:solidFill>
                              <a:schemeClr val="tx1"/>
                            </a:solidFill>
                            <a:latin typeface="Cambria Math" panose="02040503050406030204" pitchFamily="18" charset="0"/>
                          </a:rPr>
                          <m:t>𝟏</m:t>
                        </m:r>
                      </m:sup>
                    </m:sSubSup>
                  </m:oMath>
                </a14:m>
                <a:r>
                  <a:rPr lang="en-US" altLang="zh-CN" sz="1400" b="1" dirty="0"/>
                  <a:t> , </a:t>
                </a:r>
                <a14:m>
                  <m:oMath xmlns:m="http://schemas.openxmlformats.org/officeDocument/2006/math">
                    <m:sSubSup>
                      <m:sSubSupPr>
                        <m:ctrlPr>
                          <a:rPr lang="en-US" altLang="zh-CN" sz="1400" b="1" i="1">
                            <a:latin typeface="Cambria Math" panose="02040503050406030204" pitchFamily="18" charset="0"/>
                          </a:rPr>
                        </m:ctrlPr>
                      </m:sSubSupPr>
                      <m:e>
                        <m:r>
                          <a:rPr lang="en-US" altLang="zh-CN" sz="1400" b="1" i="1">
                            <a:latin typeface="Cambria Math" panose="02040503050406030204" pitchFamily="18" charset="0"/>
                          </a:rPr>
                          <m:t>𝑯</m:t>
                        </m:r>
                      </m:e>
                      <m:sub>
                        <m:r>
                          <a:rPr lang="en-US" altLang="zh-CN" sz="1400" b="1" i="1" smtClean="0">
                            <a:latin typeface="Cambria Math" panose="02040503050406030204" pitchFamily="18" charset="0"/>
                          </a:rPr>
                          <m:t>𝑲</m:t>
                        </m:r>
                      </m:sub>
                      <m:sup>
                        <m:r>
                          <a:rPr lang="en-US" altLang="zh-CN" sz="1400" b="1" i="1">
                            <a:latin typeface="Cambria Math" panose="02040503050406030204" pitchFamily="18" charset="0"/>
                          </a:rPr>
                          <m:t>𝒍</m:t>
                        </m:r>
                      </m:sup>
                    </m:sSubSup>
                    <m:r>
                      <a:rPr lang="en-US" altLang="zh-CN" sz="1400" b="1" i="1">
                        <a:latin typeface="Cambria Math" panose="02040503050406030204" pitchFamily="18" charset="0"/>
                      </a:rPr>
                      <m:t>=</m:t>
                    </m:r>
                    <m:sSup>
                      <m:sSupPr>
                        <m:ctrlPr>
                          <a:rPr lang="en-US" altLang="zh-CN" sz="1400" b="1" i="1">
                            <a:latin typeface="Cambria Math" panose="02040503050406030204" pitchFamily="18" charset="0"/>
                          </a:rPr>
                        </m:ctrlPr>
                      </m:sSupPr>
                      <m:e>
                        <m:d>
                          <m:dPr>
                            <m:ctrlPr>
                              <a:rPr lang="en-US" altLang="zh-CN" sz="1400" b="1" i="1">
                                <a:latin typeface="Cambria Math" panose="02040503050406030204" pitchFamily="18" charset="0"/>
                              </a:rPr>
                            </m:ctrlPr>
                          </m:dPr>
                          <m:e>
                            <m:sSup>
                              <m:sSupPr>
                                <m:ctrlPr>
                                  <a:rPr lang="en-US" altLang="zh-CN" sz="1400" b="1" i="1">
                                    <a:latin typeface="Cambria Math" panose="02040503050406030204" pitchFamily="18" charset="0"/>
                                  </a:rPr>
                                </m:ctrlPr>
                              </m:sSupPr>
                              <m:e>
                                <m:r>
                                  <a:rPr lang="en-US" altLang="zh-CN" sz="1400" b="1" i="1">
                                    <a:latin typeface="Cambria Math" panose="02040503050406030204" pitchFamily="18" charset="0"/>
                                  </a:rPr>
                                  <m:t>𝑺</m:t>
                                </m:r>
                              </m:e>
                              <m:sup>
                                <m:r>
                                  <a:rPr lang="en-US" altLang="zh-CN" sz="1400" b="1" i="1">
                                    <a:latin typeface="Cambria Math" panose="02040503050406030204" pitchFamily="18" charset="0"/>
                                  </a:rPr>
                                  <m:t>𝒍</m:t>
                                </m:r>
                                <m:r>
                                  <a:rPr lang="en-US" altLang="zh-CN" sz="1400" b="1" i="1">
                                    <a:latin typeface="Cambria Math" panose="02040503050406030204" pitchFamily="18" charset="0"/>
                                  </a:rPr>
                                  <m:t>−</m:t>
                                </m:r>
                                <m:r>
                                  <a:rPr lang="en-US" altLang="zh-CN" sz="1400" b="1" i="1">
                                    <a:latin typeface="Cambria Math" panose="02040503050406030204" pitchFamily="18" charset="0"/>
                                  </a:rPr>
                                  <m:t>𝟏</m:t>
                                </m:r>
                              </m:sup>
                            </m:sSup>
                          </m:e>
                        </m:d>
                      </m:e>
                      <m:sup>
                        <m:r>
                          <a:rPr lang="en-US" altLang="zh-CN" sz="1400" b="1" i="1">
                            <a:latin typeface="Cambria Math" panose="02040503050406030204" pitchFamily="18" charset="0"/>
                          </a:rPr>
                          <m:t>𝑻</m:t>
                        </m:r>
                      </m:sup>
                    </m:sSup>
                    <m:sSubSup>
                      <m:sSubSupPr>
                        <m:ctrlPr>
                          <a:rPr lang="en-US" altLang="zh-CN" sz="1400" b="1" i="1">
                            <a:latin typeface="Cambria Math" panose="02040503050406030204" pitchFamily="18" charset="0"/>
                          </a:rPr>
                        </m:ctrlPr>
                      </m:sSubSupPr>
                      <m:e>
                        <m:r>
                          <a:rPr lang="en-US" altLang="zh-CN" sz="1400" b="1" i="1">
                            <a:latin typeface="Cambria Math" panose="02040503050406030204" pitchFamily="18" charset="0"/>
                          </a:rPr>
                          <m:t>𝑯</m:t>
                        </m:r>
                      </m:e>
                      <m:sub>
                        <m:r>
                          <a:rPr lang="en-US" altLang="zh-CN" sz="1400" b="1" i="1" smtClean="0">
                            <a:latin typeface="Cambria Math" panose="02040503050406030204" pitchFamily="18" charset="0"/>
                          </a:rPr>
                          <m:t>𝑲</m:t>
                        </m:r>
                      </m:sub>
                      <m:sup>
                        <m:r>
                          <a:rPr lang="en-US" altLang="zh-CN" sz="1400" b="1" i="1">
                            <a:latin typeface="Cambria Math" panose="02040503050406030204" pitchFamily="18" charset="0"/>
                          </a:rPr>
                          <m:t>𝒍</m:t>
                        </m:r>
                        <m:r>
                          <a:rPr lang="en-US" altLang="zh-CN" sz="1400" b="1" i="1">
                            <a:latin typeface="Cambria Math" panose="02040503050406030204" pitchFamily="18" charset="0"/>
                          </a:rPr>
                          <m:t>−</m:t>
                        </m:r>
                        <m:r>
                          <a:rPr lang="en-US" altLang="zh-CN" sz="1400" b="1" i="1">
                            <a:latin typeface="Cambria Math" panose="02040503050406030204" pitchFamily="18" charset="0"/>
                          </a:rPr>
                          <m:t>𝟏</m:t>
                        </m:r>
                      </m:sup>
                    </m:sSubSup>
                  </m:oMath>
                </a14:m>
                <a:endParaRPr lang="en-US" altLang="zh-CN" sz="1400" b="1" dirty="0"/>
              </a:p>
              <a:p>
                <a:pPr>
                  <a:lnSpc>
                    <a:spcPct val="150000"/>
                  </a:lnSpc>
                </a:pPr>
                <a14:m>
                  <m:oMathPara xmlns:m="http://schemas.openxmlformats.org/officeDocument/2006/math">
                    <m:oMathParaPr>
                      <m:jc m:val="left"/>
                    </m:oMathParaPr>
                    <m:oMath xmlns:m="http://schemas.openxmlformats.org/officeDocument/2006/math">
                      <m:sSup>
                        <m:sSupPr>
                          <m:ctrlPr>
                            <a:rPr lang="en-US" altLang="zh-CN" sz="1400" b="1" i="1" smtClean="0">
                              <a:solidFill>
                                <a:schemeClr val="tx1"/>
                              </a:solidFill>
                              <a:latin typeface="Cambria Math" panose="02040503050406030204" pitchFamily="18" charset="0"/>
                            </a:rPr>
                          </m:ctrlPr>
                        </m:sSupPr>
                        <m:e>
                          <m:acc>
                            <m:accPr>
                              <m:chr m:val="̃"/>
                              <m:ctrlPr>
                                <a:rPr lang="en-US" altLang="zh-CN" sz="1400" b="1" i="1" smtClean="0">
                                  <a:solidFill>
                                    <a:schemeClr val="tx1"/>
                                  </a:solidFill>
                                  <a:latin typeface="Cambria Math" panose="02040503050406030204" pitchFamily="18" charset="0"/>
                                </a:rPr>
                              </m:ctrlPr>
                            </m:accPr>
                            <m:e>
                              <m:r>
                                <a:rPr lang="en-US" altLang="zh-CN" sz="1400" b="1" i="1" smtClean="0">
                                  <a:solidFill>
                                    <a:schemeClr val="tx1"/>
                                  </a:solidFill>
                                  <a:latin typeface="Cambria Math" panose="02040503050406030204" pitchFamily="18" charset="0"/>
                                </a:rPr>
                                <m:t>𝑨</m:t>
                              </m:r>
                            </m:e>
                          </m:acc>
                        </m:e>
                        <m:sup>
                          <m:r>
                            <a:rPr lang="en-US" altLang="zh-CN" sz="1400" b="1" i="1" smtClean="0">
                              <a:solidFill>
                                <a:schemeClr val="tx1"/>
                              </a:solidFill>
                              <a:latin typeface="Cambria Math" panose="02040503050406030204" pitchFamily="18" charset="0"/>
                            </a:rPr>
                            <m:t>𝒍</m:t>
                          </m:r>
                        </m:sup>
                      </m:sSup>
                      <m:r>
                        <a:rPr lang="en-US" altLang="zh-CN" sz="1400" b="1" i="1" smtClean="0">
                          <a:solidFill>
                            <a:schemeClr val="tx1"/>
                          </a:solidFill>
                          <a:latin typeface="Cambria Math" panose="02040503050406030204" pitchFamily="18" charset="0"/>
                        </a:rPr>
                        <m:t>=</m:t>
                      </m:r>
                      <m:sSup>
                        <m:sSupPr>
                          <m:ctrlPr>
                            <a:rPr lang="en-US" altLang="zh-CN" sz="1400" b="1" dirty="0" smtClean="0">
                              <a:solidFill>
                                <a:schemeClr val="tx1"/>
                              </a:solidFill>
                              <a:latin typeface="Cambria Math" panose="02040503050406030204" pitchFamily="18" charset="0"/>
                            </a:rPr>
                          </m:ctrlPr>
                        </m:sSupPr>
                        <m:e>
                          <m:r>
                            <a:rPr lang="en-US" altLang="zh-CN" sz="1400" b="1" i="1" dirty="0">
                              <a:solidFill>
                                <a:schemeClr val="tx1"/>
                              </a:solidFill>
                              <a:latin typeface="Cambria Math" panose="02040503050406030204" pitchFamily="18" charset="0"/>
                            </a:rPr>
                            <m:t>𝑀</m:t>
                          </m:r>
                        </m:e>
                        <m:sup>
                          <m:r>
                            <a:rPr lang="en-US" altLang="zh-CN" sz="1400" b="1" i="1" dirty="0">
                              <a:solidFill>
                                <a:schemeClr val="tx1"/>
                              </a:solidFill>
                              <a:latin typeface="Cambria Math" panose="02040503050406030204" pitchFamily="18" charset="0"/>
                            </a:rPr>
                            <m:t>𝑙</m:t>
                          </m:r>
                        </m:sup>
                      </m:sSup>
                      <m:r>
                        <a:rPr lang="en-US" altLang="zh-CN" sz="1400" b="1" i="1" dirty="0">
                          <a:solidFill>
                            <a:schemeClr val="tx1"/>
                          </a:solidFill>
                          <a:latin typeface="Cambria Math" panose="02040503050406030204" pitchFamily="18" charset="0"/>
                        </a:rPr>
                        <m:t>𝛩</m:t>
                      </m:r>
                      <m:r>
                        <a:rPr lang="de-DE" altLang="zh-CN" sz="1400" b="1" i="1" dirty="0" smtClean="0">
                          <a:solidFill>
                            <a:schemeClr val="tx1"/>
                          </a:solidFill>
                          <a:latin typeface="Cambria Math" panose="02040503050406030204" pitchFamily="18" charset="0"/>
                        </a:rPr>
                        <m:t>𝑺𝒐𝒇𝒕𝒎𝒂𝒙</m:t>
                      </m:r>
                      <m:d>
                        <m:dPr>
                          <m:ctrlPr>
                            <a:rPr lang="en-US" altLang="zh-CN" sz="1400" b="1" i="1" dirty="0">
                              <a:solidFill>
                                <a:schemeClr val="tx1"/>
                              </a:solidFill>
                              <a:latin typeface="Cambria Math" panose="02040503050406030204" pitchFamily="18" charset="0"/>
                            </a:rPr>
                          </m:ctrlPr>
                        </m:dPr>
                        <m:e>
                          <m:sSubSup>
                            <m:sSubSupPr>
                              <m:ctrlPr>
                                <a:rPr lang="en-US" altLang="zh-CN" sz="1400" b="1" i="1" dirty="0">
                                  <a:solidFill>
                                    <a:schemeClr val="tx1"/>
                                  </a:solidFill>
                                  <a:latin typeface="Cambria Math" panose="02040503050406030204" pitchFamily="18" charset="0"/>
                                </a:rPr>
                              </m:ctrlPr>
                            </m:sSubSupPr>
                            <m:e>
                              <m:r>
                                <a:rPr lang="en-US" altLang="zh-CN" sz="1400" b="1" i="1" dirty="0">
                                  <a:solidFill>
                                    <a:schemeClr val="tx1"/>
                                  </a:solidFill>
                                  <a:latin typeface="Cambria Math" panose="02040503050406030204" pitchFamily="18" charset="0"/>
                                </a:rPr>
                                <m:t>𝐻</m:t>
                              </m:r>
                            </m:e>
                            <m:sub>
                              <m:r>
                                <a:rPr lang="en-US" altLang="zh-CN" sz="1400" b="1" i="1" dirty="0">
                                  <a:solidFill>
                                    <a:schemeClr val="tx1"/>
                                  </a:solidFill>
                                  <a:latin typeface="Cambria Math" panose="02040503050406030204" pitchFamily="18" charset="0"/>
                                </a:rPr>
                                <m:t>𝑄</m:t>
                              </m:r>
                            </m:sub>
                            <m:sup>
                              <m:r>
                                <a:rPr lang="en-US" altLang="zh-CN" sz="1400" b="1" i="1" dirty="0">
                                  <a:solidFill>
                                    <a:schemeClr val="tx1"/>
                                  </a:solidFill>
                                  <a:latin typeface="Cambria Math" panose="02040503050406030204" pitchFamily="18" charset="0"/>
                                </a:rPr>
                                <m:t>𝑙</m:t>
                              </m:r>
                            </m:sup>
                          </m:sSubSup>
                          <m:f>
                            <m:fPr>
                              <m:type m:val="lin"/>
                              <m:ctrlPr>
                                <a:rPr lang="en-US" altLang="zh-CN" sz="1400" b="1" i="1" dirty="0">
                                  <a:solidFill>
                                    <a:schemeClr val="tx1"/>
                                  </a:solidFill>
                                  <a:latin typeface="Cambria Math" panose="02040503050406030204" pitchFamily="18" charset="0"/>
                                </a:rPr>
                              </m:ctrlPr>
                            </m:fPr>
                            <m:num>
                              <m:sSubSup>
                                <m:sSubSupPr>
                                  <m:ctrlPr>
                                    <a:rPr lang="en-US" altLang="zh-CN" sz="1400" b="1" i="1" dirty="0">
                                      <a:solidFill>
                                        <a:schemeClr val="tx1"/>
                                      </a:solidFill>
                                      <a:latin typeface="Cambria Math" panose="02040503050406030204" pitchFamily="18" charset="0"/>
                                    </a:rPr>
                                  </m:ctrlPr>
                                </m:sSubSupPr>
                                <m:e>
                                  <m:r>
                                    <a:rPr lang="en-US" altLang="zh-CN" sz="1400" b="1" i="1" dirty="0">
                                      <a:solidFill>
                                        <a:schemeClr val="tx1"/>
                                      </a:solidFill>
                                      <a:latin typeface="Cambria Math" panose="02040503050406030204" pitchFamily="18" charset="0"/>
                                    </a:rPr>
                                    <m:t>𝐻</m:t>
                                  </m:r>
                                </m:e>
                                <m:sub>
                                  <m:r>
                                    <a:rPr lang="en-US" altLang="zh-CN" sz="1400" b="1" i="1" dirty="0">
                                      <a:solidFill>
                                        <a:schemeClr val="tx1"/>
                                      </a:solidFill>
                                      <a:latin typeface="Cambria Math" panose="02040503050406030204" pitchFamily="18" charset="0"/>
                                    </a:rPr>
                                    <m:t>𝑘</m:t>
                                  </m:r>
                                </m:sub>
                                <m:sup>
                                  <m:r>
                                    <a:rPr lang="en-US" altLang="zh-CN" sz="1400" b="1" i="1" dirty="0">
                                      <a:solidFill>
                                        <a:schemeClr val="tx1"/>
                                      </a:solidFill>
                                      <a:latin typeface="Cambria Math" panose="02040503050406030204" pitchFamily="18" charset="0"/>
                                    </a:rPr>
                                    <m:t>𝑙</m:t>
                                  </m:r>
                                </m:sup>
                              </m:sSubSup>
                            </m:num>
                            <m:den>
                              <m:rad>
                                <m:radPr>
                                  <m:degHide m:val="on"/>
                                  <m:ctrlPr>
                                    <a:rPr lang="en-US" altLang="zh-CN" sz="1400" b="1" i="1" dirty="0">
                                      <a:solidFill>
                                        <a:schemeClr val="tx1"/>
                                      </a:solidFill>
                                      <a:latin typeface="Cambria Math" panose="02040503050406030204" pitchFamily="18" charset="0"/>
                                    </a:rPr>
                                  </m:ctrlPr>
                                </m:radPr>
                                <m:deg/>
                                <m:e>
                                  <m:r>
                                    <a:rPr lang="en-US" altLang="zh-CN" sz="1400" b="1" i="1" dirty="0">
                                      <a:solidFill>
                                        <a:schemeClr val="tx1"/>
                                      </a:solidFill>
                                      <a:latin typeface="Cambria Math" panose="02040503050406030204" pitchFamily="18" charset="0"/>
                                    </a:rPr>
                                    <m:t>𝑑</m:t>
                                  </m:r>
                                </m:e>
                              </m:rad>
                            </m:den>
                          </m:f>
                          <m:r>
                            <a:rPr lang="en-US" altLang="zh-CN" sz="1400" b="1" i="1" dirty="0">
                              <a:solidFill>
                                <a:schemeClr val="tx1"/>
                              </a:solidFill>
                              <a:latin typeface="Cambria Math" panose="02040503050406030204" pitchFamily="18" charset="0"/>
                            </a:rPr>
                            <m:t>𝛩</m:t>
                          </m:r>
                          <m:sSup>
                            <m:sSupPr>
                              <m:ctrlPr>
                                <a:rPr lang="en-US" altLang="zh-CN" sz="1400" b="1" i="1" dirty="0">
                                  <a:solidFill>
                                    <a:schemeClr val="tx1"/>
                                  </a:solidFill>
                                  <a:latin typeface="Cambria Math" panose="02040503050406030204" pitchFamily="18" charset="0"/>
                                </a:rPr>
                              </m:ctrlPr>
                            </m:sSupPr>
                            <m:e>
                              <m:r>
                                <a:rPr lang="en-US" altLang="zh-CN" sz="1400" b="1" i="1" dirty="0">
                                  <a:solidFill>
                                    <a:schemeClr val="tx1"/>
                                  </a:solidFill>
                                  <a:latin typeface="Cambria Math" panose="02040503050406030204" pitchFamily="18" charset="0"/>
                                </a:rPr>
                                <m:t>𝐴</m:t>
                              </m:r>
                            </m:e>
                            <m:sup>
                              <m:r>
                                <a:rPr lang="en-US" altLang="zh-CN" sz="1400" b="1" i="1" dirty="0">
                                  <a:solidFill>
                                    <a:schemeClr val="tx1"/>
                                  </a:solidFill>
                                  <a:latin typeface="Cambria Math" panose="02040503050406030204" pitchFamily="18" charset="0"/>
                                </a:rPr>
                                <m:t>𝑙</m:t>
                              </m:r>
                            </m:sup>
                          </m:sSup>
                        </m:e>
                      </m:d>
                    </m:oMath>
                  </m:oMathPara>
                </a14:m>
                <a:endParaRPr lang="en-US" altLang="zh-CN" sz="1400" b="1" dirty="0"/>
              </a:p>
              <a:p>
                <a:pPr algn="l">
                  <a:lnSpc>
                    <a:spcPct val="150000"/>
                  </a:lnSpc>
                </a:pPr>
                <a:endParaRPr lang="en-US" altLang="zh-CN" sz="1400" dirty="0"/>
              </a:p>
              <a:p>
                <a:pPr>
                  <a:lnSpc>
                    <a:spcPct val="150000"/>
                  </a:lnSpc>
                </a:pPr>
                <a:endParaRPr lang="en-US" altLang="zh-CN" sz="1400" dirty="0"/>
              </a:p>
            </p:txBody>
          </p:sp>
        </mc:Choice>
        <mc:Fallback>
          <p:sp>
            <p:nvSpPr>
              <p:cNvPr id="5" name="标题 1"/>
              <p:cNvSpPr txBox="1">
                <a:spLocks noRot="1" noChangeAspect="1" noMove="1" noResize="1" noEditPoints="1" noAdjustHandles="1" noChangeArrowheads="1" noChangeShapeType="1" noTextEdit="1"/>
              </p:cNvSpPr>
              <p:nvPr/>
            </p:nvSpPr>
            <p:spPr>
              <a:xfrm>
                <a:off x="5702130" y="1883717"/>
                <a:ext cx="5404724" cy="1491843"/>
              </a:xfrm>
              <a:prstGeom prst="rect">
                <a:avLst/>
              </a:prstGeom>
              <a:blipFill>
                <a:blip r:embed="rId3"/>
                <a:stretch>
                  <a:fillRect l="-338" b="-74694"/>
                </a:stretch>
              </a:blipFill>
              <a:ln>
                <a:noFill/>
              </a:ln>
            </p:spPr>
            <p:txBody>
              <a:bodyPr/>
              <a:lstStyle/>
              <a:p>
                <a:r>
                  <a:rPr lang="de-DE">
                    <a:noFill/>
                  </a:rPr>
                  <a:t> </a:t>
                </a:r>
              </a:p>
            </p:txBody>
          </p:sp>
        </mc:Fallback>
      </mc:AlternateContent>
      <p:sp>
        <p:nvSpPr>
          <p:cNvPr id="6" name="标题 1"/>
          <p:cNvSpPr txBox="1"/>
          <p:nvPr/>
        </p:nvSpPr>
        <p:spPr>
          <a:xfrm>
            <a:off x="7123088" y="1279779"/>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rPr>
              <a:t>Fast Hierarchical GNN</a:t>
            </a:r>
            <a:endParaRPr kumimoji="1" lang="zh-CN" altLang="en-US" dirty="0"/>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3" name="图片 22">
            <a:extLst>
              <a:ext uri="{FF2B5EF4-FFF2-40B4-BE49-F238E27FC236}">
                <a16:creationId xmlns:a16="http://schemas.microsoft.com/office/drawing/2014/main" id="{53EFB733-042D-4E32-B5D0-6B175E714236}"/>
              </a:ext>
            </a:extLst>
          </p:cNvPr>
          <p:cNvPicPr>
            <a:picLocks noChangeAspect="1"/>
          </p:cNvPicPr>
          <p:nvPr/>
        </p:nvPicPr>
        <p:blipFill>
          <a:blip r:embed="rId4"/>
          <a:stretch>
            <a:fillRect/>
          </a:stretch>
        </p:blipFill>
        <p:spPr>
          <a:xfrm>
            <a:off x="643762" y="2439884"/>
            <a:ext cx="4763165" cy="2753109"/>
          </a:xfrm>
          <a:prstGeom prst="rect">
            <a:avLst/>
          </a:prstGeom>
        </p:spPr>
      </p:pic>
    </p:spTree>
    <p:extLst>
      <p:ext uri="{BB962C8B-B14F-4D97-AF65-F5344CB8AC3E}">
        <p14:creationId xmlns:p14="http://schemas.microsoft.com/office/powerpoint/2010/main" val="2506308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5" name="标题 1"/>
          <p:cNvSpPr txBox="1"/>
          <p:nvPr/>
        </p:nvSpPr>
        <p:spPr>
          <a:xfrm>
            <a:off x="6035542" y="3163496"/>
            <a:ext cx="5404724" cy="1491843"/>
          </a:xfrm>
          <a:prstGeom prst="rect">
            <a:avLst/>
          </a:prstGeom>
          <a:noFill/>
          <a:ln>
            <a:noFill/>
          </a:ln>
        </p:spPr>
        <p:txBody>
          <a:bodyPr vert="horz" wrap="square" lIns="91440" tIns="45720" rIns="91440" bIns="45720" rtlCol="0" anchor="t"/>
          <a:lstStyle/>
          <a:p>
            <a:pPr algn="l">
              <a:lnSpc>
                <a:spcPct val="150000"/>
              </a:lnSpc>
            </a:pPr>
            <a:r>
              <a:rPr lang="en-US" altLang="zh-CN" sz="1400" dirty="0"/>
              <a:t>Last part is called Fast Hierarchical Message Passing. It calculate local message by linear projection and Neighborhood Information Aggregation ,pass the message to level 0 and update it .</a:t>
            </a:r>
          </a:p>
          <a:p>
            <a:pPr algn="l">
              <a:lnSpc>
                <a:spcPct val="150000"/>
              </a:lnSpc>
            </a:pPr>
            <a:endParaRPr lang="en-US" altLang="zh-CN" sz="1400" dirty="0"/>
          </a:p>
          <a:p>
            <a:pPr>
              <a:lnSpc>
                <a:spcPct val="150000"/>
              </a:lnSpc>
            </a:pPr>
            <a:endParaRPr lang="en-US" altLang="zh-CN" sz="1400" dirty="0"/>
          </a:p>
        </p:txBody>
      </p:sp>
      <p:sp>
        <p:nvSpPr>
          <p:cNvPr id="6" name="标题 1"/>
          <p:cNvSpPr txBox="1"/>
          <p:nvPr/>
        </p:nvSpPr>
        <p:spPr>
          <a:xfrm>
            <a:off x="7123088" y="1279779"/>
            <a:ext cx="5404724" cy="603938"/>
          </a:xfrm>
          <a:prstGeom prst="rect">
            <a:avLst/>
          </a:prstGeom>
          <a:noFill/>
          <a:ln>
            <a:noFill/>
          </a:ln>
        </p:spPr>
        <p:txBody>
          <a:bodyPr vert="horz" wrap="square" lIns="91440" tIns="45720" rIns="91440" bIns="4572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rPr>
              <a:t>Fast Hierarchical GNN</a:t>
            </a:r>
            <a:endParaRPr kumimoji="1" lang="zh-CN" altLang="en-US" dirty="0"/>
          </a:p>
        </p:txBody>
      </p:sp>
      <p:sp>
        <p:nvSpPr>
          <p:cNvPr id="12" name="标题 1"/>
          <p:cNvSpPr txBox="1"/>
          <p:nvPr/>
        </p:nvSpPr>
        <p:spPr>
          <a:xfrm>
            <a:off x="751734" y="4124263"/>
            <a:ext cx="716748" cy="720276"/>
          </a:xfrm>
          <a:prstGeom prst="rect">
            <a:avLst/>
          </a:prstGeom>
          <a:gradFill>
            <a:gsLst>
              <a:gs pos="0">
                <a:schemeClr val="accent1">
                  <a:lumMod val="60000"/>
                  <a:lumOff val="40000"/>
                  <a:alpha val="50000"/>
                </a:schemeClr>
              </a:gs>
              <a:gs pos="100000">
                <a:schemeClr val="accent1">
                  <a:lumMod val="30000"/>
                  <a:lumOff val="7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109734" y="4715073"/>
            <a:ext cx="581950" cy="60512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Components of the Architecture</a:t>
            </a:r>
            <a:endParaRPr kumimoji="1" lang="zh-CN" altLang="en-US"/>
          </a:p>
        </p:txBody>
      </p:sp>
      <p:sp>
        <p:nvSpPr>
          <p:cNvPr id="20"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 name="图片 3">
            <a:extLst>
              <a:ext uri="{FF2B5EF4-FFF2-40B4-BE49-F238E27FC236}">
                <a16:creationId xmlns:a16="http://schemas.microsoft.com/office/drawing/2014/main" id="{9E0C84B5-BF42-42CB-AD54-BD77B8F63510}"/>
              </a:ext>
            </a:extLst>
          </p:cNvPr>
          <p:cNvPicPr>
            <a:picLocks noChangeAspect="1"/>
          </p:cNvPicPr>
          <p:nvPr/>
        </p:nvPicPr>
        <p:blipFill>
          <a:blip r:embed="rId2"/>
          <a:stretch>
            <a:fillRect/>
          </a:stretch>
        </p:blipFill>
        <p:spPr>
          <a:xfrm>
            <a:off x="486731" y="2480251"/>
            <a:ext cx="5182027" cy="2672374"/>
          </a:xfrm>
          <a:prstGeom prst="rect">
            <a:avLst/>
          </a:prstGeom>
        </p:spPr>
      </p:pic>
    </p:spTree>
    <p:extLst>
      <p:ext uri="{BB962C8B-B14F-4D97-AF65-F5344CB8AC3E}">
        <p14:creationId xmlns:p14="http://schemas.microsoft.com/office/powerpoint/2010/main" val="185007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52684" y="1659368"/>
            <a:ext cx="3221476" cy="1446550"/>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Source Han Sans CN Bold"/>
                <a:ea typeface="Source Han Sans CN Bold"/>
                <a:cs typeface="Source Han Sans CN Bold"/>
              </a:rPr>
              <a:t>PART </a:t>
            </a:r>
            <a:endParaRPr kumimoji="1" lang="zh-CN" altLang="en-US"/>
          </a:p>
        </p:txBody>
      </p:sp>
      <p:sp>
        <p:nvSpPr>
          <p:cNvPr id="7"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15727" y="3007500"/>
            <a:ext cx="6331315" cy="2400026"/>
          </a:xfrm>
          <a:prstGeom prst="rect">
            <a:avLst/>
          </a:prstGeom>
          <a:noFill/>
          <a:ln>
            <a:noFill/>
          </a:ln>
        </p:spPr>
        <p:txBody>
          <a:bodyPr vert="horz" wrap="square" lIns="91440" tIns="45720" rIns="91440" bIns="45720" rtlCol="0" anchor="t"/>
          <a:lstStyle/>
          <a:p>
            <a:pPr algn="l">
              <a:lnSpc>
                <a:spcPct val="130000"/>
              </a:lnSpc>
            </a:pPr>
            <a:r>
              <a:rPr kumimoji="1" lang="en-US" altLang="zh-CN" sz="3600">
                <a:ln w="12700">
                  <a:noFill/>
                </a:ln>
                <a:solidFill>
                  <a:srgbClr val="000000">
                    <a:alpha val="100000"/>
                  </a:srgbClr>
                </a:solidFill>
                <a:latin typeface="Source Han Sans CN Bold"/>
                <a:ea typeface="Source Han Sans CN Bold"/>
                <a:cs typeface="Source Han Sans CN Bold"/>
              </a:rPr>
              <a:t>Experimental Design and Results</a:t>
            </a:r>
            <a:endParaRPr kumimoji="1" lang="zh-CN" altLang="en-US"/>
          </a:p>
        </p:txBody>
      </p:sp>
      <p:sp>
        <p:nvSpPr>
          <p:cNvPr id="9" name="标题 1"/>
          <p:cNvSpPr txBox="1"/>
          <p:nvPr/>
        </p:nvSpPr>
        <p:spPr>
          <a:xfrm>
            <a:off x="2966575" y="-303463"/>
            <a:ext cx="2661530" cy="3409381"/>
          </a:xfrm>
          <a:prstGeom prst="rect">
            <a:avLst/>
          </a:prstGeom>
          <a:noFill/>
          <a:ln>
            <a:noFill/>
          </a:ln>
        </p:spPr>
        <p:txBody>
          <a:bodyPr vert="horz" wrap="square" lIns="91440" tIns="45720" rIns="91440" bIns="45720" rtlCol="0" anchor="b"/>
          <a:lstStyle/>
          <a:p>
            <a:pPr algn="l">
              <a:lnSpc>
                <a:spcPct val="110000"/>
              </a:lnSpc>
            </a:pPr>
            <a:r>
              <a:rPr kumimoji="1" lang="en-US" altLang="zh-CN" sz="7200" dirty="0">
                <a:ln w="12700">
                  <a:noFill/>
                </a:ln>
                <a:solidFill>
                  <a:srgbClr val="1467F7">
                    <a:alpha val="100000"/>
                  </a:srgbClr>
                </a:solidFill>
                <a:latin typeface="OPPOSans H"/>
                <a:ea typeface="OPPOSans H"/>
                <a:cs typeface="OPPOSans H"/>
              </a:rPr>
              <a:t>05</a:t>
            </a:r>
            <a:endParaRPr kumimoji="1" lang="zh-CN" altLang="en-US" dirty="0"/>
          </a:p>
        </p:txBody>
      </p:sp>
      <p:grpSp>
        <p:nvGrpSpPr>
          <p:cNvPr id="10" name="组合 9"/>
          <p:cNvGrpSpPr/>
          <p:nvPr/>
        </p:nvGrpSpPr>
        <p:grpSpPr>
          <a:xfrm>
            <a:off x="4692856" y="4749194"/>
            <a:ext cx="8849454" cy="2615122"/>
            <a:chOff x="4692856" y="4749194"/>
            <a:chExt cx="8849454" cy="2615122"/>
          </a:xfrm>
        </p:grpSpPr>
        <p:sp>
          <p:nvSpPr>
            <p:cNvPr id="11"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4539" y="1"/>
            <a:ext cx="2429301" cy="6858000"/>
          </a:xfrm>
          <a:custGeom>
            <a:avLst/>
            <a:gdLst>
              <a:gd name="connsiteX0" fmla="*/ 0 w 3171825"/>
              <a:gd name="connsiteY0" fmla="*/ 0 h 6858000"/>
              <a:gd name="connsiteX1" fmla="*/ 3171825 w 3171825"/>
              <a:gd name="connsiteY1" fmla="*/ 0 h 6858000"/>
              <a:gd name="connsiteX2" fmla="*/ 3171825 w 3171825"/>
              <a:gd name="connsiteY2" fmla="*/ 6858000 h 6858000"/>
              <a:gd name="connsiteX3" fmla="*/ 0 w 3171825"/>
              <a:gd name="connsiteY3" fmla="*/ 6858000 h 6858000"/>
              <a:gd name="connsiteX4" fmla="*/ 0 w 3171825"/>
              <a:gd name="connsiteY4" fmla="*/ 0 h 6858000"/>
              <a:gd name="connsiteX5" fmla="*/ 660401 w 3832226"/>
              <a:gd name="connsiteY5" fmla="*/ 1 h 6858001"/>
            </a:gdLst>
            <a:ahLst/>
            <a:cxnLst/>
            <a:rect l="l" t="t" r="r" b="b"/>
            <a:pathLst>
              <a:path w="3171825" h="6858000">
                <a:moveTo>
                  <a:pt x="0" y="0"/>
                </a:moveTo>
                <a:lnTo>
                  <a:pt x="3171825" y="0"/>
                </a:lnTo>
                <a:lnTo>
                  <a:pt x="3171825" y="6858000"/>
                </a:lnTo>
                <a:lnTo>
                  <a:pt x="0" y="6858000"/>
                </a:lnTo>
                <a:lnTo>
                  <a:pt x="0" y="0"/>
                </a:lnTo>
                <a:close/>
              </a:path>
            </a:pathLst>
          </a:custGeom>
          <a:gradFill>
            <a:gsLst>
              <a:gs pos="0">
                <a:schemeClr val="accent1">
                  <a:alpha val="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3631841" y="1130300"/>
            <a:ext cx="8560155" cy="736782"/>
          </a:xfrm>
          <a:custGeom>
            <a:avLst/>
            <a:gdLst>
              <a:gd name="connsiteX0" fmla="*/ 0 w 7674589"/>
              <a:gd name="connsiteY0" fmla="*/ 0 h 736782"/>
              <a:gd name="connsiteX1" fmla="*/ 0 w 7674589"/>
              <a:gd name="connsiteY1" fmla="*/ 0 h 736782"/>
              <a:gd name="connsiteX2" fmla="*/ 7674589 w 7674589"/>
              <a:gd name="connsiteY2" fmla="*/ 0 h 736782"/>
              <a:gd name="connsiteX3" fmla="*/ 7674589 w 7674589"/>
              <a:gd name="connsiteY3" fmla="*/ 0 h 736782"/>
              <a:gd name="connsiteX4" fmla="*/ 7674589 w 7674589"/>
              <a:gd name="connsiteY4" fmla="*/ 736782 h 736782"/>
              <a:gd name="connsiteX5" fmla="*/ 7674589 w 7674589"/>
              <a:gd name="connsiteY5" fmla="*/ 736782 h 736782"/>
              <a:gd name="connsiteX6" fmla="*/ 0 w 7674589"/>
              <a:gd name="connsiteY6" fmla="*/ 736782 h 736782"/>
              <a:gd name="connsiteX7" fmla="*/ 0 w 7674589"/>
              <a:gd name="connsiteY7" fmla="*/ 736782 h 736782"/>
              <a:gd name="connsiteX8" fmla="*/ 0 w 7674589"/>
              <a:gd name="connsiteY8" fmla="*/ 0 h 736782"/>
              <a:gd name="connsiteX9" fmla="*/ 4517408 w 12191997"/>
              <a:gd name="connsiteY9" fmla="*/ 1130300 h 1867082"/>
            </a:gdLst>
            <a:ahLst/>
            <a:cxnLst/>
            <a:rect l="l" t="t" r="r" b="b"/>
            <a:pathLst>
              <a:path w="7674589" h="736782">
                <a:moveTo>
                  <a:pt x="0" y="0"/>
                </a:moveTo>
                <a:lnTo>
                  <a:pt x="0" y="0"/>
                </a:lnTo>
                <a:lnTo>
                  <a:pt x="7674589" y="0"/>
                </a:lnTo>
                <a:lnTo>
                  <a:pt x="7674589" y="0"/>
                </a:lnTo>
                <a:lnTo>
                  <a:pt x="7674589" y="736782"/>
                </a:lnTo>
                <a:lnTo>
                  <a:pt x="7674589" y="736782"/>
                </a:lnTo>
                <a:lnTo>
                  <a:pt x="0" y="736782"/>
                </a:lnTo>
                <a:lnTo>
                  <a:pt x="0" y="736782"/>
                </a:lnTo>
                <a:lnTo>
                  <a:pt x="0" y="0"/>
                </a:lnTo>
                <a:close/>
              </a:path>
            </a:pathLst>
          </a:custGeom>
          <a:gradFill>
            <a:gsLst>
              <a:gs pos="2900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0800000">
            <a:off x="-163774" y="5595433"/>
            <a:ext cx="2429301" cy="675564"/>
          </a:xfrm>
          <a:custGeom>
            <a:avLst/>
            <a:gdLst>
              <a:gd name="connsiteX0" fmla="*/ 0 w 2429301"/>
              <a:gd name="connsiteY0" fmla="*/ 0 h 675564"/>
              <a:gd name="connsiteX1" fmla="*/ 0 w 2429301"/>
              <a:gd name="connsiteY1" fmla="*/ 0 h 675564"/>
              <a:gd name="connsiteX2" fmla="*/ 2429301 w 2429301"/>
              <a:gd name="connsiteY2" fmla="*/ 0 h 675564"/>
              <a:gd name="connsiteX3" fmla="*/ 2429301 w 2429301"/>
              <a:gd name="connsiteY3" fmla="*/ 0 h 675564"/>
              <a:gd name="connsiteX4" fmla="*/ 2429301 w 2429301"/>
              <a:gd name="connsiteY4" fmla="*/ 675564 h 675564"/>
              <a:gd name="connsiteX5" fmla="*/ 2429301 w 2429301"/>
              <a:gd name="connsiteY5" fmla="*/ 675564 h 675564"/>
              <a:gd name="connsiteX6" fmla="*/ 0 w 2429301"/>
              <a:gd name="connsiteY6" fmla="*/ 675564 h 675564"/>
              <a:gd name="connsiteX7" fmla="*/ 0 w 2429301"/>
              <a:gd name="connsiteY7" fmla="*/ 675564 h 675564"/>
              <a:gd name="connsiteX8" fmla="*/ 0 w 2429301"/>
              <a:gd name="connsiteY8" fmla="*/ 0 h 675564"/>
              <a:gd name="connsiteX9" fmla="*/ 0 w 2429301"/>
              <a:gd name="connsiteY9" fmla="*/ 5595433 h 6270997"/>
            </a:gdLst>
            <a:ahLst/>
            <a:cxnLst/>
            <a:rect l="l" t="t" r="r" b="b"/>
            <a:pathLst>
              <a:path w="2429301" h="675564">
                <a:moveTo>
                  <a:pt x="0" y="0"/>
                </a:moveTo>
                <a:lnTo>
                  <a:pt x="0" y="0"/>
                </a:lnTo>
                <a:lnTo>
                  <a:pt x="2429301" y="0"/>
                </a:lnTo>
                <a:lnTo>
                  <a:pt x="2429301" y="0"/>
                </a:lnTo>
                <a:lnTo>
                  <a:pt x="2429301" y="675564"/>
                </a:lnTo>
                <a:lnTo>
                  <a:pt x="2429301" y="675564"/>
                </a:lnTo>
                <a:lnTo>
                  <a:pt x="0" y="675564"/>
                </a:lnTo>
                <a:lnTo>
                  <a:pt x="0" y="675564"/>
                </a:lnTo>
                <a:lnTo>
                  <a:pt x="0" y="0"/>
                </a:lnTo>
                <a:close/>
              </a:path>
            </a:pathLst>
          </a:custGeom>
          <a:gradFill>
            <a:gsLst>
              <a:gs pos="9000">
                <a:schemeClr val="accent1"/>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464807" y="1206829"/>
            <a:ext cx="5774353" cy="646331"/>
          </a:xfrm>
          <a:prstGeom prst="rect">
            <a:avLst/>
          </a:prstGeom>
          <a:noFill/>
          <a:ln>
            <a:noFill/>
          </a:ln>
        </p:spPr>
        <p:txBody>
          <a:bodyPr vert="horz" wrap="square" lIns="91440" tIns="45720" rIns="91440" bIns="45720" rtlCol="0" anchor="t"/>
          <a:lstStyle/>
          <a:p>
            <a:pPr algn="l">
              <a:lnSpc>
                <a:spcPct val="110000"/>
              </a:lnSpc>
            </a:pPr>
            <a:r>
              <a:rPr kumimoji="1" lang="en-US" altLang="zh-CN" sz="3600">
                <a:ln w="12700">
                  <a:noFill/>
                </a:ln>
                <a:solidFill>
                  <a:srgbClr val="262626">
                    <a:alpha val="100000"/>
                  </a:srgbClr>
                </a:solidFill>
                <a:latin typeface="OPPOSans H"/>
                <a:ea typeface="OPPOSans H"/>
                <a:cs typeface="OPPOSans H"/>
              </a:rPr>
              <a:t>Outline</a:t>
            </a:r>
            <a:endParaRPr kumimoji="1" lang="zh-CN" altLang="en-US"/>
          </a:p>
        </p:txBody>
      </p:sp>
      <p:sp>
        <p:nvSpPr>
          <p:cNvPr id="7" name="标题 1"/>
          <p:cNvSpPr txBox="1"/>
          <p:nvPr/>
        </p:nvSpPr>
        <p:spPr>
          <a:xfrm>
            <a:off x="4162776" y="3886716"/>
            <a:ext cx="3564548" cy="778537"/>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Introduction to GNN and Its Applicability</a:t>
            </a:r>
            <a:endParaRPr kumimoji="1" lang="zh-CN" altLang="en-US"/>
          </a:p>
        </p:txBody>
      </p:sp>
      <p:sp>
        <p:nvSpPr>
          <p:cNvPr id="8" name="标题 1"/>
          <p:cNvSpPr txBox="1"/>
          <p:nvPr/>
        </p:nvSpPr>
        <p:spPr>
          <a:xfrm>
            <a:off x="3103810" y="3863822"/>
            <a:ext cx="1094704" cy="707886"/>
          </a:xfrm>
          <a:prstGeom prst="rect">
            <a:avLst/>
          </a:prstGeom>
          <a:noFill/>
          <a:ln>
            <a:noFill/>
          </a:ln>
        </p:spPr>
        <p:txBody>
          <a:bodyPr vert="horz" wrap="square" lIns="91440" tIns="45720" rIns="91440" bIns="45720" rtlCol="0" anchor="t"/>
          <a:lstStyle/>
          <a:p>
            <a:pPr algn="r">
              <a:lnSpc>
                <a:spcPct val="110000"/>
              </a:lnSpc>
            </a:pPr>
            <a:r>
              <a:rPr kumimoji="1" lang="en-US" altLang="zh-CN" sz="3200">
                <a:ln w="12700">
                  <a:solidFill>
                    <a:srgbClr val="FF7619">
                      <a:alpha val="100000"/>
                    </a:srgbClr>
                  </a:solidFill>
                </a:ln>
                <a:solidFill>
                  <a:srgbClr val="FFFFFF">
                    <a:alpha val="100000"/>
                  </a:srgbClr>
                </a:solidFill>
                <a:latin typeface="OPPOSans H"/>
                <a:ea typeface="OPPOSans H"/>
                <a:cs typeface="OPPOSans H"/>
              </a:rPr>
              <a:t>03</a:t>
            </a:r>
            <a:endParaRPr kumimoji="1" lang="zh-CN" altLang="en-US"/>
          </a:p>
        </p:txBody>
      </p:sp>
      <p:sp>
        <p:nvSpPr>
          <p:cNvPr id="9" name="标题 1"/>
          <p:cNvSpPr txBox="1"/>
          <p:nvPr/>
        </p:nvSpPr>
        <p:spPr>
          <a:xfrm>
            <a:off x="3103810" y="2150276"/>
            <a:ext cx="1043188" cy="707886"/>
          </a:xfrm>
          <a:prstGeom prst="rect">
            <a:avLst/>
          </a:prstGeom>
          <a:noFill/>
          <a:ln>
            <a:noFill/>
          </a:ln>
        </p:spPr>
        <p:txBody>
          <a:bodyPr vert="horz" wrap="square" lIns="91440" tIns="45720" rIns="91440" bIns="45720" rtlCol="0" anchor="t"/>
          <a:lstStyle/>
          <a:p>
            <a:pPr algn="r">
              <a:lnSpc>
                <a:spcPct val="110000"/>
              </a:lnSpc>
            </a:pPr>
            <a:r>
              <a:rPr kumimoji="1" lang="en-US" altLang="zh-CN" sz="3200">
                <a:ln w="12700">
                  <a:solidFill>
                    <a:srgbClr val="FF7619">
                      <a:alpha val="100000"/>
                    </a:srgbClr>
                  </a:solidFill>
                </a:ln>
                <a:solidFill>
                  <a:srgbClr val="FFFFFF">
                    <a:alpha val="100000"/>
                  </a:srgbClr>
                </a:solidFill>
                <a:latin typeface="OPPOSans H"/>
                <a:ea typeface="OPPOSans H"/>
                <a:cs typeface="OPPOSans H"/>
              </a:rPr>
              <a:t>01</a:t>
            </a:r>
            <a:endParaRPr kumimoji="1" lang="zh-CN" altLang="en-US"/>
          </a:p>
        </p:txBody>
      </p:sp>
      <p:sp>
        <p:nvSpPr>
          <p:cNvPr id="10" name="标题 1"/>
          <p:cNvSpPr txBox="1"/>
          <p:nvPr/>
        </p:nvSpPr>
        <p:spPr>
          <a:xfrm>
            <a:off x="4162776" y="2162438"/>
            <a:ext cx="3564548" cy="778537"/>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Introduction and Motivation</a:t>
            </a:r>
            <a:endParaRPr kumimoji="1" lang="zh-CN" altLang="en-US"/>
          </a:p>
        </p:txBody>
      </p:sp>
      <p:sp>
        <p:nvSpPr>
          <p:cNvPr id="11" name="标题 1"/>
          <p:cNvSpPr txBox="1"/>
          <p:nvPr/>
        </p:nvSpPr>
        <p:spPr>
          <a:xfrm>
            <a:off x="4162776" y="3024577"/>
            <a:ext cx="3564548" cy="778537"/>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Overview of Traditional Methods</a:t>
            </a:r>
            <a:endParaRPr kumimoji="1" lang="zh-CN" altLang="en-US"/>
          </a:p>
        </p:txBody>
      </p:sp>
      <p:sp>
        <p:nvSpPr>
          <p:cNvPr id="12" name="标题 1"/>
          <p:cNvSpPr txBox="1"/>
          <p:nvPr/>
        </p:nvSpPr>
        <p:spPr>
          <a:xfrm>
            <a:off x="3103810" y="3007049"/>
            <a:ext cx="1094704" cy="707886"/>
          </a:xfrm>
          <a:prstGeom prst="rect">
            <a:avLst/>
          </a:prstGeom>
          <a:noFill/>
          <a:ln>
            <a:noFill/>
          </a:ln>
        </p:spPr>
        <p:txBody>
          <a:bodyPr vert="horz" wrap="square" lIns="91440" tIns="45720" rIns="91440" bIns="45720" rtlCol="0" anchor="t"/>
          <a:lstStyle/>
          <a:p>
            <a:pPr algn="r">
              <a:lnSpc>
                <a:spcPct val="110000"/>
              </a:lnSpc>
            </a:pPr>
            <a:r>
              <a:rPr kumimoji="1" lang="en-US" altLang="zh-CN" sz="3200">
                <a:ln w="12700">
                  <a:solidFill>
                    <a:srgbClr val="FF7619">
                      <a:alpha val="100000"/>
                    </a:srgbClr>
                  </a:solidFill>
                </a:ln>
                <a:solidFill>
                  <a:srgbClr val="FFFFFF">
                    <a:alpha val="100000"/>
                  </a:srgbClr>
                </a:solidFill>
                <a:latin typeface="OPPOSans H"/>
                <a:ea typeface="OPPOSans H"/>
                <a:cs typeface="OPPOSans H"/>
              </a:rPr>
              <a:t>02</a:t>
            </a:r>
            <a:endParaRPr kumimoji="1" lang="zh-CN" altLang="en-US"/>
          </a:p>
        </p:txBody>
      </p:sp>
      <p:sp>
        <p:nvSpPr>
          <p:cNvPr id="15" name="标题 1"/>
          <p:cNvSpPr txBox="1"/>
          <p:nvPr/>
        </p:nvSpPr>
        <p:spPr>
          <a:xfrm>
            <a:off x="8577561" y="2150276"/>
            <a:ext cx="3081751" cy="778537"/>
          </a:xfrm>
          <a:prstGeom prst="rect">
            <a:avLst/>
          </a:prstGeom>
          <a:noFill/>
          <a:ln>
            <a:noFill/>
          </a:ln>
        </p:spPr>
        <p:txBody>
          <a:bodyPr vert="horz" wrap="square" lIns="91440" tIns="45720" rIns="91440" bIns="45720" rtlCol="0" anchor="t"/>
          <a:lstStyle/>
          <a:p>
            <a:pPr algn="l">
              <a:lnSpc>
                <a:spcPct val="130000"/>
              </a:lnSpc>
            </a:pPr>
            <a:r>
              <a:rPr kumimoji="1" lang="en-US" altLang="zh-CN" sz="1800" dirty="0">
                <a:ln w="12700">
                  <a:noFill/>
                </a:ln>
                <a:solidFill>
                  <a:srgbClr val="262626">
                    <a:alpha val="100000"/>
                  </a:srgbClr>
                </a:solidFill>
                <a:latin typeface="OPPOSans H"/>
                <a:ea typeface="OPPOSans H"/>
                <a:cs typeface="OPPOSans H"/>
              </a:rPr>
              <a:t>Experimental Design and Results</a:t>
            </a:r>
            <a:endParaRPr kumimoji="1" lang="zh-CN" altLang="en-US" dirty="0"/>
          </a:p>
        </p:txBody>
      </p:sp>
      <p:sp>
        <p:nvSpPr>
          <p:cNvPr id="16" name="标题 1"/>
          <p:cNvSpPr txBox="1"/>
          <p:nvPr/>
        </p:nvSpPr>
        <p:spPr>
          <a:xfrm>
            <a:off x="7364566" y="2230524"/>
            <a:ext cx="1094704" cy="707886"/>
          </a:xfrm>
          <a:prstGeom prst="rect">
            <a:avLst/>
          </a:prstGeom>
          <a:noFill/>
          <a:ln>
            <a:noFill/>
          </a:ln>
        </p:spPr>
        <p:txBody>
          <a:bodyPr vert="horz" wrap="square" lIns="91440" tIns="45720" rIns="91440" bIns="45720" rtlCol="0" anchor="t"/>
          <a:lstStyle/>
          <a:p>
            <a:pPr algn="r">
              <a:lnSpc>
                <a:spcPct val="110000"/>
              </a:lnSpc>
            </a:pPr>
            <a:r>
              <a:rPr kumimoji="1" lang="en-US" altLang="zh-CN" sz="3200" dirty="0">
                <a:ln w="12700">
                  <a:solidFill>
                    <a:srgbClr val="FF7619">
                      <a:alpha val="100000"/>
                    </a:srgbClr>
                  </a:solidFill>
                </a:ln>
                <a:solidFill>
                  <a:srgbClr val="FFFFFF">
                    <a:alpha val="100000"/>
                  </a:srgbClr>
                </a:solidFill>
                <a:latin typeface="OPPOSans H"/>
                <a:ea typeface="OPPOSans H"/>
                <a:cs typeface="OPPOSans H"/>
              </a:rPr>
              <a:t>05</a:t>
            </a:r>
            <a:endParaRPr kumimoji="1" lang="zh-CN" altLang="en-US" dirty="0"/>
          </a:p>
        </p:txBody>
      </p:sp>
      <p:sp>
        <p:nvSpPr>
          <p:cNvPr id="17" name="标题 1"/>
          <p:cNvSpPr txBox="1"/>
          <p:nvPr/>
        </p:nvSpPr>
        <p:spPr>
          <a:xfrm>
            <a:off x="8487175" y="3007049"/>
            <a:ext cx="3081751" cy="778537"/>
          </a:xfrm>
          <a:prstGeom prst="rect">
            <a:avLst/>
          </a:prstGeom>
          <a:noFill/>
          <a:ln>
            <a:noFill/>
          </a:ln>
        </p:spPr>
        <p:txBody>
          <a:bodyPr vert="horz" wrap="square" lIns="91440" tIns="45720" rIns="91440" bIns="45720" rtlCol="0" anchor="t"/>
          <a:lstStyle/>
          <a:p>
            <a:pPr algn="l">
              <a:lnSpc>
                <a:spcPct val="130000"/>
              </a:lnSpc>
            </a:pPr>
            <a:r>
              <a:rPr kumimoji="1" lang="en-US" altLang="zh-CN" sz="1800" dirty="0">
                <a:ln w="12700">
                  <a:noFill/>
                </a:ln>
                <a:solidFill>
                  <a:srgbClr val="262626">
                    <a:alpha val="100000"/>
                  </a:srgbClr>
                </a:solidFill>
                <a:latin typeface="OPPOSans H"/>
                <a:ea typeface="OPPOSans H"/>
                <a:cs typeface="OPPOSans H"/>
              </a:rPr>
              <a:t>Summary and Future Work</a:t>
            </a:r>
            <a:endParaRPr kumimoji="1" lang="zh-CN" altLang="en-US" dirty="0"/>
          </a:p>
        </p:txBody>
      </p:sp>
      <p:sp>
        <p:nvSpPr>
          <p:cNvPr id="18" name="标题 1"/>
          <p:cNvSpPr txBox="1"/>
          <p:nvPr/>
        </p:nvSpPr>
        <p:spPr>
          <a:xfrm>
            <a:off x="7392471" y="3090548"/>
            <a:ext cx="1094704" cy="707886"/>
          </a:xfrm>
          <a:prstGeom prst="rect">
            <a:avLst/>
          </a:prstGeom>
          <a:noFill/>
          <a:ln>
            <a:noFill/>
          </a:ln>
        </p:spPr>
        <p:txBody>
          <a:bodyPr vert="horz" wrap="square" lIns="91440" tIns="45720" rIns="91440" bIns="45720" rtlCol="0" anchor="t"/>
          <a:lstStyle/>
          <a:p>
            <a:pPr algn="r">
              <a:lnSpc>
                <a:spcPct val="110000"/>
              </a:lnSpc>
            </a:pPr>
            <a:r>
              <a:rPr kumimoji="1" lang="en-US" altLang="zh-CN" sz="3200" dirty="0">
                <a:ln w="12700">
                  <a:solidFill>
                    <a:srgbClr val="FF7619">
                      <a:alpha val="100000"/>
                    </a:srgbClr>
                  </a:solidFill>
                </a:ln>
                <a:solidFill>
                  <a:srgbClr val="FFFFFF">
                    <a:alpha val="100000"/>
                  </a:srgbClr>
                </a:solidFill>
                <a:latin typeface="OPPOSans H"/>
                <a:ea typeface="OPPOSans H"/>
                <a:cs typeface="OPPOSans H"/>
              </a:rPr>
              <a:t>06</a:t>
            </a:r>
            <a:endParaRPr kumimoji="1" lang="zh-CN" altLang="en-US" dirty="0"/>
          </a:p>
        </p:txBody>
      </p:sp>
      <p:sp>
        <p:nvSpPr>
          <p:cNvPr id="19" name="标题 1"/>
          <p:cNvSpPr txBox="1"/>
          <p:nvPr/>
        </p:nvSpPr>
        <p:spPr>
          <a:xfrm>
            <a:off x="4162776" y="4748855"/>
            <a:ext cx="3564548" cy="778537"/>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Architecture of WeatherGNN</a:t>
            </a:r>
            <a:endParaRPr kumimoji="1" lang="zh-CN" altLang="en-US"/>
          </a:p>
        </p:txBody>
      </p:sp>
      <p:sp>
        <p:nvSpPr>
          <p:cNvPr id="20" name="标题 1"/>
          <p:cNvSpPr txBox="1"/>
          <p:nvPr/>
        </p:nvSpPr>
        <p:spPr>
          <a:xfrm>
            <a:off x="3103810" y="4720595"/>
            <a:ext cx="1094704" cy="707886"/>
          </a:xfrm>
          <a:prstGeom prst="rect">
            <a:avLst/>
          </a:prstGeom>
          <a:noFill/>
          <a:ln>
            <a:noFill/>
          </a:ln>
        </p:spPr>
        <p:txBody>
          <a:bodyPr vert="horz" wrap="square" lIns="91440" tIns="45720" rIns="91440" bIns="45720" rtlCol="0" anchor="t"/>
          <a:lstStyle/>
          <a:p>
            <a:pPr algn="r">
              <a:lnSpc>
                <a:spcPct val="110000"/>
              </a:lnSpc>
            </a:pPr>
            <a:r>
              <a:rPr kumimoji="1" lang="en-US" altLang="zh-CN" sz="3200">
                <a:ln w="12700">
                  <a:solidFill>
                    <a:srgbClr val="FF7619">
                      <a:alpha val="100000"/>
                    </a:srgbClr>
                  </a:solidFill>
                </a:ln>
                <a:solidFill>
                  <a:srgbClr val="FFFFFF">
                    <a:alpha val="100000"/>
                  </a:srgbClr>
                </a:solidFill>
                <a:latin typeface="OPPOSans H"/>
                <a:ea typeface="OPPOSans H"/>
                <a:cs typeface="OPPOSans H"/>
              </a:rPr>
              <a:t>04</a:t>
            </a: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7883"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10260" y="1369028"/>
            <a:ext cx="5008179" cy="4355108"/>
          </a:xfrm>
          <a:prstGeom prst="roundRect">
            <a:avLst>
              <a:gd name="adj" fmla="val 6565"/>
            </a:avLst>
          </a:prstGeom>
          <a:solidFill>
            <a:schemeClr val="bg1"/>
          </a:solidFill>
          <a:ln w="12700" cap="sq">
            <a:solidFill>
              <a:schemeClr val="accent1"/>
            </a:solidFill>
            <a:miter/>
          </a:ln>
          <a:effectLst>
            <a:outerShdw blurRad="495300" dist="177800" dir="2700000" sx="99000" sy="99000" algn="tl" rotWithShape="0">
              <a:schemeClr val="accent2">
                <a:lumMod val="50000"/>
                <a:alpha val="23000"/>
              </a:schemeClr>
            </a:outerShdw>
          </a:effectLst>
        </p:spPr>
        <p:txBody>
          <a:bodyPr vert="horz" wrap="square" lIns="91440" tIns="45720" rIns="91440" bIns="45720" rtlCol="0" anchor="ctr"/>
          <a:lstStyle/>
          <a:p>
            <a:pPr algn="ctr">
              <a:lnSpc>
                <a:spcPct val="100000"/>
              </a:lnSpc>
            </a:pPr>
            <a:endParaRPr kumimoji="1" lang="zh-CN" altLang="en-US" dirty="0"/>
          </a:p>
        </p:txBody>
      </p:sp>
      <p:sp>
        <p:nvSpPr>
          <p:cNvPr id="9" name="标题 1"/>
          <p:cNvSpPr txBox="1"/>
          <p:nvPr/>
        </p:nvSpPr>
        <p:spPr>
          <a:xfrm>
            <a:off x="2363340" y="1757275"/>
            <a:ext cx="8818400" cy="276999"/>
          </a:xfrm>
          <a:prstGeom prst="rect">
            <a:avLst/>
          </a:prstGeom>
          <a:noFill/>
          <a:ln>
            <a:noFill/>
          </a:ln>
        </p:spPr>
        <p:txBody>
          <a:bodyPr vert="horz" wrap="square" lIns="0" tIns="0" rIns="0" bIns="0" rtlCol="0" anchor="t"/>
          <a:lstStyle/>
          <a:p>
            <a:pPr algn="l">
              <a:lnSpc>
                <a:spcPct val="100000"/>
              </a:lnSpc>
            </a:pPr>
            <a:r>
              <a:rPr kumimoji="1" lang="en-US" altLang="zh-CN" sz="1600" dirty="0">
                <a:ln w="12700">
                  <a:noFill/>
                </a:ln>
                <a:solidFill>
                  <a:srgbClr val="1467F7">
                    <a:alpha val="100000"/>
                  </a:srgbClr>
                </a:solidFill>
                <a:latin typeface="Source Han Sans CN Bold"/>
                <a:ea typeface="Source Han Sans CN Bold"/>
                <a:cs typeface="Source Han Sans CN Bold"/>
              </a:rPr>
              <a:t>Result Analysis</a:t>
            </a:r>
            <a:endParaRPr kumimoji="1" lang="zh-CN" altLang="en-US" dirty="0"/>
          </a:p>
        </p:txBody>
      </p:sp>
      <p:sp>
        <p:nvSpPr>
          <p:cNvPr id="12" name="标题 1"/>
          <p:cNvSpPr txBox="1"/>
          <p:nvPr/>
        </p:nvSpPr>
        <p:spPr>
          <a:xfrm>
            <a:off x="1027290" y="4339500"/>
            <a:ext cx="203828" cy="192113"/>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Experimental Comparison</a:t>
            </a:r>
            <a:endParaRPr kumimoji="1" lang="zh-CN" altLang="en-US"/>
          </a:p>
        </p:txBody>
      </p:sp>
      <p:sp>
        <p:nvSpPr>
          <p:cNvPr id="14"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文本框 15">
            <a:extLst>
              <a:ext uri="{FF2B5EF4-FFF2-40B4-BE49-F238E27FC236}">
                <a16:creationId xmlns:a16="http://schemas.microsoft.com/office/drawing/2014/main" id="{BB9C1AF4-DF75-40D4-B883-158F7CC80FC4}"/>
              </a:ext>
            </a:extLst>
          </p:cNvPr>
          <p:cNvSpPr txBox="1"/>
          <p:nvPr/>
        </p:nvSpPr>
        <p:spPr>
          <a:xfrm>
            <a:off x="1129204" y="2153129"/>
            <a:ext cx="4617327" cy="2031325"/>
          </a:xfrm>
          <a:prstGeom prst="rect">
            <a:avLst/>
          </a:prstGeom>
          <a:noFill/>
        </p:spPr>
        <p:txBody>
          <a:bodyPr wrap="square" rtlCol="0">
            <a:spAutoFit/>
          </a:bodyPr>
          <a:lstStyle/>
          <a:p>
            <a:r>
              <a:rPr kumimoji="1" lang="en-US" altLang="zh-CN" sz="1400" b="1" dirty="0">
                <a:ln w="12700">
                  <a:noFill/>
                </a:ln>
                <a:solidFill>
                  <a:srgbClr val="0D0D0D">
                    <a:alpha val="100000"/>
                  </a:srgbClr>
                </a:solidFill>
                <a:ea typeface="Source Han Sans"/>
                <a:cs typeface="Source Han Sans"/>
              </a:rPr>
              <a:t>Figure 5 </a:t>
            </a:r>
            <a:r>
              <a:rPr kumimoji="1" lang="en-US" altLang="zh-CN" sz="1400" dirty="0">
                <a:ln w="12700">
                  <a:noFill/>
                </a:ln>
                <a:solidFill>
                  <a:srgbClr val="0D0D0D">
                    <a:alpha val="100000"/>
                  </a:srgbClr>
                </a:solidFill>
                <a:ea typeface="Source Han Sans"/>
                <a:cs typeface="Source Han Sans"/>
              </a:rPr>
              <a:t>shows the effect of the number of layers on the MAE as well as the effect of the time window size on the MAE, concluding that the best results are achieved with 4 layers and a time window of 7.</a:t>
            </a:r>
          </a:p>
          <a:p>
            <a:endParaRPr lang="en-US" altLang="zh-CN" sz="1400" dirty="0"/>
          </a:p>
          <a:p>
            <a:r>
              <a:rPr lang="en-US" altLang="zh-CN" sz="1400" b="1" dirty="0"/>
              <a:t>Figure 6 </a:t>
            </a:r>
            <a:r>
              <a:rPr lang="en-US" altLang="zh-CN" sz="1400" dirty="0"/>
              <a:t>shows the efficiency comparison between the models, </a:t>
            </a:r>
            <a:r>
              <a:rPr lang="en-US" altLang="zh-CN" sz="1400" dirty="0" err="1"/>
              <a:t>WeatherGNN</a:t>
            </a:r>
            <a:r>
              <a:rPr lang="en-US" altLang="zh-CN" sz="1400" dirty="0"/>
              <a:t> has a short running time and low memory usage, which is the optimal solution among the current models.</a:t>
            </a:r>
            <a:endParaRPr lang="zh-CN" altLang="en-US" sz="1400" dirty="0"/>
          </a:p>
        </p:txBody>
      </p:sp>
      <p:pic>
        <p:nvPicPr>
          <p:cNvPr id="18" name="图片 17">
            <a:extLst>
              <a:ext uri="{FF2B5EF4-FFF2-40B4-BE49-F238E27FC236}">
                <a16:creationId xmlns:a16="http://schemas.microsoft.com/office/drawing/2014/main" id="{1874DFC0-492C-4563-A95E-5AC1A2CC0D3C}"/>
              </a:ext>
            </a:extLst>
          </p:cNvPr>
          <p:cNvPicPr>
            <a:picLocks noChangeAspect="1"/>
          </p:cNvPicPr>
          <p:nvPr/>
        </p:nvPicPr>
        <p:blipFill>
          <a:blip r:embed="rId3"/>
          <a:stretch>
            <a:fillRect/>
          </a:stretch>
        </p:blipFill>
        <p:spPr>
          <a:xfrm>
            <a:off x="6173562" y="1325754"/>
            <a:ext cx="5311700" cy="42064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7883"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10260" y="1369027"/>
            <a:ext cx="5008179" cy="4701645"/>
          </a:xfrm>
          <a:prstGeom prst="roundRect">
            <a:avLst>
              <a:gd name="adj" fmla="val 6565"/>
            </a:avLst>
          </a:prstGeom>
          <a:solidFill>
            <a:schemeClr val="bg1"/>
          </a:solidFill>
          <a:ln w="12700" cap="sq">
            <a:solidFill>
              <a:schemeClr val="accent1"/>
            </a:solidFill>
            <a:miter/>
          </a:ln>
          <a:effectLst>
            <a:outerShdw blurRad="495300" dist="177800" dir="2700000" sx="99000" sy="99000" algn="tl" rotWithShape="0">
              <a:schemeClr val="accent2">
                <a:lumMod val="50000"/>
                <a:alpha val="23000"/>
              </a:schemeClr>
            </a:outerShdw>
          </a:effectLst>
        </p:spPr>
        <p:txBody>
          <a:bodyPr vert="horz" wrap="square" lIns="91440" tIns="45720" rIns="91440" bIns="45720" rtlCol="0" anchor="ctr"/>
          <a:lstStyle/>
          <a:p>
            <a:pPr algn="ctr">
              <a:lnSpc>
                <a:spcPct val="100000"/>
              </a:lnSpc>
            </a:pPr>
            <a:endParaRPr kumimoji="1" lang="zh-CN" altLang="en-US" dirty="0"/>
          </a:p>
        </p:txBody>
      </p:sp>
      <p:sp>
        <p:nvSpPr>
          <p:cNvPr id="9" name="标题 1"/>
          <p:cNvSpPr txBox="1"/>
          <p:nvPr/>
        </p:nvSpPr>
        <p:spPr>
          <a:xfrm>
            <a:off x="2363340" y="1757275"/>
            <a:ext cx="8818400" cy="276999"/>
          </a:xfrm>
          <a:prstGeom prst="rect">
            <a:avLst/>
          </a:prstGeom>
          <a:noFill/>
          <a:ln>
            <a:noFill/>
          </a:ln>
        </p:spPr>
        <p:txBody>
          <a:bodyPr vert="horz" wrap="square" lIns="0" tIns="0" rIns="0" bIns="0" rtlCol="0" anchor="t"/>
          <a:lstStyle/>
          <a:p>
            <a:pPr algn="l">
              <a:lnSpc>
                <a:spcPct val="100000"/>
              </a:lnSpc>
            </a:pPr>
            <a:r>
              <a:rPr kumimoji="1" lang="en-US" altLang="zh-CN" sz="1600" dirty="0">
                <a:ln w="12700">
                  <a:noFill/>
                </a:ln>
                <a:solidFill>
                  <a:srgbClr val="1467F7">
                    <a:alpha val="100000"/>
                  </a:srgbClr>
                </a:solidFill>
                <a:latin typeface="Source Han Sans CN Bold"/>
                <a:ea typeface="Source Han Sans CN Bold"/>
                <a:cs typeface="Source Han Sans CN Bold"/>
              </a:rPr>
              <a:t>Result Analysis</a:t>
            </a:r>
            <a:endParaRPr kumimoji="1" lang="zh-CN" altLang="en-US" dirty="0"/>
          </a:p>
        </p:txBody>
      </p:sp>
      <p:sp>
        <p:nvSpPr>
          <p:cNvPr id="12" name="标题 1"/>
          <p:cNvSpPr txBox="1"/>
          <p:nvPr/>
        </p:nvSpPr>
        <p:spPr>
          <a:xfrm>
            <a:off x="1027290" y="4339500"/>
            <a:ext cx="203828" cy="192113"/>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Experimental Comparison</a:t>
            </a:r>
            <a:endParaRPr kumimoji="1" lang="zh-CN" altLang="en-US"/>
          </a:p>
        </p:txBody>
      </p:sp>
      <p:sp>
        <p:nvSpPr>
          <p:cNvPr id="14"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文本框 15">
            <a:extLst>
              <a:ext uri="{FF2B5EF4-FFF2-40B4-BE49-F238E27FC236}">
                <a16:creationId xmlns:a16="http://schemas.microsoft.com/office/drawing/2014/main" id="{BB9C1AF4-DF75-40D4-B883-158F7CC80FC4}"/>
              </a:ext>
            </a:extLst>
          </p:cNvPr>
          <p:cNvSpPr txBox="1"/>
          <p:nvPr/>
        </p:nvSpPr>
        <p:spPr>
          <a:xfrm>
            <a:off x="1129204" y="2153129"/>
            <a:ext cx="4617327" cy="1600438"/>
          </a:xfrm>
          <a:prstGeom prst="rect">
            <a:avLst/>
          </a:prstGeom>
          <a:noFill/>
        </p:spPr>
        <p:txBody>
          <a:bodyPr wrap="square" rtlCol="0">
            <a:spAutoFit/>
          </a:bodyPr>
          <a:lstStyle/>
          <a:p>
            <a:r>
              <a:rPr kumimoji="1" lang="en-US" altLang="zh-CN" sz="1400" b="1" dirty="0">
                <a:ln w="12700">
                  <a:noFill/>
                </a:ln>
                <a:solidFill>
                  <a:srgbClr val="0D0D0D">
                    <a:alpha val="100000"/>
                  </a:srgbClr>
                </a:solidFill>
                <a:ea typeface="Source Han Sans"/>
                <a:cs typeface="Source Han Sans"/>
              </a:rPr>
              <a:t>Figure 7 </a:t>
            </a:r>
            <a:r>
              <a:rPr kumimoji="1" lang="en-US" altLang="zh-CN" sz="1400" dirty="0">
                <a:ln w="12700">
                  <a:noFill/>
                </a:ln>
                <a:solidFill>
                  <a:srgbClr val="0D0D0D">
                    <a:alpha val="100000"/>
                  </a:srgbClr>
                </a:solidFill>
                <a:ea typeface="Source Han Sans"/>
                <a:cs typeface="Source Han Sans"/>
              </a:rPr>
              <a:t>shows the bias-corrected visualization, with the highest similarity to the real situation doing the comparison </a:t>
            </a:r>
            <a:r>
              <a:rPr kumimoji="1" lang="en-US" altLang="zh-CN" sz="1400" dirty="0" err="1">
                <a:ln w="12700">
                  <a:noFill/>
                </a:ln>
                <a:solidFill>
                  <a:srgbClr val="0D0D0D">
                    <a:alpha val="100000"/>
                  </a:srgbClr>
                </a:solidFill>
                <a:ea typeface="Source Han Sans"/>
                <a:cs typeface="Source Han Sans"/>
              </a:rPr>
              <a:t>weatherGNN</a:t>
            </a:r>
            <a:endParaRPr kumimoji="1" lang="en-US" altLang="zh-CN" sz="1400" dirty="0">
              <a:ln w="12700">
                <a:noFill/>
              </a:ln>
              <a:solidFill>
                <a:srgbClr val="0D0D0D">
                  <a:alpha val="100000"/>
                </a:srgbClr>
              </a:solidFill>
              <a:ea typeface="Source Han Sans"/>
              <a:cs typeface="Source Han Sans"/>
            </a:endParaRPr>
          </a:p>
          <a:p>
            <a:endParaRPr lang="en-US" altLang="zh-CN" sz="1400" dirty="0"/>
          </a:p>
          <a:p>
            <a:r>
              <a:rPr lang="en-US" altLang="zh-CN" sz="1400" b="1" dirty="0"/>
              <a:t>Figure 8 </a:t>
            </a:r>
            <a:r>
              <a:rPr lang="en-US" altLang="zh-CN" sz="1400" dirty="0"/>
              <a:t>is a factor map visualization. It shows the dependence between the meteorological factors of the different grids of the two terrains</a:t>
            </a:r>
            <a:endParaRPr lang="zh-CN" altLang="en-US" sz="1400" dirty="0"/>
          </a:p>
        </p:txBody>
      </p:sp>
      <p:pic>
        <p:nvPicPr>
          <p:cNvPr id="5" name="图片 4">
            <a:extLst>
              <a:ext uri="{FF2B5EF4-FFF2-40B4-BE49-F238E27FC236}">
                <a16:creationId xmlns:a16="http://schemas.microsoft.com/office/drawing/2014/main" id="{6244C0E9-1B91-409C-B227-F992E073C371}"/>
              </a:ext>
            </a:extLst>
          </p:cNvPr>
          <p:cNvPicPr>
            <a:picLocks noChangeAspect="1"/>
          </p:cNvPicPr>
          <p:nvPr/>
        </p:nvPicPr>
        <p:blipFill>
          <a:blip r:embed="rId4"/>
          <a:stretch>
            <a:fillRect/>
          </a:stretch>
        </p:blipFill>
        <p:spPr>
          <a:xfrm>
            <a:off x="6412583" y="1313215"/>
            <a:ext cx="5008180" cy="4757458"/>
          </a:xfrm>
          <a:prstGeom prst="rect">
            <a:avLst/>
          </a:prstGeom>
        </p:spPr>
      </p:pic>
    </p:spTree>
    <p:extLst>
      <p:ext uri="{BB962C8B-B14F-4D97-AF65-F5344CB8AC3E}">
        <p14:creationId xmlns:p14="http://schemas.microsoft.com/office/powerpoint/2010/main" val="1106512761"/>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010260" y="1627463"/>
            <a:ext cx="10199872" cy="1801537"/>
          </a:xfrm>
          <a:prstGeom prst="roundRect">
            <a:avLst>
              <a:gd name="adj" fmla="val 6565"/>
            </a:avLst>
          </a:prstGeom>
          <a:solidFill>
            <a:schemeClr val="bg1"/>
          </a:solidFill>
          <a:ln w="12700" cap="sq">
            <a:solidFill>
              <a:schemeClr val="accent1"/>
            </a:solidFill>
            <a:miter/>
          </a:ln>
          <a:effectLst>
            <a:outerShdw blurRad="495300" dist="177800" dir="2700000" sx="99000" sy="99000" algn="tl" rotWithShape="0">
              <a:schemeClr val="accent2">
                <a:lumMod val="50000"/>
                <a:alpha val="23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1010260" y="3922598"/>
            <a:ext cx="10199872" cy="1801537"/>
          </a:xfrm>
          <a:prstGeom prst="roundRect">
            <a:avLst>
              <a:gd name="adj" fmla="val 6565"/>
            </a:avLst>
          </a:prstGeom>
          <a:solidFill>
            <a:schemeClr val="bg1"/>
          </a:solidFill>
          <a:ln w="12700" cap="sq">
            <a:solidFill>
              <a:schemeClr val="accent1"/>
            </a:solidFill>
            <a:miter/>
          </a:ln>
          <a:effectLst>
            <a:outerShdw blurRad="495300" dist="177800" dir="2700000" sx="99000" sy="99000" algn="tl" rotWithShape="0">
              <a:schemeClr val="accent2">
                <a:lumMod val="50000"/>
                <a:alpha val="23000"/>
              </a:schemeClr>
            </a:outerShdw>
          </a:effectLst>
        </p:spPr>
        <p:txBody>
          <a:bodyPr vert="horz" wrap="square" lIns="91440" tIns="45720" rIns="91440" bIns="45720" rtlCol="0" anchor="ctr"/>
          <a:lstStyle/>
          <a:p>
            <a:pPr algn="ctr">
              <a:lnSpc>
                <a:spcPct val="100000"/>
              </a:lnSpc>
            </a:pPr>
            <a:endParaRPr kumimoji="1" lang="zh-CN" altLang="en-US" dirty="0"/>
          </a:p>
        </p:txBody>
      </p:sp>
      <p:sp>
        <p:nvSpPr>
          <p:cNvPr id="5" name="标题 1"/>
          <p:cNvSpPr txBox="1"/>
          <p:nvPr/>
        </p:nvSpPr>
        <p:spPr>
          <a:xfrm>
            <a:off x="767556" y="1816768"/>
            <a:ext cx="735263" cy="601579"/>
          </a:xfrm>
          <a:prstGeom prst="flowChartPunchedTape">
            <a:avLst/>
          </a:prstGeom>
          <a:gradFill>
            <a:gsLst>
              <a:gs pos="0">
                <a:schemeClr val="accent1"/>
              </a:gs>
              <a:gs pos="91000">
                <a:schemeClr val="accent1"/>
              </a:gs>
            </a:gsLst>
            <a:lin ang="2700000" scaled="0"/>
          </a:gradFill>
          <a:ln w="12700" cap="sq">
            <a:noFill/>
            <a:miter/>
          </a:ln>
          <a:effectLst>
            <a:outerShdw blurRad="381000" dist="38100" dir="2700000" algn="tl" rotWithShape="0">
              <a:schemeClr val="accent1">
                <a:lumMod val="75000"/>
                <a:alpha val="23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767556" y="4138864"/>
            <a:ext cx="735263" cy="601579"/>
          </a:xfrm>
          <a:prstGeom prst="flowChartPunchedTape">
            <a:avLst/>
          </a:prstGeom>
          <a:gradFill>
            <a:gsLst>
              <a:gs pos="0">
                <a:schemeClr val="accent1"/>
              </a:gs>
              <a:gs pos="91000">
                <a:schemeClr val="accent1"/>
              </a:gs>
            </a:gsLst>
            <a:lin ang="2700000" scaled="0"/>
          </a:gradFill>
          <a:ln w="12700" cap="sq">
            <a:noFill/>
            <a:miter/>
          </a:ln>
          <a:effectLst>
            <a:outerShdw blurRad="381000" dist="38100" dir="2700000" algn="tl" rotWithShape="0">
              <a:schemeClr val="accent1">
                <a:lumMod val="75000"/>
                <a:alpha val="23000"/>
              </a:schemeClr>
            </a:outerShdw>
          </a:effectLst>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1948990" y="1821605"/>
            <a:ext cx="8818400" cy="276999"/>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1467F7">
                    <a:alpha val="100000"/>
                  </a:srgbClr>
                </a:solidFill>
                <a:latin typeface="Source Han Sans CN Bold"/>
                <a:ea typeface="Source Han Sans CN Bold"/>
                <a:cs typeface="Source Han Sans CN Bold"/>
              </a:rPr>
              <a:t>Comparison with Traditional Methods</a:t>
            </a:r>
            <a:endParaRPr kumimoji="1" lang="zh-CN" altLang="en-US"/>
          </a:p>
        </p:txBody>
      </p:sp>
      <p:sp>
        <p:nvSpPr>
          <p:cNvPr id="8" name="标题 1"/>
          <p:cNvSpPr txBox="1"/>
          <p:nvPr/>
        </p:nvSpPr>
        <p:spPr>
          <a:xfrm>
            <a:off x="1948989" y="2264085"/>
            <a:ext cx="8818402" cy="1045400"/>
          </a:xfrm>
          <a:prstGeom prst="rect">
            <a:avLst/>
          </a:prstGeom>
          <a:noFill/>
          <a:ln>
            <a:noFill/>
          </a:ln>
        </p:spPr>
        <p:txBody>
          <a:bodyPr vert="horz" wrap="square" lIns="0" tIns="0" rIns="0" bIns="0" rtlCol="0" anchor="t"/>
          <a:lstStyle/>
          <a:p>
            <a:pPr algn="l">
              <a:lnSpc>
                <a:spcPct val="150000"/>
              </a:lnSpc>
            </a:pPr>
            <a:r>
              <a:rPr kumimoji="1" lang="en-US" altLang="zh-CN" sz="1400" dirty="0" err="1">
                <a:ln w="12700">
                  <a:noFill/>
                </a:ln>
                <a:solidFill>
                  <a:srgbClr val="0D0D0D">
                    <a:alpha val="100000"/>
                  </a:srgbClr>
                </a:solidFill>
                <a:latin typeface="Source Han Sans"/>
                <a:ea typeface="Source Han Sans"/>
                <a:cs typeface="Source Han Sans"/>
              </a:rPr>
              <a:t>WeatherGNN</a:t>
            </a:r>
            <a:r>
              <a:rPr kumimoji="1" lang="en-US" altLang="zh-CN" sz="1400" dirty="0">
                <a:ln w="12700">
                  <a:noFill/>
                </a:ln>
                <a:solidFill>
                  <a:srgbClr val="0D0D0D">
                    <a:alpha val="100000"/>
                  </a:srgbClr>
                </a:solidFill>
                <a:latin typeface="Source Han Sans"/>
                <a:ea typeface="Source Han Sans"/>
                <a:cs typeface="Source Han Sans"/>
              </a:rPr>
              <a:t> is compared with traditional NWP and other methods like AFNO, and it outperforms baseline models in multiple regions for wind forecasting, with smaller biases and clearer structures.</a:t>
            </a:r>
            <a:endParaRPr kumimoji="1" lang="zh-CN" altLang="en-US" dirty="0"/>
          </a:p>
        </p:txBody>
      </p:sp>
      <p:sp>
        <p:nvSpPr>
          <p:cNvPr id="9" name="标题 1"/>
          <p:cNvSpPr txBox="1"/>
          <p:nvPr/>
        </p:nvSpPr>
        <p:spPr>
          <a:xfrm>
            <a:off x="1948990" y="4137868"/>
            <a:ext cx="8818400" cy="276999"/>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1467F7">
                    <a:alpha val="100000"/>
                  </a:srgbClr>
                </a:solidFill>
                <a:latin typeface="Source Han Sans CN Bold"/>
                <a:ea typeface="Source Han Sans CN Bold"/>
                <a:cs typeface="Source Han Sans CN Bold"/>
              </a:rPr>
              <a:t>Result Analysis</a:t>
            </a:r>
            <a:endParaRPr kumimoji="1" lang="zh-CN" altLang="en-US"/>
          </a:p>
        </p:txBody>
      </p:sp>
      <p:sp>
        <p:nvSpPr>
          <p:cNvPr id="11" name="标题 1"/>
          <p:cNvSpPr txBox="1"/>
          <p:nvPr/>
        </p:nvSpPr>
        <p:spPr>
          <a:xfrm>
            <a:off x="981868" y="2020800"/>
            <a:ext cx="219436" cy="192113"/>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w="1553" cap="flat">
            <a:noFill/>
            <a:miter/>
          </a:ln>
        </p:spPr>
        <p:txBody>
          <a:bodyPr vert="horz" wrap="square" lIns="91440" tIns="45720" rIns="91440" bIns="45720" rtlCol="0" anchor="ctr"/>
          <a:lstStyle/>
          <a:p>
            <a:pPr algn="l">
              <a:lnSpc>
                <a:spcPct val="100000"/>
              </a:lnSpc>
            </a:pPr>
            <a:endParaRPr kumimoji="1" lang="zh-CN" altLang="en-US"/>
          </a:p>
        </p:txBody>
      </p:sp>
      <p:sp>
        <p:nvSpPr>
          <p:cNvPr id="12" name="标题 1"/>
          <p:cNvSpPr txBox="1"/>
          <p:nvPr/>
        </p:nvSpPr>
        <p:spPr>
          <a:xfrm>
            <a:off x="1027290" y="4339500"/>
            <a:ext cx="203828" cy="192113"/>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Experimental Comparison</a:t>
            </a:r>
            <a:endParaRPr kumimoji="1" lang="zh-CN" altLang="en-US"/>
          </a:p>
        </p:txBody>
      </p:sp>
      <p:sp>
        <p:nvSpPr>
          <p:cNvPr id="14"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文本框 15">
            <a:extLst>
              <a:ext uri="{FF2B5EF4-FFF2-40B4-BE49-F238E27FC236}">
                <a16:creationId xmlns:a16="http://schemas.microsoft.com/office/drawing/2014/main" id="{BB9C1AF4-DF75-40D4-B883-158F7CC80FC4}"/>
              </a:ext>
            </a:extLst>
          </p:cNvPr>
          <p:cNvSpPr txBox="1"/>
          <p:nvPr/>
        </p:nvSpPr>
        <p:spPr>
          <a:xfrm>
            <a:off x="1745523" y="4473310"/>
            <a:ext cx="9313987" cy="1015663"/>
          </a:xfrm>
          <a:prstGeom prst="rect">
            <a:avLst/>
          </a:prstGeom>
          <a:noFill/>
        </p:spPr>
        <p:txBody>
          <a:bodyPr wrap="square" rtlCol="0">
            <a:spAutoFit/>
          </a:bodyPr>
          <a:lstStyle/>
          <a:p>
            <a:r>
              <a:rPr kumimoji="1" lang="en-US" altLang="zh-CN" sz="1400" dirty="0">
                <a:ln w="12700">
                  <a:noFill/>
                </a:ln>
                <a:solidFill>
                  <a:srgbClr val="0D0D0D">
                    <a:alpha val="100000"/>
                  </a:srgbClr>
                </a:solidFill>
                <a:ea typeface="Source Han Sans"/>
                <a:cs typeface="Source Han Sans"/>
              </a:rPr>
              <a:t>Experimental results show that </a:t>
            </a:r>
            <a:r>
              <a:rPr kumimoji="1" lang="en-US" altLang="zh-CN" sz="1400" dirty="0" err="1">
                <a:ln w="12700">
                  <a:noFill/>
                </a:ln>
                <a:solidFill>
                  <a:srgbClr val="0D0D0D">
                    <a:alpha val="100000"/>
                  </a:srgbClr>
                </a:solidFill>
                <a:ea typeface="Source Han Sans"/>
                <a:cs typeface="Source Han Sans"/>
              </a:rPr>
              <a:t>WeatherGNN</a:t>
            </a:r>
            <a:r>
              <a:rPr kumimoji="1" lang="en-US" altLang="zh-CN" sz="1400" dirty="0">
                <a:ln w="12700">
                  <a:noFill/>
                </a:ln>
                <a:solidFill>
                  <a:srgbClr val="0D0D0D">
                    <a:alpha val="100000"/>
                  </a:srgbClr>
                </a:solidFill>
                <a:ea typeface="Source Han Sans"/>
                <a:cs typeface="Source Han Sans"/>
              </a:rPr>
              <a:t> performs excellently in bias correction, with better interpretability and effective enhancement of local weather forecasting accuracy. u</a:t>
            </a:r>
            <a:r>
              <a:rPr lang="en-US" altLang="zh-CN" sz="1400" dirty="0"/>
              <a:t>se Mean Absolute Error (MAE) and Root Mean Square Error (RMSE) to measure the performance of all methods.</a:t>
            </a:r>
            <a:endParaRPr kumimoji="1" lang="zh-CN" altLang="en-US" sz="1400" dirty="0"/>
          </a:p>
          <a:p>
            <a:endParaRPr lang="zh-CN" altLang="en-US" dirty="0"/>
          </a:p>
        </p:txBody>
      </p:sp>
    </p:spTree>
    <p:extLst>
      <p:ext uri="{BB962C8B-B14F-4D97-AF65-F5344CB8AC3E}">
        <p14:creationId xmlns:p14="http://schemas.microsoft.com/office/powerpoint/2010/main" val="3798204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52684" y="1659368"/>
            <a:ext cx="3221476" cy="1446550"/>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Source Han Sans CN Bold"/>
                <a:ea typeface="Source Han Sans CN Bold"/>
                <a:cs typeface="Source Han Sans CN Bold"/>
              </a:rPr>
              <a:t>PART </a:t>
            </a:r>
            <a:endParaRPr kumimoji="1" lang="zh-CN" altLang="en-US"/>
          </a:p>
        </p:txBody>
      </p:sp>
      <p:sp>
        <p:nvSpPr>
          <p:cNvPr id="7"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15727" y="3007500"/>
            <a:ext cx="6331315" cy="2400026"/>
          </a:xfrm>
          <a:prstGeom prst="rect">
            <a:avLst/>
          </a:prstGeom>
          <a:noFill/>
          <a:ln>
            <a:noFill/>
          </a:ln>
        </p:spPr>
        <p:txBody>
          <a:bodyPr vert="horz" wrap="square" lIns="91440" tIns="45720" rIns="91440" bIns="45720" rtlCol="0" anchor="t"/>
          <a:lstStyle/>
          <a:p>
            <a:pPr algn="l">
              <a:lnSpc>
                <a:spcPct val="130000"/>
              </a:lnSpc>
            </a:pPr>
            <a:r>
              <a:rPr kumimoji="1" lang="en-US" altLang="zh-CN" sz="3600">
                <a:ln w="12700">
                  <a:noFill/>
                </a:ln>
                <a:solidFill>
                  <a:srgbClr val="000000">
                    <a:alpha val="100000"/>
                  </a:srgbClr>
                </a:solidFill>
                <a:latin typeface="Source Han Sans CN Bold"/>
                <a:ea typeface="Source Han Sans CN Bold"/>
                <a:cs typeface="Source Han Sans CN Bold"/>
              </a:rPr>
              <a:t>Summary and Future Work</a:t>
            </a:r>
            <a:endParaRPr kumimoji="1" lang="zh-CN" altLang="en-US"/>
          </a:p>
        </p:txBody>
      </p:sp>
      <p:sp>
        <p:nvSpPr>
          <p:cNvPr id="9" name="标题 1"/>
          <p:cNvSpPr txBox="1"/>
          <p:nvPr/>
        </p:nvSpPr>
        <p:spPr>
          <a:xfrm>
            <a:off x="2966575" y="-303463"/>
            <a:ext cx="2661530" cy="3409381"/>
          </a:xfrm>
          <a:prstGeom prst="rect">
            <a:avLst/>
          </a:prstGeom>
          <a:noFill/>
          <a:ln>
            <a:noFill/>
          </a:ln>
        </p:spPr>
        <p:txBody>
          <a:bodyPr vert="horz" wrap="square" lIns="91440" tIns="45720" rIns="91440" bIns="45720" rtlCol="0" anchor="b"/>
          <a:lstStyle/>
          <a:p>
            <a:pPr algn="l">
              <a:lnSpc>
                <a:spcPct val="110000"/>
              </a:lnSpc>
            </a:pPr>
            <a:r>
              <a:rPr kumimoji="1" lang="en-US" altLang="zh-CN" sz="7200" dirty="0">
                <a:ln w="12700">
                  <a:noFill/>
                </a:ln>
                <a:solidFill>
                  <a:srgbClr val="1467F7">
                    <a:alpha val="100000"/>
                  </a:srgbClr>
                </a:solidFill>
                <a:latin typeface="OPPOSans H"/>
                <a:ea typeface="OPPOSans H"/>
                <a:cs typeface="OPPOSans H"/>
              </a:rPr>
              <a:t>06</a:t>
            </a:r>
            <a:endParaRPr kumimoji="1" lang="zh-CN" altLang="en-US" dirty="0"/>
          </a:p>
        </p:txBody>
      </p:sp>
      <p:grpSp>
        <p:nvGrpSpPr>
          <p:cNvPr id="10" name="组合 9"/>
          <p:cNvGrpSpPr/>
          <p:nvPr/>
        </p:nvGrpSpPr>
        <p:grpSpPr>
          <a:xfrm>
            <a:off x="4692856" y="4749194"/>
            <a:ext cx="8849454" cy="2615122"/>
            <a:chOff x="4692856" y="4749194"/>
            <a:chExt cx="8849454" cy="2615122"/>
          </a:xfrm>
        </p:grpSpPr>
        <p:sp>
          <p:nvSpPr>
            <p:cNvPr id="11"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876793" y="1489896"/>
            <a:ext cx="3561553" cy="4319236"/>
          </a:xfrm>
          <a:custGeom>
            <a:avLst/>
            <a:gdLst>
              <a:gd name="connsiteX0" fmla="*/ 201239 w 2989736"/>
              <a:gd name="connsiteY0" fmla="*/ 0 h 4113711"/>
              <a:gd name="connsiteX1" fmla="*/ 1220988 w 2989736"/>
              <a:gd name="connsiteY1" fmla="*/ 0 h 4113711"/>
              <a:gd name="connsiteX2" fmla="*/ 1220549 w 2989736"/>
              <a:gd name="connsiteY2" fmla="*/ 4356 h 4113711"/>
              <a:gd name="connsiteX3" fmla="*/ 1494869 w 2989736"/>
              <a:gd name="connsiteY3" fmla="*/ 278676 h 4113711"/>
              <a:gd name="connsiteX4" fmla="*/ 1769189 w 2989736"/>
              <a:gd name="connsiteY4" fmla="*/ 4356 h 4113711"/>
              <a:gd name="connsiteX5" fmla="*/ 1768750 w 2989736"/>
              <a:gd name="connsiteY5" fmla="*/ 0 h 4113711"/>
              <a:gd name="connsiteX6" fmla="*/ 2788497 w 2989736"/>
              <a:gd name="connsiteY6" fmla="*/ 0 h 4113711"/>
              <a:gd name="connsiteX7" fmla="*/ 2989736 w 2989736"/>
              <a:gd name="connsiteY7" fmla="*/ 201239 h 4113711"/>
              <a:gd name="connsiteX8" fmla="*/ 2989736 w 2989736"/>
              <a:gd name="connsiteY8" fmla="*/ 3912472 h 4113711"/>
              <a:gd name="connsiteX9" fmla="*/ 2788497 w 2989736"/>
              <a:gd name="connsiteY9" fmla="*/ 4113711 h 4113711"/>
              <a:gd name="connsiteX10" fmla="*/ 201239 w 2989736"/>
              <a:gd name="connsiteY10" fmla="*/ 4113711 h 4113711"/>
              <a:gd name="connsiteX11" fmla="*/ 0 w 2989736"/>
              <a:gd name="connsiteY11" fmla="*/ 3912472 h 4113711"/>
              <a:gd name="connsiteX12" fmla="*/ 0 w 2989736"/>
              <a:gd name="connsiteY12" fmla="*/ 201239 h 4113711"/>
              <a:gd name="connsiteX13" fmla="*/ 201239 w 2989736"/>
              <a:gd name="connsiteY13" fmla="*/ 0 h 4113711"/>
            </a:gdLst>
            <a:ahLst/>
            <a:cxnLst/>
            <a:rect l="l" t="t" r="r" b="b"/>
            <a:pathLst>
              <a:path w="2989736" h="4113711">
                <a:moveTo>
                  <a:pt x="201239" y="0"/>
                </a:moveTo>
                <a:lnTo>
                  <a:pt x="1220988" y="0"/>
                </a:lnTo>
                <a:lnTo>
                  <a:pt x="1220549" y="4356"/>
                </a:lnTo>
                <a:cubicBezTo>
                  <a:pt x="1220549" y="155859"/>
                  <a:pt x="1343366" y="278676"/>
                  <a:pt x="1494869" y="278676"/>
                </a:cubicBezTo>
                <a:cubicBezTo>
                  <a:pt x="1646372" y="278676"/>
                  <a:pt x="1769189" y="155859"/>
                  <a:pt x="1769189" y="4356"/>
                </a:cubicBezTo>
                <a:lnTo>
                  <a:pt x="1768750" y="0"/>
                </a:lnTo>
                <a:lnTo>
                  <a:pt x="2788497" y="0"/>
                </a:lnTo>
                <a:cubicBezTo>
                  <a:pt x="2899638" y="0"/>
                  <a:pt x="2989736" y="90098"/>
                  <a:pt x="2989736" y="201239"/>
                </a:cubicBezTo>
                <a:lnTo>
                  <a:pt x="2989736" y="3912472"/>
                </a:lnTo>
                <a:cubicBezTo>
                  <a:pt x="2989736" y="4023613"/>
                  <a:pt x="2899638" y="4113711"/>
                  <a:pt x="2788497" y="4113711"/>
                </a:cubicBezTo>
                <a:lnTo>
                  <a:pt x="201239" y="4113711"/>
                </a:lnTo>
                <a:cubicBezTo>
                  <a:pt x="90098" y="4113711"/>
                  <a:pt x="0" y="4023613"/>
                  <a:pt x="0" y="3912472"/>
                </a:cubicBezTo>
                <a:lnTo>
                  <a:pt x="0" y="201239"/>
                </a:lnTo>
                <a:cubicBezTo>
                  <a:pt x="0" y="90098"/>
                  <a:pt x="90098" y="0"/>
                  <a:pt x="201239" y="0"/>
                </a:cubicBezTo>
                <a:close/>
              </a:path>
            </a:pathLst>
          </a:custGeom>
          <a:solidFill>
            <a:schemeClr val="bg1"/>
          </a:solidFill>
          <a:ln w="571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5400000">
            <a:off x="3075476" y="3356967"/>
            <a:ext cx="1164190" cy="4087473"/>
          </a:xfrm>
          <a:custGeom>
            <a:avLst/>
            <a:gdLst>
              <a:gd name="connsiteX0" fmla="*/ 0 w 1197713"/>
              <a:gd name="connsiteY0" fmla="*/ 1737909 h 3475818"/>
              <a:gd name="connsiteX1" fmla="*/ 1064655 w 1197713"/>
              <a:gd name="connsiteY1" fmla="*/ 49729 h 3475818"/>
              <a:gd name="connsiteX2" fmla="*/ 1197713 w 1197713"/>
              <a:gd name="connsiteY2" fmla="*/ 0 h 3475818"/>
              <a:gd name="connsiteX3" fmla="*/ 1197713 w 1197713"/>
              <a:gd name="connsiteY3" fmla="*/ 3475818 h 3475818"/>
              <a:gd name="connsiteX4" fmla="*/ 1064654 w 1197713"/>
              <a:gd name="connsiteY4" fmla="*/ 3426090 h 3475818"/>
              <a:gd name="connsiteX5" fmla="*/ 0 w 1197713"/>
              <a:gd name="connsiteY5" fmla="*/ 1737909 h 3475818"/>
            </a:gdLst>
            <a:ahLst/>
            <a:cxnLst/>
            <a:rect l="l" t="t" r="r" b="b"/>
            <a:pathLst>
              <a:path w="1197713" h="3475818">
                <a:moveTo>
                  <a:pt x="0" y="1737909"/>
                </a:moveTo>
                <a:cubicBezTo>
                  <a:pt x="0" y="972929"/>
                  <a:pt x="440634" y="318277"/>
                  <a:pt x="1064655" y="49729"/>
                </a:cubicBezTo>
                <a:lnTo>
                  <a:pt x="1197713" y="0"/>
                </a:lnTo>
                <a:lnTo>
                  <a:pt x="1197713" y="3475818"/>
                </a:lnTo>
                <a:lnTo>
                  <a:pt x="1064654" y="3426090"/>
                </a:lnTo>
                <a:cubicBezTo>
                  <a:pt x="440633" y="3157541"/>
                  <a:pt x="0" y="2502889"/>
                  <a:pt x="0" y="1737909"/>
                </a:cubicBezTo>
                <a:close/>
              </a:path>
            </a:pathLst>
          </a:custGeom>
          <a:solidFill>
            <a:schemeClr val="accent1">
              <a:lumMod val="60000"/>
              <a:lumOff val="40000"/>
              <a:alpha val="10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04978" y="2630556"/>
            <a:ext cx="2905184" cy="2037546"/>
          </a:xfrm>
          <a:prstGeom prst="rect">
            <a:avLst/>
          </a:prstGeom>
          <a:noFill/>
          <a:ln>
            <a:noFill/>
          </a:ln>
        </p:spPr>
        <p:txBody>
          <a:bodyPr vert="horz" wrap="square" lIns="0" tIns="0" rIns="0" bIns="0" rtlCol="0" anchor="t"/>
          <a:lstStyle/>
          <a:p>
            <a:pPr>
              <a:lnSpc>
                <a:spcPct val="140000"/>
              </a:lnSpc>
            </a:pPr>
            <a:r>
              <a:rPr kumimoji="1" lang="en-US" altLang="zh-CN" sz="1400" dirty="0" err="1">
                <a:ln w="12700">
                  <a:noFill/>
                </a:ln>
                <a:solidFill>
                  <a:srgbClr val="000000">
                    <a:alpha val="100000"/>
                  </a:srgbClr>
                </a:solidFill>
                <a:latin typeface="Source Han Sans"/>
                <a:ea typeface="Source Han Sans"/>
                <a:cs typeface="Source Han Sans"/>
              </a:rPr>
              <a:t>WeatherGNN</a:t>
            </a:r>
            <a:r>
              <a:rPr kumimoji="1" lang="en-US" altLang="zh-CN" sz="1400" dirty="0">
                <a:ln w="12700">
                  <a:noFill/>
                </a:ln>
                <a:solidFill>
                  <a:srgbClr val="000000">
                    <a:alpha val="100000"/>
                  </a:srgbClr>
                </a:solidFill>
                <a:latin typeface="Source Han Sans"/>
                <a:ea typeface="Source Han Sans"/>
                <a:cs typeface="Source Han Sans"/>
              </a:rPr>
              <a:t> has the capability for nonlinear, cross- factor, and cross- regional modeling, with a clear and interpretable model structure, effectively handling complex meteorological systems.</a:t>
            </a:r>
            <a:endParaRPr kumimoji="1" lang="zh-CN" altLang="en-US" dirty="0"/>
          </a:p>
        </p:txBody>
      </p:sp>
      <p:sp>
        <p:nvSpPr>
          <p:cNvPr id="6" name="标题 1"/>
          <p:cNvSpPr txBox="1"/>
          <p:nvPr/>
        </p:nvSpPr>
        <p:spPr>
          <a:xfrm>
            <a:off x="2204978" y="1933120"/>
            <a:ext cx="2905184" cy="624014"/>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Nonlinear Modeling Capability</a:t>
            </a:r>
            <a:endParaRPr kumimoji="1" lang="zh-CN" altLang="en-US"/>
          </a:p>
        </p:txBody>
      </p:sp>
      <p:sp>
        <p:nvSpPr>
          <p:cNvPr id="7" name="标题 1"/>
          <p:cNvSpPr txBox="1"/>
          <p:nvPr/>
        </p:nvSpPr>
        <p:spPr>
          <a:xfrm>
            <a:off x="2693762" y="5164435"/>
            <a:ext cx="1927614" cy="624014"/>
          </a:xfrm>
          <a:prstGeom prst="rect">
            <a:avLst/>
          </a:prstGeom>
          <a:noFill/>
          <a:ln>
            <a:noFill/>
          </a:ln>
        </p:spPr>
        <p:txBody>
          <a:bodyPr vert="horz" wrap="square" lIns="0" tIns="0" rIns="0" bIns="0" rtlCol="0" anchor="ctr"/>
          <a:lstStyle/>
          <a:p>
            <a:pPr algn="ctr">
              <a:lnSpc>
                <a:spcPct val="110000"/>
              </a:lnSpc>
            </a:pPr>
            <a:r>
              <a:rPr kumimoji="1" lang="en-US" altLang="zh-CN" sz="4400">
                <a:ln w="12700">
                  <a:noFill/>
                </a:ln>
                <a:solidFill>
                  <a:srgbClr val="FFFFFF">
                    <a:alpha val="100000"/>
                  </a:srgbClr>
                </a:solidFill>
                <a:latin typeface="Source Han Sans"/>
                <a:ea typeface="Source Han Sans"/>
                <a:cs typeface="Source Han Sans"/>
              </a:rPr>
              <a:t>01</a:t>
            </a:r>
            <a:endParaRPr kumimoji="1" lang="zh-CN" altLang="en-US"/>
          </a:p>
        </p:txBody>
      </p:sp>
      <p:sp>
        <p:nvSpPr>
          <p:cNvPr id="8" name="标题 1"/>
          <p:cNvSpPr txBox="1"/>
          <p:nvPr/>
        </p:nvSpPr>
        <p:spPr>
          <a:xfrm>
            <a:off x="2066211" y="1713930"/>
            <a:ext cx="136924" cy="140521"/>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740952" y="1489898"/>
            <a:ext cx="3561553" cy="4319237"/>
          </a:xfrm>
          <a:custGeom>
            <a:avLst/>
            <a:gdLst>
              <a:gd name="connsiteX0" fmla="*/ 201239 w 2989736"/>
              <a:gd name="connsiteY0" fmla="*/ 0 h 4113711"/>
              <a:gd name="connsiteX1" fmla="*/ 1220988 w 2989736"/>
              <a:gd name="connsiteY1" fmla="*/ 0 h 4113711"/>
              <a:gd name="connsiteX2" fmla="*/ 1220549 w 2989736"/>
              <a:gd name="connsiteY2" fmla="*/ 4356 h 4113711"/>
              <a:gd name="connsiteX3" fmla="*/ 1494869 w 2989736"/>
              <a:gd name="connsiteY3" fmla="*/ 278676 h 4113711"/>
              <a:gd name="connsiteX4" fmla="*/ 1769189 w 2989736"/>
              <a:gd name="connsiteY4" fmla="*/ 4356 h 4113711"/>
              <a:gd name="connsiteX5" fmla="*/ 1768750 w 2989736"/>
              <a:gd name="connsiteY5" fmla="*/ 0 h 4113711"/>
              <a:gd name="connsiteX6" fmla="*/ 2788497 w 2989736"/>
              <a:gd name="connsiteY6" fmla="*/ 0 h 4113711"/>
              <a:gd name="connsiteX7" fmla="*/ 2989736 w 2989736"/>
              <a:gd name="connsiteY7" fmla="*/ 201239 h 4113711"/>
              <a:gd name="connsiteX8" fmla="*/ 2989736 w 2989736"/>
              <a:gd name="connsiteY8" fmla="*/ 3912472 h 4113711"/>
              <a:gd name="connsiteX9" fmla="*/ 2788497 w 2989736"/>
              <a:gd name="connsiteY9" fmla="*/ 4113711 h 4113711"/>
              <a:gd name="connsiteX10" fmla="*/ 201239 w 2989736"/>
              <a:gd name="connsiteY10" fmla="*/ 4113711 h 4113711"/>
              <a:gd name="connsiteX11" fmla="*/ 0 w 2989736"/>
              <a:gd name="connsiteY11" fmla="*/ 3912472 h 4113711"/>
              <a:gd name="connsiteX12" fmla="*/ 0 w 2989736"/>
              <a:gd name="connsiteY12" fmla="*/ 201239 h 4113711"/>
              <a:gd name="connsiteX13" fmla="*/ 201239 w 2989736"/>
              <a:gd name="connsiteY13" fmla="*/ 0 h 4113711"/>
            </a:gdLst>
            <a:ahLst/>
            <a:cxnLst/>
            <a:rect l="l" t="t" r="r" b="b"/>
            <a:pathLst>
              <a:path w="2989736" h="4113711">
                <a:moveTo>
                  <a:pt x="201239" y="0"/>
                </a:moveTo>
                <a:lnTo>
                  <a:pt x="1220988" y="0"/>
                </a:lnTo>
                <a:lnTo>
                  <a:pt x="1220549" y="4356"/>
                </a:lnTo>
                <a:cubicBezTo>
                  <a:pt x="1220549" y="155859"/>
                  <a:pt x="1343366" y="278676"/>
                  <a:pt x="1494869" y="278676"/>
                </a:cubicBezTo>
                <a:cubicBezTo>
                  <a:pt x="1646372" y="278676"/>
                  <a:pt x="1769189" y="155859"/>
                  <a:pt x="1769189" y="4356"/>
                </a:cubicBezTo>
                <a:lnTo>
                  <a:pt x="1768750" y="0"/>
                </a:lnTo>
                <a:lnTo>
                  <a:pt x="2788497" y="0"/>
                </a:lnTo>
                <a:cubicBezTo>
                  <a:pt x="2899638" y="0"/>
                  <a:pt x="2989736" y="90098"/>
                  <a:pt x="2989736" y="201239"/>
                </a:cubicBezTo>
                <a:lnTo>
                  <a:pt x="2989736" y="3912472"/>
                </a:lnTo>
                <a:cubicBezTo>
                  <a:pt x="2989736" y="4023613"/>
                  <a:pt x="2899638" y="4113711"/>
                  <a:pt x="2788497" y="4113711"/>
                </a:cubicBezTo>
                <a:lnTo>
                  <a:pt x="201239" y="4113711"/>
                </a:lnTo>
                <a:cubicBezTo>
                  <a:pt x="90098" y="4113711"/>
                  <a:pt x="0" y="4023613"/>
                  <a:pt x="0" y="3912472"/>
                </a:cubicBezTo>
                <a:lnTo>
                  <a:pt x="0" y="201239"/>
                </a:lnTo>
                <a:cubicBezTo>
                  <a:pt x="0" y="90098"/>
                  <a:pt x="90098" y="0"/>
                  <a:pt x="201239" y="0"/>
                </a:cubicBezTo>
                <a:close/>
              </a:path>
            </a:pathLst>
          </a:custGeom>
          <a:solidFill>
            <a:schemeClr val="bg1"/>
          </a:solidFill>
          <a:ln w="571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5400000">
            <a:off x="7939636" y="3356968"/>
            <a:ext cx="1164187" cy="4087473"/>
          </a:xfrm>
          <a:custGeom>
            <a:avLst/>
            <a:gdLst>
              <a:gd name="connsiteX0" fmla="*/ 0 w 1197713"/>
              <a:gd name="connsiteY0" fmla="*/ 1737909 h 3475818"/>
              <a:gd name="connsiteX1" fmla="*/ 1064655 w 1197713"/>
              <a:gd name="connsiteY1" fmla="*/ 49729 h 3475818"/>
              <a:gd name="connsiteX2" fmla="*/ 1197713 w 1197713"/>
              <a:gd name="connsiteY2" fmla="*/ 0 h 3475818"/>
              <a:gd name="connsiteX3" fmla="*/ 1197713 w 1197713"/>
              <a:gd name="connsiteY3" fmla="*/ 3475818 h 3475818"/>
              <a:gd name="connsiteX4" fmla="*/ 1064654 w 1197713"/>
              <a:gd name="connsiteY4" fmla="*/ 3426090 h 3475818"/>
              <a:gd name="connsiteX5" fmla="*/ 0 w 1197713"/>
              <a:gd name="connsiteY5" fmla="*/ 1737909 h 3475818"/>
            </a:gdLst>
            <a:ahLst/>
            <a:cxnLst/>
            <a:rect l="l" t="t" r="r" b="b"/>
            <a:pathLst>
              <a:path w="1197713" h="3475818">
                <a:moveTo>
                  <a:pt x="0" y="1737909"/>
                </a:moveTo>
                <a:cubicBezTo>
                  <a:pt x="0" y="972929"/>
                  <a:pt x="440634" y="318277"/>
                  <a:pt x="1064655" y="49729"/>
                </a:cubicBezTo>
                <a:lnTo>
                  <a:pt x="1197713" y="0"/>
                </a:lnTo>
                <a:lnTo>
                  <a:pt x="1197713" y="3475818"/>
                </a:lnTo>
                <a:lnTo>
                  <a:pt x="1064654" y="3426090"/>
                </a:lnTo>
                <a:cubicBezTo>
                  <a:pt x="440633" y="3157541"/>
                  <a:pt x="0" y="2502889"/>
                  <a:pt x="0" y="1737909"/>
                </a:cubicBezTo>
                <a:close/>
              </a:path>
            </a:pathLst>
          </a:custGeom>
          <a:solidFill>
            <a:schemeClr val="accent1">
              <a:lumMod val="60000"/>
              <a:lumOff val="40000"/>
              <a:alpha val="10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081838" y="2423555"/>
            <a:ext cx="2905184" cy="2037546"/>
          </a:xfrm>
          <a:prstGeom prst="rect">
            <a:avLst/>
          </a:prstGeom>
          <a:noFill/>
          <a:ln>
            <a:noFill/>
          </a:ln>
        </p:spPr>
        <p:txBody>
          <a:bodyPr vert="horz" wrap="square" lIns="0" tIns="0" rIns="0" bIns="0" rtlCol="0" anchor="t"/>
          <a:lstStyle/>
          <a:p>
            <a:pPr>
              <a:lnSpc>
                <a:spcPct val="140000"/>
              </a:lnSpc>
            </a:pPr>
            <a:r>
              <a:rPr kumimoji="1" lang="en-US" altLang="zh-CN" sz="1400" dirty="0"/>
              <a:t>This paper demonstrates the superiority of </a:t>
            </a:r>
            <a:r>
              <a:rPr kumimoji="1" lang="en-US" altLang="zh-CN" sz="1400" dirty="0" err="1"/>
              <a:t>weatherGNN</a:t>
            </a:r>
            <a:r>
              <a:rPr kumimoji="1" lang="en-US" altLang="zh-CN" sz="1400" dirty="0"/>
              <a:t> in capturing features of meteorological and geographic factors for predicting climate over a specific region, and its scalability and robustness in other areas such as weather forecasting and </a:t>
            </a:r>
            <a:r>
              <a:rPr kumimoji="1" lang="en-US" altLang="zh-CN" sz="1400" dirty="0" err="1"/>
              <a:t>downsampling</a:t>
            </a:r>
            <a:r>
              <a:rPr kumimoji="1" lang="en-US" altLang="zh-CN" sz="1400" dirty="0"/>
              <a:t> can be considered in the future.</a:t>
            </a:r>
            <a:endParaRPr kumimoji="1" lang="zh-CN" altLang="en-US" sz="1400" dirty="0"/>
          </a:p>
        </p:txBody>
      </p:sp>
      <p:sp>
        <p:nvSpPr>
          <p:cNvPr id="12" name="标题 1"/>
          <p:cNvSpPr txBox="1"/>
          <p:nvPr/>
        </p:nvSpPr>
        <p:spPr>
          <a:xfrm>
            <a:off x="7063410" y="1696278"/>
            <a:ext cx="2905184" cy="624014"/>
          </a:xfrm>
          <a:prstGeom prst="rect">
            <a:avLst/>
          </a:prstGeom>
          <a:noFill/>
          <a:ln>
            <a:noFill/>
          </a:ln>
        </p:spPr>
        <p:txBody>
          <a:bodyPr vert="horz" wrap="square" lIns="0" tIns="0" rIns="0" bIns="0" rtlCol="0" anchor="b"/>
          <a:lstStyle/>
          <a:p>
            <a:pPr algn="ctr">
              <a:lnSpc>
                <a:spcPct val="110000"/>
              </a:lnSpc>
            </a:pPr>
            <a:r>
              <a:rPr kumimoji="1" lang="en-US" altLang="zh-CN" sz="1600" dirty="0">
                <a:ln w="12700">
                  <a:noFill/>
                </a:ln>
                <a:solidFill>
                  <a:srgbClr val="000000">
                    <a:alpha val="100000"/>
                  </a:srgbClr>
                </a:solidFill>
                <a:latin typeface="Source Han Sans CN Bold"/>
                <a:ea typeface="Source Han Sans CN Bold"/>
                <a:cs typeface="Source Han Sans CN Bold"/>
              </a:rPr>
              <a:t>Future work</a:t>
            </a:r>
            <a:endParaRPr kumimoji="1" lang="zh-CN" altLang="en-US" dirty="0"/>
          </a:p>
        </p:txBody>
      </p:sp>
      <p:sp>
        <p:nvSpPr>
          <p:cNvPr id="13" name="标题 1"/>
          <p:cNvSpPr txBox="1"/>
          <p:nvPr/>
        </p:nvSpPr>
        <p:spPr>
          <a:xfrm>
            <a:off x="7557921" y="5164437"/>
            <a:ext cx="1927614" cy="624014"/>
          </a:xfrm>
          <a:prstGeom prst="rect">
            <a:avLst/>
          </a:prstGeom>
          <a:noFill/>
          <a:ln>
            <a:noFill/>
          </a:ln>
        </p:spPr>
        <p:txBody>
          <a:bodyPr vert="horz" wrap="square" lIns="0" tIns="0" rIns="0" bIns="0" rtlCol="0" anchor="ctr"/>
          <a:lstStyle/>
          <a:p>
            <a:pPr algn="ctr">
              <a:lnSpc>
                <a:spcPct val="110000"/>
              </a:lnSpc>
            </a:pPr>
            <a:r>
              <a:rPr kumimoji="1" lang="en-US" altLang="zh-CN" sz="4400">
                <a:ln w="12700">
                  <a:noFill/>
                </a:ln>
                <a:solidFill>
                  <a:srgbClr val="FFFFFF">
                    <a:alpha val="100000"/>
                  </a:srgbClr>
                </a:solidFill>
                <a:latin typeface="Source Han Sans"/>
                <a:ea typeface="Source Han Sans"/>
                <a:cs typeface="Source Han Sans"/>
              </a:rPr>
              <a:t>02</a:t>
            </a:r>
            <a:endParaRPr kumimoji="1" lang="zh-CN" altLang="en-US"/>
          </a:p>
        </p:txBody>
      </p:sp>
      <p:sp>
        <p:nvSpPr>
          <p:cNvPr id="14" name="标题 1"/>
          <p:cNvSpPr txBox="1"/>
          <p:nvPr/>
        </p:nvSpPr>
        <p:spPr>
          <a:xfrm>
            <a:off x="6926486" y="1696278"/>
            <a:ext cx="136924" cy="14052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dirty="0">
                <a:ln w="8890">
                  <a:noFill/>
                </a:ln>
                <a:solidFill>
                  <a:srgbClr val="262626">
                    <a:alpha val="100000"/>
                  </a:srgbClr>
                </a:solidFill>
                <a:latin typeface="Source Han Sans CN Bold"/>
                <a:ea typeface="Source Han Sans CN Bold"/>
                <a:cs typeface="Source Han Sans CN Bold"/>
              </a:rPr>
              <a:t>Advantages </a:t>
            </a:r>
            <a:r>
              <a:rPr kumimoji="1" lang="en-US" altLang="zh-CN" sz="2800">
                <a:ln w="8890">
                  <a:noFill/>
                </a:ln>
                <a:solidFill>
                  <a:srgbClr val="262626">
                    <a:alpha val="100000"/>
                  </a:srgbClr>
                </a:solidFill>
                <a:latin typeface="Source Han Sans CN Bold"/>
                <a:ea typeface="Source Han Sans CN Bold"/>
                <a:cs typeface="Source Han Sans CN Bold"/>
              </a:rPr>
              <a:t>and Limitations </a:t>
            </a:r>
            <a:r>
              <a:rPr kumimoji="1" lang="en-US" altLang="zh-CN" sz="2800" dirty="0">
                <a:ln w="8890">
                  <a:noFill/>
                </a:ln>
                <a:solidFill>
                  <a:srgbClr val="262626">
                    <a:alpha val="100000"/>
                  </a:srgbClr>
                </a:solidFill>
                <a:latin typeface="Source Han Sans CN Bold"/>
                <a:ea typeface="Source Han Sans CN Bold"/>
                <a:cs typeface="Source Han Sans CN Bold"/>
              </a:rPr>
              <a:t>of </a:t>
            </a:r>
            <a:r>
              <a:rPr kumimoji="1" lang="en-US" altLang="zh-CN" sz="2800" dirty="0" err="1">
                <a:ln w="8890">
                  <a:noFill/>
                </a:ln>
                <a:solidFill>
                  <a:srgbClr val="262626">
                    <a:alpha val="100000"/>
                  </a:srgbClr>
                </a:solidFill>
                <a:latin typeface="Source Han Sans CN Bold"/>
                <a:ea typeface="Source Han Sans CN Bold"/>
                <a:cs typeface="Source Han Sans CN Bold"/>
              </a:rPr>
              <a:t>WeatherGNN</a:t>
            </a:r>
            <a:endParaRPr kumimoji="1" lang="zh-CN" altLang="en-US" dirty="0"/>
          </a:p>
        </p:txBody>
      </p:sp>
      <p:sp>
        <p:nvSpPr>
          <p:cNvPr id="16"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4" name="组合 3"/>
          <p:cNvGrpSpPr/>
          <p:nvPr/>
        </p:nvGrpSpPr>
        <p:grpSpPr>
          <a:xfrm>
            <a:off x="4692856" y="4749194"/>
            <a:ext cx="8849454" cy="2615122"/>
            <a:chOff x="4692856" y="4749194"/>
            <a:chExt cx="8849454" cy="2615122"/>
          </a:xfrm>
        </p:grpSpPr>
        <p:sp>
          <p:nvSpPr>
            <p:cNvPr id="5"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9"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3293185" y="4922705"/>
            <a:ext cx="281005" cy="281005"/>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a:effectLst/>
        </p:spPr>
        <p:txBody>
          <a:bodyPr vert="horz" wrap="square" lIns="94202" tIns="47100" rIns="94202" bIns="47100" rtlCol="0" anchor="t"/>
          <a:lstStyle/>
          <a:p>
            <a:pPr algn="l">
              <a:lnSpc>
                <a:spcPct val="110000"/>
              </a:lnSpc>
            </a:pPr>
            <a:endParaRPr kumimoji="1" lang="zh-CN" altLang="en-US"/>
          </a:p>
        </p:txBody>
      </p:sp>
      <p:sp>
        <p:nvSpPr>
          <p:cNvPr id="18" name="标题 1"/>
          <p:cNvSpPr txBox="1"/>
          <p:nvPr/>
        </p:nvSpPr>
        <p:spPr>
          <a:xfrm>
            <a:off x="406115" y="2572753"/>
            <a:ext cx="8752590" cy="2005262"/>
          </a:xfrm>
          <a:prstGeom prst="rect">
            <a:avLst/>
          </a:prstGeom>
          <a:noFill/>
          <a:ln>
            <a:noFill/>
          </a:ln>
        </p:spPr>
        <p:txBody>
          <a:bodyPr vert="horz" wrap="square" lIns="91440" tIns="45720" rIns="91440" bIns="45720" rtlCol="0" anchor="t"/>
          <a:lstStyle/>
          <a:p>
            <a:pPr algn="l">
              <a:lnSpc>
                <a:spcPct val="130000"/>
              </a:lnSpc>
            </a:pPr>
            <a:r>
              <a:rPr kumimoji="1" lang="en-US" altLang="zh-CN" sz="3600">
                <a:ln w="12700">
                  <a:noFill/>
                </a:ln>
                <a:solidFill>
                  <a:srgbClr val="262626">
                    <a:alpha val="100000"/>
                  </a:srgbClr>
                </a:solidFill>
                <a:latin typeface="OPPOSans H"/>
                <a:ea typeface="OPPOSans H"/>
                <a:cs typeface="OPPOSans H"/>
              </a:rPr>
              <a:t>Thanks For Your Attention</a:t>
            </a: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52684" y="1659368"/>
            <a:ext cx="3221476" cy="1446550"/>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Source Han Sans CN Bold"/>
                <a:ea typeface="Source Han Sans CN Bold"/>
                <a:cs typeface="Source Han Sans CN Bold"/>
              </a:rPr>
              <a:t>PART </a:t>
            </a:r>
            <a:endParaRPr kumimoji="1" lang="zh-CN" altLang="en-US"/>
          </a:p>
        </p:txBody>
      </p:sp>
      <p:sp>
        <p:nvSpPr>
          <p:cNvPr id="7"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15727" y="3007500"/>
            <a:ext cx="6331315" cy="2400026"/>
          </a:xfrm>
          <a:prstGeom prst="rect">
            <a:avLst/>
          </a:prstGeom>
          <a:noFill/>
          <a:ln>
            <a:noFill/>
          </a:ln>
        </p:spPr>
        <p:txBody>
          <a:bodyPr vert="horz" wrap="square" lIns="91440" tIns="45720" rIns="91440" bIns="45720" rtlCol="0" anchor="t"/>
          <a:lstStyle/>
          <a:p>
            <a:pPr algn="l">
              <a:lnSpc>
                <a:spcPct val="130000"/>
              </a:lnSpc>
            </a:pPr>
            <a:r>
              <a:rPr kumimoji="1" lang="en-US" altLang="zh-CN" sz="3600">
                <a:ln w="12700">
                  <a:noFill/>
                </a:ln>
                <a:solidFill>
                  <a:srgbClr val="000000">
                    <a:alpha val="100000"/>
                  </a:srgbClr>
                </a:solidFill>
                <a:latin typeface="Source Han Sans CN Bold"/>
                <a:ea typeface="Source Han Sans CN Bold"/>
                <a:cs typeface="Source Han Sans CN Bold"/>
              </a:rPr>
              <a:t>Introduction and Motivation</a:t>
            </a:r>
            <a:endParaRPr kumimoji="1" lang="zh-CN" altLang="en-US"/>
          </a:p>
        </p:txBody>
      </p:sp>
      <p:sp>
        <p:nvSpPr>
          <p:cNvPr id="9" name="标题 1"/>
          <p:cNvSpPr txBox="1"/>
          <p:nvPr/>
        </p:nvSpPr>
        <p:spPr>
          <a:xfrm>
            <a:off x="2966575" y="-303463"/>
            <a:ext cx="2661530" cy="3409381"/>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OPPOSans H"/>
                <a:ea typeface="OPPOSans H"/>
                <a:cs typeface="OPPOSans H"/>
              </a:rPr>
              <a:t>01</a:t>
            </a:r>
            <a:endParaRPr kumimoji="1" lang="zh-CN" altLang="en-US"/>
          </a:p>
        </p:txBody>
      </p:sp>
      <p:grpSp>
        <p:nvGrpSpPr>
          <p:cNvPr id="10" name="组合 9"/>
          <p:cNvGrpSpPr/>
          <p:nvPr/>
        </p:nvGrpSpPr>
        <p:grpSpPr>
          <a:xfrm>
            <a:off x="4692856" y="4749194"/>
            <a:ext cx="8849454" cy="2615122"/>
            <a:chOff x="4692856" y="4749194"/>
            <a:chExt cx="8849454" cy="2615122"/>
          </a:xfrm>
        </p:grpSpPr>
        <p:sp>
          <p:nvSpPr>
            <p:cNvPr id="11"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V="1">
            <a:off x="660400" y="2049495"/>
            <a:ext cx="5331326" cy="3433373"/>
          </a:xfrm>
          <a:custGeom>
            <a:avLst/>
            <a:gdLst>
              <a:gd name="connsiteX0" fmla="*/ 121647 w 5001127"/>
              <a:gd name="connsiteY0" fmla="*/ 4106779 h 4106779"/>
              <a:gd name="connsiteX1" fmla="*/ 4879480 w 5001127"/>
              <a:gd name="connsiteY1" fmla="*/ 4106779 h 4106779"/>
              <a:gd name="connsiteX2" fmla="*/ 5001127 w 5001127"/>
              <a:gd name="connsiteY2" fmla="*/ 3985132 h 4106779"/>
              <a:gd name="connsiteX3" fmla="*/ 5001127 w 5001127"/>
              <a:gd name="connsiteY3" fmla="*/ 370300 h 4106779"/>
              <a:gd name="connsiteX4" fmla="*/ 4879480 w 5001127"/>
              <a:gd name="connsiteY4" fmla="*/ 248653 h 4106779"/>
              <a:gd name="connsiteX5" fmla="*/ 2667343 w 5001127"/>
              <a:gd name="connsiteY5" fmla="*/ 248653 h 4106779"/>
              <a:gd name="connsiteX6" fmla="*/ 2500563 w 5001127"/>
              <a:gd name="connsiteY6" fmla="*/ 0 h 4106779"/>
              <a:gd name="connsiteX7" fmla="*/ 2333784 w 5001127"/>
              <a:gd name="connsiteY7" fmla="*/ 248653 h 4106779"/>
              <a:gd name="connsiteX8" fmla="*/ 121647 w 5001127"/>
              <a:gd name="connsiteY8" fmla="*/ 248653 h 4106779"/>
              <a:gd name="connsiteX9" fmla="*/ 0 w 5001127"/>
              <a:gd name="connsiteY9" fmla="*/ 370300 h 4106779"/>
              <a:gd name="connsiteX10" fmla="*/ 0 w 5001127"/>
              <a:gd name="connsiteY10" fmla="*/ 3985132 h 4106779"/>
              <a:gd name="connsiteX11" fmla="*/ 121647 w 5001127"/>
              <a:gd name="connsiteY11" fmla="*/ 4106779 h 4106779"/>
            </a:gdLst>
            <a:ahLst/>
            <a:cxnLst/>
            <a:rect l="l" t="t" r="r" b="b"/>
            <a:pathLst>
              <a:path w="5001127" h="4106779">
                <a:moveTo>
                  <a:pt x="121647" y="4106779"/>
                </a:moveTo>
                <a:lnTo>
                  <a:pt x="4879480" y="4106779"/>
                </a:lnTo>
                <a:cubicBezTo>
                  <a:pt x="4946664" y="4106779"/>
                  <a:pt x="5001127" y="4052316"/>
                  <a:pt x="5001127" y="3985132"/>
                </a:cubicBezTo>
                <a:lnTo>
                  <a:pt x="5001127" y="370300"/>
                </a:lnTo>
                <a:cubicBezTo>
                  <a:pt x="5001127" y="303116"/>
                  <a:pt x="4946664" y="248653"/>
                  <a:pt x="4879480" y="248653"/>
                </a:cubicBezTo>
                <a:lnTo>
                  <a:pt x="2667343" y="248653"/>
                </a:lnTo>
                <a:lnTo>
                  <a:pt x="2500563" y="0"/>
                </a:lnTo>
                <a:lnTo>
                  <a:pt x="2333784" y="248653"/>
                </a:lnTo>
                <a:lnTo>
                  <a:pt x="121647" y="248653"/>
                </a:lnTo>
                <a:cubicBezTo>
                  <a:pt x="54463" y="248653"/>
                  <a:pt x="0" y="303116"/>
                  <a:pt x="0" y="370300"/>
                </a:cubicBezTo>
                <a:lnTo>
                  <a:pt x="0" y="3985132"/>
                </a:lnTo>
                <a:cubicBezTo>
                  <a:pt x="0" y="4052316"/>
                  <a:pt x="54463" y="4106779"/>
                  <a:pt x="121647" y="4106779"/>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907257" y="1644315"/>
            <a:ext cx="837611" cy="837611"/>
          </a:xfrm>
          <a:prstGeom prst="flowChartConnector">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52786" y="3388413"/>
            <a:ext cx="4746552" cy="1468914"/>
          </a:xfrm>
          <a:prstGeom prst="rect">
            <a:avLst/>
          </a:prstGeom>
          <a:noFill/>
          <a:ln>
            <a:noFill/>
          </a:ln>
        </p:spPr>
        <p:txBody>
          <a:bodyPr vert="horz" wrap="square" lIns="0" tIns="0" rIns="0" bIns="0" rtlCol="0" anchor="t"/>
          <a:lstStyle/>
          <a:p>
            <a:pPr>
              <a:lnSpc>
                <a:spcPct val="150000"/>
              </a:lnSpc>
            </a:pPr>
            <a:r>
              <a:rPr kumimoji="1" lang="en-US" altLang="zh-CN" sz="1400" dirty="0">
                <a:ln w="12700">
                  <a:noFill/>
                </a:ln>
                <a:solidFill>
                  <a:srgbClr val="262626">
                    <a:alpha val="100000"/>
                  </a:srgbClr>
                </a:solidFill>
                <a:latin typeface="Source Han Sans"/>
                <a:ea typeface="Source Han Sans"/>
                <a:cs typeface="Source Han Sans"/>
              </a:rPr>
              <a:t>Numerical Weather Prediction (NWP) simulates atmospheric motion through mathematical models and computers to forecast future weather. It is widely used in meteorology but suffers from systematic biases in local areas.</a:t>
            </a:r>
            <a:endParaRPr kumimoji="1" lang="zh-CN" altLang="en-US" dirty="0"/>
          </a:p>
        </p:txBody>
      </p:sp>
      <p:sp>
        <p:nvSpPr>
          <p:cNvPr id="6" name="标题 1"/>
          <p:cNvSpPr txBox="1"/>
          <p:nvPr/>
        </p:nvSpPr>
        <p:spPr>
          <a:xfrm>
            <a:off x="3120648" y="1883283"/>
            <a:ext cx="410830" cy="359676"/>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952787" y="2644679"/>
            <a:ext cx="4746552" cy="708121"/>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1467F7">
                    <a:alpha val="100000"/>
                  </a:srgbClr>
                </a:solidFill>
                <a:latin typeface="Source Han Sans CN Bold"/>
                <a:ea typeface="Source Han Sans CN Bold"/>
                <a:cs typeface="Source Han Sans CN Bold"/>
              </a:rPr>
              <a:t>Basic Principles of NWP</a:t>
            </a:r>
            <a:endParaRPr kumimoji="1" lang="zh-CN" altLang="en-US"/>
          </a:p>
        </p:txBody>
      </p:sp>
      <p:sp>
        <p:nvSpPr>
          <p:cNvPr id="8" name="标题 1"/>
          <p:cNvSpPr txBox="1"/>
          <p:nvPr/>
        </p:nvSpPr>
        <p:spPr>
          <a:xfrm flipV="1">
            <a:off x="6187574" y="2049495"/>
            <a:ext cx="5331326" cy="3433373"/>
          </a:xfrm>
          <a:custGeom>
            <a:avLst/>
            <a:gdLst>
              <a:gd name="connsiteX0" fmla="*/ 121647 w 5001127"/>
              <a:gd name="connsiteY0" fmla="*/ 4106779 h 4106779"/>
              <a:gd name="connsiteX1" fmla="*/ 4879480 w 5001127"/>
              <a:gd name="connsiteY1" fmla="*/ 4106779 h 4106779"/>
              <a:gd name="connsiteX2" fmla="*/ 5001127 w 5001127"/>
              <a:gd name="connsiteY2" fmla="*/ 3985132 h 4106779"/>
              <a:gd name="connsiteX3" fmla="*/ 5001127 w 5001127"/>
              <a:gd name="connsiteY3" fmla="*/ 370300 h 4106779"/>
              <a:gd name="connsiteX4" fmla="*/ 4879480 w 5001127"/>
              <a:gd name="connsiteY4" fmla="*/ 248653 h 4106779"/>
              <a:gd name="connsiteX5" fmla="*/ 2667343 w 5001127"/>
              <a:gd name="connsiteY5" fmla="*/ 248653 h 4106779"/>
              <a:gd name="connsiteX6" fmla="*/ 2500563 w 5001127"/>
              <a:gd name="connsiteY6" fmla="*/ 0 h 4106779"/>
              <a:gd name="connsiteX7" fmla="*/ 2333784 w 5001127"/>
              <a:gd name="connsiteY7" fmla="*/ 248653 h 4106779"/>
              <a:gd name="connsiteX8" fmla="*/ 121647 w 5001127"/>
              <a:gd name="connsiteY8" fmla="*/ 248653 h 4106779"/>
              <a:gd name="connsiteX9" fmla="*/ 0 w 5001127"/>
              <a:gd name="connsiteY9" fmla="*/ 370300 h 4106779"/>
              <a:gd name="connsiteX10" fmla="*/ 0 w 5001127"/>
              <a:gd name="connsiteY10" fmla="*/ 3985132 h 4106779"/>
              <a:gd name="connsiteX11" fmla="*/ 121647 w 5001127"/>
              <a:gd name="connsiteY11" fmla="*/ 4106779 h 4106779"/>
            </a:gdLst>
            <a:ahLst/>
            <a:cxnLst/>
            <a:rect l="l" t="t" r="r" b="b"/>
            <a:pathLst>
              <a:path w="5001127" h="4106779">
                <a:moveTo>
                  <a:pt x="121647" y="4106779"/>
                </a:moveTo>
                <a:lnTo>
                  <a:pt x="4879480" y="4106779"/>
                </a:lnTo>
                <a:cubicBezTo>
                  <a:pt x="4946664" y="4106779"/>
                  <a:pt x="5001127" y="4052316"/>
                  <a:pt x="5001127" y="3985132"/>
                </a:cubicBezTo>
                <a:lnTo>
                  <a:pt x="5001127" y="370300"/>
                </a:lnTo>
                <a:cubicBezTo>
                  <a:pt x="5001127" y="303116"/>
                  <a:pt x="4946664" y="248653"/>
                  <a:pt x="4879480" y="248653"/>
                </a:cubicBezTo>
                <a:lnTo>
                  <a:pt x="2667343" y="248653"/>
                </a:lnTo>
                <a:lnTo>
                  <a:pt x="2500563" y="0"/>
                </a:lnTo>
                <a:lnTo>
                  <a:pt x="2333784" y="248653"/>
                </a:lnTo>
                <a:lnTo>
                  <a:pt x="121647" y="248653"/>
                </a:lnTo>
                <a:cubicBezTo>
                  <a:pt x="54463" y="248653"/>
                  <a:pt x="0" y="303116"/>
                  <a:pt x="0" y="370300"/>
                </a:cubicBezTo>
                <a:lnTo>
                  <a:pt x="0" y="3985132"/>
                </a:lnTo>
                <a:cubicBezTo>
                  <a:pt x="0" y="4052316"/>
                  <a:pt x="54463" y="4106779"/>
                  <a:pt x="121647" y="4106779"/>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434431" y="1644315"/>
            <a:ext cx="837611" cy="837611"/>
          </a:xfrm>
          <a:prstGeom prst="flowChartConnector">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479960" y="3388413"/>
            <a:ext cx="4746552" cy="1468914"/>
          </a:xfrm>
          <a:prstGeom prst="rect">
            <a:avLst/>
          </a:prstGeom>
          <a:noFill/>
          <a:ln>
            <a:noFill/>
          </a:ln>
        </p:spPr>
        <p:txBody>
          <a:bodyPr vert="horz" wrap="square" lIns="0" tIns="0" rIns="0" bIns="0" rtlCol="0" anchor="t"/>
          <a:lstStyle/>
          <a:p>
            <a:pPr>
              <a:lnSpc>
                <a:spcPct val="150000"/>
              </a:lnSpc>
            </a:pPr>
            <a:r>
              <a:rPr kumimoji="1" lang="en-US" altLang="zh-CN" sz="1400" dirty="0">
                <a:ln w="12700">
                  <a:noFill/>
                </a:ln>
                <a:solidFill>
                  <a:srgbClr val="262626">
                    <a:alpha val="100000"/>
                  </a:srgbClr>
                </a:solidFill>
                <a:latin typeface="Source Han Sans"/>
                <a:ea typeface="Source Han Sans"/>
                <a:cs typeface="Source Han Sans"/>
              </a:rPr>
              <a:t>Local weather is influenced by complex factors like terrain and microclimate, causing systematic biases in NWP models. This is particularly problematic for high- precision short- term forecasting in scenarios such as wind farms.</a:t>
            </a:r>
            <a:endParaRPr kumimoji="1" lang="zh-CN" altLang="en-US" dirty="0"/>
          </a:p>
        </p:txBody>
      </p:sp>
      <p:sp>
        <p:nvSpPr>
          <p:cNvPr id="11" name="标题 1"/>
          <p:cNvSpPr txBox="1"/>
          <p:nvPr/>
        </p:nvSpPr>
        <p:spPr>
          <a:xfrm>
            <a:off x="8647822" y="1883283"/>
            <a:ext cx="410830" cy="359676"/>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6479961" y="2644678"/>
            <a:ext cx="4746552" cy="708525"/>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1467F7">
                    <a:alpha val="100000"/>
                  </a:srgbClr>
                </a:solidFill>
                <a:latin typeface="Source Han Sans CN Bold"/>
                <a:ea typeface="Source Han Sans CN Bold"/>
                <a:cs typeface="Source Han Sans CN Bold"/>
              </a:rPr>
              <a:t>Challenges of Local Biases</a:t>
            </a:r>
            <a:endParaRPr kumimoji="1" lang="zh-CN" altLang="en-US"/>
          </a:p>
        </p:txBody>
      </p:sp>
      <p:sp>
        <p:nvSpPr>
          <p:cNvPr id="13"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Introduction to Numerical Weather Prediction</a:t>
            </a:r>
            <a:endParaRPr kumimoji="1" lang="zh-CN" altLang="en-US"/>
          </a:p>
        </p:txBody>
      </p:sp>
      <p:sp>
        <p:nvSpPr>
          <p:cNvPr id="14"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FBFB20-580E-AEA3-6924-F337E84F482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3BA95C5-0695-6E44-50AB-2C75E4F53681}"/>
              </a:ext>
            </a:extLst>
          </p:cNvPr>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a:extLst>
              <a:ext uri="{FF2B5EF4-FFF2-40B4-BE49-F238E27FC236}">
                <a16:creationId xmlns:a16="http://schemas.microsoft.com/office/drawing/2014/main" id="{8F9C703C-A727-E32B-1003-3200644604B5}"/>
              </a:ext>
            </a:extLst>
          </p:cNvPr>
          <p:cNvSpPr txBox="1"/>
          <p:nvPr/>
        </p:nvSpPr>
        <p:spPr>
          <a:xfrm>
            <a:off x="952786" y="3388413"/>
            <a:ext cx="4746552" cy="1468914"/>
          </a:xfrm>
          <a:prstGeom prst="rect">
            <a:avLst/>
          </a:prstGeom>
          <a:noFill/>
          <a:ln>
            <a:noFill/>
          </a:ln>
        </p:spPr>
        <p:txBody>
          <a:bodyPr vert="horz" wrap="square" lIns="0" tIns="0" rIns="0" bIns="0" rtlCol="0" anchor="t"/>
          <a:lstStyle/>
          <a:p>
            <a:pPr algn="ctr">
              <a:lnSpc>
                <a:spcPct val="150000"/>
              </a:lnSpc>
            </a:pPr>
            <a:endParaRPr kumimoji="1" lang="zh-CN" altLang="en-US" dirty="0"/>
          </a:p>
        </p:txBody>
      </p:sp>
      <p:sp>
        <p:nvSpPr>
          <p:cNvPr id="10" name="标题 1">
            <a:extLst>
              <a:ext uri="{FF2B5EF4-FFF2-40B4-BE49-F238E27FC236}">
                <a16:creationId xmlns:a16="http://schemas.microsoft.com/office/drawing/2014/main" id="{99F5580A-316F-B274-6F9B-7AF443244287}"/>
              </a:ext>
            </a:extLst>
          </p:cNvPr>
          <p:cNvSpPr txBox="1"/>
          <p:nvPr/>
        </p:nvSpPr>
        <p:spPr>
          <a:xfrm>
            <a:off x="6479960" y="3388413"/>
            <a:ext cx="4746552" cy="1468914"/>
          </a:xfrm>
          <a:prstGeom prst="rect">
            <a:avLst/>
          </a:prstGeom>
          <a:noFill/>
          <a:ln>
            <a:noFill/>
          </a:ln>
        </p:spPr>
        <p:txBody>
          <a:bodyPr vert="horz" wrap="square" lIns="0" tIns="0" rIns="0" bIns="0" rtlCol="0" anchor="t"/>
          <a:lstStyle/>
          <a:p>
            <a:pPr algn="ctr">
              <a:lnSpc>
                <a:spcPct val="150000"/>
              </a:lnSpc>
            </a:pPr>
            <a:endParaRPr kumimoji="1" lang="zh-CN" altLang="en-US" dirty="0"/>
          </a:p>
        </p:txBody>
      </p:sp>
      <p:sp>
        <p:nvSpPr>
          <p:cNvPr id="13" name="标题 1">
            <a:extLst>
              <a:ext uri="{FF2B5EF4-FFF2-40B4-BE49-F238E27FC236}">
                <a16:creationId xmlns:a16="http://schemas.microsoft.com/office/drawing/2014/main" id="{9F2B23A8-B7D7-C72D-21D5-4A5969F66DD1}"/>
              </a:ext>
            </a:extLst>
          </p:cNvPr>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de-DE" altLang="zh-CN" sz="2800" dirty="0" err="1">
                <a:ln w="8890">
                  <a:noFill/>
                </a:ln>
                <a:solidFill>
                  <a:srgbClr val="262626">
                    <a:alpha val="100000"/>
                  </a:srgbClr>
                </a:solidFill>
                <a:latin typeface="Source Han Sans CN Bold"/>
                <a:ea typeface="Source Han Sans CN Bold"/>
              </a:rPr>
              <a:t>Specific</a:t>
            </a:r>
            <a:r>
              <a:rPr kumimoji="1" lang="de-DE" altLang="zh-CN" sz="2800" dirty="0">
                <a:ln w="8890">
                  <a:noFill/>
                </a:ln>
                <a:solidFill>
                  <a:srgbClr val="262626">
                    <a:alpha val="100000"/>
                  </a:srgbClr>
                </a:solidFill>
                <a:latin typeface="Source Han Sans CN Bold"/>
                <a:ea typeface="Source Han Sans CN Bold"/>
              </a:rPr>
              <a:t> Problems</a:t>
            </a:r>
            <a:endParaRPr kumimoji="1" lang="zh-CN" altLang="en-US" dirty="0"/>
          </a:p>
        </p:txBody>
      </p:sp>
      <p:sp>
        <p:nvSpPr>
          <p:cNvPr id="14" name="标题 1">
            <a:extLst>
              <a:ext uri="{FF2B5EF4-FFF2-40B4-BE49-F238E27FC236}">
                <a16:creationId xmlns:a16="http://schemas.microsoft.com/office/drawing/2014/main" id="{78E86DF4-727C-CEB5-4778-92CB63C848DB}"/>
              </a:ext>
            </a:extLst>
          </p:cNvPr>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a:extLst>
              <a:ext uri="{FF2B5EF4-FFF2-40B4-BE49-F238E27FC236}">
                <a16:creationId xmlns:a16="http://schemas.microsoft.com/office/drawing/2014/main" id="{F3DFEAD0-88FD-38C8-09F4-97679C403F1F}"/>
              </a:ext>
            </a:extLst>
          </p:cNvPr>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6" name="Grafik 15">
            <a:extLst>
              <a:ext uri="{FF2B5EF4-FFF2-40B4-BE49-F238E27FC236}">
                <a16:creationId xmlns:a16="http://schemas.microsoft.com/office/drawing/2014/main" id="{90E89225-398A-3611-67FB-4A1254B57432}"/>
              </a:ext>
            </a:extLst>
          </p:cNvPr>
          <p:cNvPicPr>
            <a:picLocks noChangeAspect="1"/>
          </p:cNvPicPr>
          <p:nvPr/>
        </p:nvPicPr>
        <p:blipFill>
          <a:blip r:embed="rId3"/>
          <a:stretch>
            <a:fillRect/>
          </a:stretch>
        </p:blipFill>
        <p:spPr>
          <a:xfrm>
            <a:off x="257175" y="2971612"/>
            <a:ext cx="6222785" cy="2433330"/>
          </a:xfrm>
          <a:prstGeom prst="rect">
            <a:avLst/>
          </a:prstGeom>
        </p:spPr>
      </p:pic>
      <p:pic>
        <p:nvPicPr>
          <p:cNvPr id="18" name="Grafik 17">
            <a:extLst>
              <a:ext uri="{FF2B5EF4-FFF2-40B4-BE49-F238E27FC236}">
                <a16:creationId xmlns:a16="http://schemas.microsoft.com/office/drawing/2014/main" id="{3A7C16A1-BA28-AF2D-A1E5-B28C33956A24}"/>
              </a:ext>
            </a:extLst>
          </p:cNvPr>
          <p:cNvPicPr>
            <a:picLocks noChangeAspect="1"/>
          </p:cNvPicPr>
          <p:nvPr/>
        </p:nvPicPr>
        <p:blipFill>
          <a:blip r:embed="rId4"/>
          <a:stretch>
            <a:fillRect/>
          </a:stretch>
        </p:blipFill>
        <p:spPr>
          <a:xfrm>
            <a:off x="7188273" y="2971612"/>
            <a:ext cx="4746552" cy="2401129"/>
          </a:xfrm>
          <a:prstGeom prst="rect">
            <a:avLst/>
          </a:prstGeom>
        </p:spPr>
      </p:pic>
      <p:sp>
        <p:nvSpPr>
          <p:cNvPr id="20" name="Rectangle 2">
            <a:extLst>
              <a:ext uri="{FF2B5EF4-FFF2-40B4-BE49-F238E27FC236}">
                <a16:creationId xmlns:a16="http://schemas.microsoft.com/office/drawing/2014/main" id="{6B7E7B77-5ADA-1D8E-A5B8-DDFAEF8CD186}"/>
              </a:ext>
            </a:extLst>
          </p:cNvPr>
          <p:cNvSpPr>
            <a:spLocks noChangeArrowheads="1"/>
          </p:cNvSpPr>
          <p:nvPr/>
        </p:nvSpPr>
        <p:spPr bwMode="auto">
          <a:xfrm>
            <a:off x="630899" y="1931909"/>
            <a:ext cx="62227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err="1">
                <a:ln>
                  <a:noFill/>
                </a:ln>
                <a:solidFill>
                  <a:schemeClr val="accent4"/>
                </a:solidFill>
                <a:effectLst/>
                <a:latin typeface="Arial" panose="020B0604020202020204" pitchFamily="34" charset="0"/>
              </a:rPr>
              <a:t>Two</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similar</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points</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have</a:t>
            </a:r>
            <a:r>
              <a:rPr kumimoji="0" lang="de-DE" altLang="de-DE" sz="1800" b="0" i="0" u="none" strike="noStrike" cap="none" normalizeH="0" baseline="0" dirty="0">
                <a:ln>
                  <a:noFill/>
                </a:ln>
                <a:solidFill>
                  <a:schemeClr val="accent4"/>
                </a:solidFill>
                <a:effectLst/>
                <a:latin typeface="Arial" panose="020B0604020202020204" pitchFamily="34" charset="0"/>
              </a:rPr>
              <a:t> different </a:t>
            </a:r>
            <a:r>
              <a:rPr kumimoji="0" lang="de-DE" altLang="de-DE" sz="1800" b="0" i="0" u="none" strike="noStrike" cap="none" normalizeH="0" baseline="0" dirty="0" err="1">
                <a:ln>
                  <a:noFill/>
                </a:ln>
                <a:solidFill>
                  <a:schemeClr val="accent4"/>
                </a:solidFill>
                <a:effectLst/>
                <a:latin typeface="Arial" panose="020B0604020202020204" pitchFamily="34" charset="0"/>
              </a:rPr>
              <a:t>correlation</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coefficients</a:t>
            </a:r>
            <a:endParaRPr kumimoji="0" lang="de-DE" altLang="de-DE" sz="1800" b="0" i="0" u="none" strike="noStrike" cap="none" normalizeH="0" baseline="0" dirty="0">
              <a:ln>
                <a:noFill/>
              </a:ln>
              <a:solidFill>
                <a:schemeClr val="accent4"/>
              </a:solidFill>
              <a:effectLst/>
              <a:latin typeface="Arial" panose="020B0604020202020204" pitchFamily="34" charset="0"/>
            </a:endParaRPr>
          </a:p>
        </p:txBody>
      </p:sp>
      <p:sp>
        <p:nvSpPr>
          <p:cNvPr id="21" name="Rectangle 3">
            <a:extLst>
              <a:ext uri="{FF2B5EF4-FFF2-40B4-BE49-F238E27FC236}">
                <a16:creationId xmlns:a16="http://schemas.microsoft.com/office/drawing/2014/main" id="{6CD23472-F3DF-E623-A4D9-4F2B3C2023B8}"/>
              </a:ext>
            </a:extLst>
          </p:cNvPr>
          <p:cNvSpPr>
            <a:spLocks noChangeArrowheads="1"/>
          </p:cNvSpPr>
          <p:nvPr/>
        </p:nvSpPr>
        <p:spPr bwMode="auto">
          <a:xfrm>
            <a:off x="6972300" y="1749476"/>
            <a:ext cx="53270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4"/>
                </a:solidFill>
                <a:effectLst/>
                <a:latin typeface="Arial" panose="020B0604020202020204" pitchFamily="34" charset="0"/>
              </a:rPr>
              <a:t>Distant </a:t>
            </a:r>
            <a:r>
              <a:rPr kumimoji="0" lang="de-DE" altLang="de-DE" sz="1800" b="0" i="0" u="none" strike="noStrike" cap="none" normalizeH="0" baseline="0" dirty="0" err="1">
                <a:ln>
                  <a:noFill/>
                </a:ln>
                <a:solidFill>
                  <a:schemeClr val="accent4"/>
                </a:solidFill>
                <a:effectLst/>
                <a:latin typeface="Arial" panose="020B0604020202020204" pitchFamily="34" charset="0"/>
              </a:rPr>
              <a:t>points</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can</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have</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similar</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properties</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to</a:t>
            </a:r>
            <a:r>
              <a:rPr kumimoji="0" lang="de-DE" altLang="de-DE" sz="1800" b="0" i="0" u="none" strike="noStrike" cap="none" normalizeH="0" baseline="0" dirty="0">
                <a:ln>
                  <a:noFill/>
                </a:ln>
                <a:solidFill>
                  <a:schemeClr val="accent4"/>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err="1">
                <a:ln>
                  <a:noFill/>
                </a:ln>
                <a:solidFill>
                  <a:schemeClr val="accent4"/>
                </a:solidFill>
                <a:effectLst/>
                <a:latin typeface="Arial" panose="020B0604020202020204" pitchFamily="34" charset="0"/>
              </a:rPr>
              <a:t>nearby</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points</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based</a:t>
            </a:r>
            <a:r>
              <a:rPr kumimoji="0" lang="de-DE" altLang="de-DE" sz="1800" b="0" i="0" u="none" strike="noStrike" cap="none" normalizeH="0" baseline="0" dirty="0">
                <a:ln>
                  <a:noFill/>
                </a:ln>
                <a:solidFill>
                  <a:schemeClr val="accent4"/>
                </a:solidFill>
                <a:effectLst/>
                <a:latin typeface="Arial" panose="020B0604020202020204" pitchFamily="34" charset="0"/>
              </a:rPr>
              <a:t> on </a:t>
            </a:r>
            <a:r>
              <a:rPr kumimoji="0" lang="de-DE" altLang="de-DE" sz="1800" b="0" i="0" u="none" strike="noStrike" cap="none" normalizeH="0" baseline="0" dirty="0" err="1">
                <a:ln>
                  <a:noFill/>
                </a:ln>
                <a:solidFill>
                  <a:schemeClr val="accent4"/>
                </a:solidFill>
                <a:effectLst/>
                <a:latin typeface="Arial" panose="020B0604020202020204" pitchFamily="34" charset="0"/>
              </a:rPr>
              <a:t>geographic</a:t>
            </a:r>
            <a:r>
              <a:rPr kumimoji="0" lang="de-DE" altLang="de-DE" sz="1800" b="0" i="0" u="none" strike="noStrike" cap="none" normalizeH="0" baseline="0" dirty="0">
                <a:ln>
                  <a:noFill/>
                </a:ln>
                <a:solidFill>
                  <a:schemeClr val="accent4"/>
                </a:solidFill>
                <a:effectLst/>
                <a:latin typeface="Arial" panose="020B0604020202020204" pitchFamily="34" charset="0"/>
              </a:rPr>
              <a:t> </a:t>
            </a:r>
            <a:r>
              <a:rPr kumimoji="0" lang="de-DE" altLang="de-DE" sz="1800" b="0" i="0" u="none" strike="noStrike" cap="none" normalizeH="0" baseline="0" dirty="0" err="1">
                <a:ln>
                  <a:noFill/>
                </a:ln>
                <a:solidFill>
                  <a:schemeClr val="accent4"/>
                </a:solidFill>
                <a:effectLst/>
                <a:latin typeface="Arial" panose="020B0604020202020204" pitchFamily="34" charset="0"/>
              </a:rPr>
              <a:t>characteristics</a:t>
            </a:r>
            <a:endParaRPr kumimoji="0" lang="de-DE" altLang="de-DE" sz="1800"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166811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52684" y="1659368"/>
            <a:ext cx="3221476" cy="1446550"/>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Source Han Sans CN Bold"/>
                <a:ea typeface="Source Han Sans CN Bold"/>
                <a:cs typeface="Source Han Sans CN Bold"/>
              </a:rPr>
              <a:t>PART </a:t>
            </a:r>
            <a:endParaRPr kumimoji="1" lang="zh-CN" altLang="en-US"/>
          </a:p>
        </p:txBody>
      </p:sp>
      <p:sp>
        <p:nvSpPr>
          <p:cNvPr id="7"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15727" y="3007500"/>
            <a:ext cx="6331315" cy="2400026"/>
          </a:xfrm>
          <a:prstGeom prst="rect">
            <a:avLst/>
          </a:prstGeom>
          <a:noFill/>
          <a:ln>
            <a:noFill/>
          </a:ln>
        </p:spPr>
        <p:txBody>
          <a:bodyPr vert="horz" wrap="square" lIns="91440" tIns="45720" rIns="91440" bIns="45720" rtlCol="0" anchor="t"/>
          <a:lstStyle/>
          <a:p>
            <a:pPr algn="l">
              <a:lnSpc>
                <a:spcPct val="130000"/>
              </a:lnSpc>
            </a:pPr>
            <a:r>
              <a:rPr kumimoji="1" lang="en-US" altLang="zh-CN" sz="3600">
                <a:ln w="12700">
                  <a:noFill/>
                </a:ln>
                <a:solidFill>
                  <a:srgbClr val="000000">
                    <a:alpha val="100000"/>
                  </a:srgbClr>
                </a:solidFill>
                <a:latin typeface="Source Han Sans CN Bold"/>
                <a:ea typeface="Source Han Sans CN Bold"/>
                <a:cs typeface="Source Han Sans CN Bold"/>
              </a:rPr>
              <a:t>Overview of Traditional Methods</a:t>
            </a:r>
            <a:endParaRPr kumimoji="1" lang="zh-CN" altLang="en-US"/>
          </a:p>
        </p:txBody>
      </p:sp>
      <p:sp>
        <p:nvSpPr>
          <p:cNvPr id="9" name="标题 1"/>
          <p:cNvSpPr txBox="1"/>
          <p:nvPr/>
        </p:nvSpPr>
        <p:spPr>
          <a:xfrm>
            <a:off x="2966575" y="-303463"/>
            <a:ext cx="2661530" cy="3409381"/>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OPPOSans H"/>
                <a:ea typeface="OPPOSans H"/>
                <a:cs typeface="OPPOSans H"/>
              </a:rPr>
              <a:t>02</a:t>
            </a:r>
            <a:endParaRPr kumimoji="1" lang="zh-CN" altLang="en-US"/>
          </a:p>
        </p:txBody>
      </p:sp>
      <p:grpSp>
        <p:nvGrpSpPr>
          <p:cNvPr id="10" name="组合 9"/>
          <p:cNvGrpSpPr/>
          <p:nvPr/>
        </p:nvGrpSpPr>
        <p:grpSpPr>
          <a:xfrm>
            <a:off x="4692856" y="4749194"/>
            <a:ext cx="8849454" cy="2615122"/>
            <a:chOff x="4692856" y="4749194"/>
            <a:chExt cx="8849454" cy="2615122"/>
          </a:xfrm>
        </p:grpSpPr>
        <p:sp>
          <p:nvSpPr>
            <p:cNvPr id="11"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H="1">
            <a:off x="692548" y="2104102"/>
            <a:ext cx="4872510" cy="4748785"/>
          </a:xfrm>
          <a:custGeom>
            <a:avLst/>
            <a:gdLst>
              <a:gd name="connsiteX0" fmla="*/ 0 w 10016202"/>
              <a:gd name="connsiteY0" fmla="*/ 0 h 6881989"/>
              <a:gd name="connsiteX1" fmla="*/ 9128035 w 10016202"/>
              <a:gd name="connsiteY1" fmla="*/ 0 h 6881989"/>
              <a:gd name="connsiteX2" fmla="*/ 9290029 w 10016202"/>
              <a:gd name="connsiteY2" fmla="*/ 316290 h 6881989"/>
              <a:gd name="connsiteX3" fmla="*/ 10016202 w 10016202"/>
              <a:gd name="connsiteY3" fmla="*/ 3508901 h 6881989"/>
              <a:gd name="connsiteX4" fmla="*/ 9290029 w 10016202"/>
              <a:gd name="connsiteY4" fmla="*/ 6701512 h 6881989"/>
              <a:gd name="connsiteX5" fmla="*/ 9197594 w 10016202"/>
              <a:gd name="connsiteY5" fmla="*/ 6881989 h 6881989"/>
              <a:gd name="connsiteX6" fmla="*/ 0 w 10016202"/>
              <a:gd name="connsiteY6" fmla="*/ 6881989 h 6881989"/>
              <a:gd name="connsiteX7" fmla="*/ 0 w 10016202"/>
              <a:gd name="connsiteY7" fmla="*/ 0 h 6881989"/>
            </a:gdLst>
            <a:ahLst/>
            <a:cxnLst/>
            <a:rect l="l" t="t" r="r" b="b"/>
            <a:pathLst>
              <a:path w="10016202" h="6881989">
                <a:moveTo>
                  <a:pt x="0" y="0"/>
                </a:moveTo>
                <a:lnTo>
                  <a:pt x="9128035" y="0"/>
                </a:lnTo>
                <a:lnTo>
                  <a:pt x="9290029" y="316290"/>
                </a:lnTo>
                <a:cubicBezTo>
                  <a:pt x="9755405" y="1282103"/>
                  <a:pt x="10016202" y="2365046"/>
                  <a:pt x="10016202" y="3508901"/>
                </a:cubicBezTo>
                <a:cubicBezTo>
                  <a:pt x="10016202" y="4652756"/>
                  <a:pt x="9755405" y="5735699"/>
                  <a:pt x="9290029" y="6701512"/>
                </a:cubicBezTo>
                <a:lnTo>
                  <a:pt x="9197594" y="6881989"/>
                </a:lnTo>
                <a:lnTo>
                  <a:pt x="0" y="6881989"/>
                </a:lnTo>
                <a:lnTo>
                  <a:pt x="0" y="0"/>
                </a:lnTo>
                <a:close/>
              </a:path>
            </a:pathLst>
          </a:custGeom>
          <a:gradFill>
            <a:gsLst>
              <a:gs pos="65000">
                <a:schemeClr val="bg1"/>
              </a:gs>
              <a:gs pos="100000">
                <a:schemeClr val="accent1">
                  <a:lumMod val="20000"/>
                  <a:lumOff val="80000"/>
                  <a:alpha val="73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dirty="0"/>
          </a:p>
        </p:txBody>
      </p:sp>
      <p:sp>
        <p:nvSpPr>
          <p:cNvPr id="4" name="标题 1"/>
          <p:cNvSpPr txBox="1"/>
          <p:nvPr/>
        </p:nvSpPr>
        <p:spPr>
          <a:xfrm flipH="1">
            <a:off x="4139854" y="0"/>
            <a:ext cx="10575759" cy="6852888"/>
          </a:xfrm>
          <a:custGeom>
            <a:avLst/>
            <a:gdLst>
              <a:gd name="connsiteX0" fmla="*/ 0 w 10016202"/>
              <a:gd name="connsiteY0" fmla="*/ 0 h 6881989"/>
              <a:gd name="connsiteX1" fmla="*/ 9128035 w 10016202"/>
              <a:gd name="connsiteY1" fmla="*/ 0 h 6881989"/>
              <a:gd name="connsiteX2" fmla="*/ 9290029 w 10016202"/>
              <a:gd name="connsiteY2" fmla="*/ 316290 h 6881989"/>
              <a:gd name="connsiteX3" fmla="*/ 10016202 w 10016202"/>
              <a:gd name="connsiteY3" fmla="*/ 3508901 h 6881989"/>
              <a:gd name="connsiteX4" fmla="*/ 9290029 w 10016202"/>
              <a:gd name="connsiteY4" fmla="*/ 6701512 h 6881989"/>
              <a:gd name="connsiteX5" fmla="*/ 9197594 w 10016202"/>
              <a:gd name="connsiteY5" fmla="*/ 6881989 h 6881989"/>
              <a:gd name="connsiteX6" fmla="*/ 0 w 10016202"/>
              <a:gd name="connsiteY6" fmla="*/ 6881989 h 6881989"/>
              <a:gd name="connsiteX7" fmla="*/ 0 w 10016202"/>
              <a:gd name="connsiteY7" fmla="*/ 0 h 6881989"/>
            </a:gdLst>
            <a:ahLst/>
            <a:cxnLst/>
            <a:rect l="l" t="t" r="r" b="b"/>
            <a:pathLst>
              <a:path w="10016202" h="6881989">
                <a:moveTo>
                  <a:pt x="0" y="0"/>
                </a:moveTo>
                <a:lnTo>
                  <a:pt x="9128035" y="0"/>
                </a:lnTo>
                <a:lnTo>
                  <a:pt x="9290029" y="316290"/>
                </a:lnTo>
                <a:cubicBezTo>
                  <a:pt x="9755405" y="1282103"/>
                  <a:pt x="10016202" y="2365046"/>
                  <a:pt x="10016202" y="3508901"/>
                </a:cubicBezTo>
                <a:cubicBezTo>
                  <a:pt x="10016202" y="4652756"/>
                  <a:pt x="9755405" y="5735699"/>
                  <a:pt x="9290029" y="6701512"/>
                </a:cubicBezTo>
                <a:lnTo>
                  <a:pt x="9197594" y="6881989"/>
                </a:lnTo>
                <a:lnTo>
                  <a:pt x="0" y="6881989"/>
                </a:lnTo>
                <a:lnTo>
                  <a:pt x="0" y="0"/>
                </a:lnTo>
                <a:close/>
              </a:path>
            </a:pathLst>
          </a:custGeom>
          <a:gradFill>
            <a:gsLst>
              <a:gs pos="48000">
                <a:schemeClr val="bg1"/>
              </a:gs>
              <a:gs pos="100000">
                <a:schemeClr val="accent1">
                  <a:lumMod val="20000"/>
                  <a:lumOff val="80000"/>
                  <a:alpha val="73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dirty="0"/>
          </a:p>
        </p:txBody>
      </p:sp>
      <p:sp>
        <p:nvSpPr>
          <p:cNvPr id="5" name="标题 1"/>
          <p:cNvSpPr txBox="1"/>
          <p:nvPr/>
        </p:nvSpPr>
        <p:spPr>
          <a:xfrm>
            <a:off x="7897436" y="1497347"/>
            <a:ext cx="4143435" cy="4143435"/>
          </a:xfrm>
          <a:prstGeom prst="ellipse">
            <a:avLst/>
          </a:prstGeom>
          <a:gradFill>
            <a:gsLst>
              <a:gs pos="32000">
                <a:schemeClr val="accent1">
                  <a:lumMod val="60000"/>
                  <a:lumOff val="40000"/>
                </a:schemeClr>
              </a:gs>
              <a:gs pos="100000">
                <a:schemeClr val="accent1">
                  <a:lumMod val="20000"/>
                  <a:lumOff val="80000"/>
                </a:schemeClr>
              </a:gs>
            </a:gsLst>
            <a:path path="circle">
              <a:fillToRect l="100000" t="100000"/>
            </a:path>
            <a:tileRect r="-100000" b="-10000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821130" y="2421042"/>
            <a:ext cx="2296048" cy="2296046"/>
          </a:xfrm>
          <a:prstGeom prst="ellipse">
            <a:avLst/>
          </a:prstGeom>
          <a:solidFill>
            <a:schemeClr val="accent1">
              <a:lumMod val="20000"/>
              <a:lumOff val="80000"/>
              <a:alpha val="54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143653" y="2743564"/>
            <a:ext cx="1651000" cy="1651000"/>
          </a:xfrm>
          <a:prstGeom prst="ellipse">
            <a:avLst/>
          </a:prstGeom>
          <a:gradFill>
            <a:gsLst>
              <a:gs pos="0">
                <a:schemeClr val="accent1"/>
              </a:gs>
              <a:gs pos="100000">
                <a:schemeClr val="accent1">
                  <a:lumMod val="60000"/>
                  <a:lumOff val="40000"/>
                </a:schemeClr>
              </a:gs>
            </a:gsLst>
            <a:lin ang="135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725318" y="1325229"/>
            <a:ext cx="4487671" cy="4487671"/>
          </a:xfrm>
          <a:prstGeom prst="ellipse">
            <a:avLst/>
          </a:prstGeom>
          <a:noFill/>
          <a:ln w="12700" cap="sq">
            <a:gradFill>
              <a:gsLst>
                <a:gs pos="0">
                  <a:schemeClr val="accent1">
                    <a:lumMod val="60000"/>
                    <a:lumOff val="40000"/>
                  </a:schemeClr>
                </a:gs>
                <a:gs pos="100000">
                  <a:schemeClr val="accent1">
                    <a:lumMod val="40000"/>
                    <a:lumOff val="60000"/>
                  </a:schemeClr>
                </a:gs>
              </a:gsLst>
              <a:lin ang="4800000" scaled="0"/>
            </a:gradFill>
            <a:miter/>
          </a:ln>
        </p:spPr>
        <p:txBody>
          <a:bodyPr vert="horz" wrap="square" lIns="91440" tIns="45720" rIns="91440" bIns="45720" rtlCol="0" anchor="ctr"/>
          <a:lstStyle/>
          <a:p>
            <a:pPr algn="ctr">
              <a:lnSpc>
                <a:spcPct val="110000"/>
              </a:lnSpc>
            </a:pPr>
            <a:endParaRPr kumimoji="1" lang="zh-CN" altLang="en-US" dirty="0"/>
          </a:p>
        </p:txBody>
      </p:sp>
      <p:sp>
        <p:nvSpPr>
          <p:cNvPr id="9" name="标题 1"/>
          <p:cNvSpPr txBox="1"/>
          <p:nvPr/>
        </p:nvSpPr>
        <p:spPr>
          <a:xfrm flipH="1">
            <a:off x="9637562" y="3268439"/>
            <a:ext cx="663182" cy="60125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947803" y="2919754"/>
            <a:ext cx="2783347" cy="2373193"/>
          </a:xfrm>
          <a:prstGeom prst="rect">
            <a:avLst/>
          </a:prstGeom>
          <a:noFill/>
          <a:ln>
            <a:noFill/>
          </a:ln>
        </p:spPr>
        <p:txBody>
          <a:bodyPr vert="horz" wrap="square" lIns="0" tIns="0" rIns="0" bIns="0" rtlCol="0" anchor="t"/>
          <a:lstStyle/>
          <a:p>
            <a:pPr algn="l">
              <a:lnSpc>
                <a:spcPct val="150000"/>
              </a:lnSpc>
            </a:pPr>
            <a:r>
              <a:rPr kumimoji="1" lang="en-US" altLang="zh-CN" sz="1400" dirty="0">
                <a:ln w="12700">
                  <a:noFill/>
                </a:ln>
                <a:solidFill>
                  <a:srgbClr val="000000">
                    <a:alpha val="100000"/>
                  </a:srgbClr>
                </a:solidFill>
                <a:latin typeface="Source Han Sans"/>
                <a:ea typeface="Source Han Sans"/>
                <a:cs typeface="Source Han Sans"/>
              </a:rPr>
              <a:t>Traditional statistical methods like mean, variance, and trend regression are simple but only handle linear relationships, ignoring complex interactions between meteorological factors.</a:t>
            </a:r>
            <a:endParaRPr kumimoji="1" lang="zh-CN" altLang="en-US" dirty="0"/>
          </a:p>
        </p:txBody>
      </p:sp>
      <p:sp>
        <p:nvSpPr>
          <p:cNvPr id="11" name="标题 1"/>
          <p:cNvSpPr txBox="1"/>
          <p:nvPr/>
        </p:nvSpPr>
        <p:spPr>
          <a:xfrm>
            <a:off x="947803" y="2025556"/>
            <a:ext cx="2783347" cy="792140"/>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1467F7">
                    <a:alpha val="100000"/>
                  </a:srgbClr>
                </a:solidFill>
                <a:latin typeface="Source Han Sans CN Bold"/>
                <a:ea typeface="Source Han Sans CN Bold"/>
                <a:cs typeface="Source Han Sans CN Bold"/>
              </a:rPr>
              <a:t>Limitations of Statistical Methods</a:t>
            </a:r>
            <a:endParaRPr kumimoji="1" lang="zh-CN" altLang="en-US"/>
          </a:p>
        </p:txBody>
      </p:sp>
      <p:sp>
        <p:nvSpPr>
          <p:cNvPr id="12" name="标题 1"/>
          <p:cNvSpPr txBox="1"/>
          <p:nvPr/>
        </p:nvSpPr>
        <p:spPr>
          <a:xfrm>
            <a:off x="4442320" y="2919754"/>
            <a:ext cx="2783347" cy="2373193"/>
          </a:xfrm>
          <a:prstGeom prst="rect">
            <a:avLst/>
          </a:prstGeom>
          <a:noFill/>
          <a:ln>
            <a:noFill/>
          </a:ln>
        </p:spPr>
        <p:txBody>
          <a:bodyPr vert="horz" wrap="square" lIns="0" tIns="0" rIns="0" bIns="0" rtlCol="0" anchor="t"/>
          <a:lstStyle/>
          <a:p>
            <a:pPr algn="l">
              <a:lnSpc>
                <a:spcPct val="150000"/>
              </a:lnSpc>
            </a:pPr>
            <a:r>
              <a:rPr kumimoji="1" lang="en-US" altLang="zh-CN" sz="1400" dirty="0">
                <a:ln w="12700">
                  <a:noFill/>
                </a:ln>
                <a:solidFill>
                  <a:srgbClr val="000000">
                    <a:alpha val="100000"/>
                  </a:srgbClr>
                </a:solidFill>
                <a:latin typeface="Source Han Sans"/>
                <a:ea typeface="Source Han Sans"/>
                <a:cs typeface="Source Han Sans"/>
              </a:rPr>
              <a:t>Kalman filtering and linear correction methods can dynamically adjust forecasts but are limited in modeling nonlinear relationships in complex meteorological systems.</a:t>
            </a:r>
            <a:endParaRPr kumimoji="1" lang="zh-CN" altLang="en-US" dirty="0"/>
          </a:p>
        </p:txBody>
      </p:sp>
      <p:sp>
        <p:nvSpPr>
          <p:cNvPr id="13" name="标题 1"/>
          <p:cNvSpPr txBox="1"/>
          <p:nvPr/>
        </p:nvSpPr>
        <p:spPr>
          <a:xfrm>
            <a:off x="4442320" y="2025556"/>
            <a:ext cx="2783347" cy="792140"/>
          </a:xfrm>
          <a:prstGeom prst="rect">
            <a:avLst/>
          </a:prstGeom>
          <a:noFill/>
          <a:ln>
            <a:noFill/>
          </a:ln>
        </p:spPr>
        <p:txBody>
          <a:bodyPr vert="horz" wrap="square" lIns="0" tIns="0" rIns="0" bIns="0" rtlCol="0" anchor="b"/>
          <a:lstStyle/>
          <a:p>
            <a:pPr algn="l">
              <a:lnSpc>
                <a:spcPct val="130000"/>
              </a:lnSpc>
            </a:pPr>
            <a:r>
              <a:rPr kumimoji="1" lang="en-US" altLang="zh-CN" sz="1600" dirty="0">
                <a:ln w="12700">
                  <a:noFill/>
                </a:ln>
                <a:solidFill>
                  <a:srgbClr val="1467F7">
                    <a:alpha val="100000"/>
                  </a:srgbClr>
                </a:solidFill>
                <a:latin typeface="Source Han Sans CN Bold"/>
                <a:ea typeface="Source Han Sans CN Bold"/>
                <a:cs typeface="Source Han Sans CN Bold"/>
              </a:rPr>
              <a:t>Shortcomings of Kalman Filtering</a:t>
            </a:r>
            <a:endParaRPr kumimoji="1" lang="zh-CN" altLang="en-US" dirty="0"/>
          </a:p>
        </p:txBody>
      </p:sp>
      <p:sp>
        <p:nvSpPr>
          <p:cNvPr id="14"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dirty="0">
                <a:ln w="8890">
                  <a:noFill/>
                </a:ln>
                <a:solidFill>
                  <a:srgbClr val="262626">
                    <a:alpha val="100000"/>
                  </a:srgbClr>
                </a:solidFill>
                <a:latin typeface="Source Han Sans CN Bold"/>
                <a:ea typeface="Source Han Sans CN Bold"/>
                <a:cs typeface="Source Han Sans CN Bold"/>
              </a:rPr>
              <a:t>Statistical and Filtering Methods</a:t>
            </a:r>
            <a:endParaRPr kumimoji="1" lang="zh-CN" altLang="en-US" dirty="0"/>
          </a:p>
        </p:txBody>
      </p:sp>
      <p:sp>
        <p:nvSpPr>
          <p:cNvPr id="15"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Textfeld 17">
            <a:extLst>
              <a:ext uri="{FF2B5EF4-FFF2-40B4-BE49-F238E27FC236}">
                <a16:creationId xmlns:a16="http://schemas.microsoft.com/office/drawing/2014/main" id="{B3024040-D613-596B-1180-E165163676B7}"/>
              </a:ext>
            </a:extLst>
          </p:cNvPr>
          <p:cNvSpPr txBox="1"/>
          <p:nvPr/>
        </p:nvSpPr>
        <p:spPr>
          <a:xfrm>
            <a:off x="519350" y="5421084"/>
            <a:ext cx="5576650" cy="1138773"/>
          </a:xfrm>
          <a:prstGeom prst="rect">
            <a:avLst/>
          </a:prstGeom>
          <a:noFill/>
        </p:spPr>
        <p:txBody>
          <a:bodyPr wrap="square" rtlCol="0">
            <a:spAutoFit/>
          </a:bodyPr>
          <a:lstStyle/>
          <a:p>
            <a:r>
              <a:rPr lang="de-DE" sz="1000" dirty="0" err="1"/>
              <a:t>Hongwei</a:t>
            </a:r>
            <a:r>
              <a:rPr lang="de-DE" sz="1000" dirty="0"/>
              <a:t> Yang, Jie Yan, </a:t>
            </a:r>
            <a:r>
              <a:rPr lang="de-DE" sz="1000" dirty="0" err="1"/>
              <a:t>Yongqian</a:t>
            </a:r>
            <a:r>
              <a:rPr lang="de-DE" sz="1000" dirty="0"/>
              <a:t> Liu, </a:t>
            </a:r>
            <a:r>
              <a:rPr lang="de-DE" sz="1000" dirty="0" err="1"/>
              <a:t>Zongpeng</a:t>
            </a:r>
            <a:r>
              <a:rPr lang="de-DE" sz="1000" dirty="0"/>
              <a:t> Song,</a:t>
            </a:r>
          </a:p>
          <a:p>
            <a:r>
              <a:rPr lang="de-DE" sz="1000" dirty="0"/>
              <a:t>Statistical </a:t>
            </a:r>
            <a:r>
              <a:rPr lang="de-DE" sz="1000" dirty="0" err="1"/>
              <a:t>downscaling</a:t>
            </a:r>
            <a:r>
              <a:rPr lang="de-DE" sz="1000" dirty="0"/>
              <a:t> </a:t>
            </a:r>
            <a:r>
              <a:rPr lang="de-DE" sz="1000" dirty="0" err="1"/>
              <a:t>of</a:t>
            </a:r>
            <a:r>
              <a:rPr lang="de-DE" sz="1000" dirty="0"/>
              <a:t> </a:t>
            </a:r>
            <a:r>
              <a:rPr lang="de-DE" sz="1000" dirty="0" err="1"/>
              <a:t>numerical</a:t>
            </a:r>
            <a:r>
              <a:rPr lang="de-DE" sz="1000" dirty="0"/>
              <a:t> </a:t>
            </a:r>
            <a:r>
              <a:rPr lang="de-DE" sz="1000" dirty="0" err="1"/>
              <a:t>weather</a:t>
            </a:r>
            <a:r>
              <a:rPr lang="de-DE" sz="1000" dirty="0"/>
              <a:t> </a:t>
            </a:r>
            <a:r>
              <a:rPr lang="de-DE" sz="1000" dirty="0" err="1"/>
              <a:t>prediction</a:t>
            </a:r>
            <a:r>
              <a:rPr lang="de-DE" sz="1000" dirty="0"/>
              <a:t> </a:t>
            </a:r>
            <a:r>
              <a:rPr lang="de-DE" sz="1000" dirty="0" err="1"/>
              <a:t>based</a:t>
            </a:r>
            <a:r>
              <a:rPr lang="de-DE" sz="1000" dirty="0"/>
              <a:t> on </a:t>
            </a:r>
            <a:r>
              <a:rPr lang="de-DE" sz="1000" dirty="0" err="1"/>
              <a:t>convolutional</a:t>
            </a:r>
            <a:r>
              <a:rPr lang="de-DE" sz="1000" dirty="0"/>
              <a:t> </a:t>
            </a:r>
            <a:r>
              <a:rPr lang="de-DE" sz="1000" dirty="0" err="1"/>
              <a:t>neural</a:t>
            </a:r>
            <a:r>
              <a:rPr lang="de-DE" sz="1000" dirty="0"/>
              <a:t> </a:t>
            </a:r>
            <a:r>
              <a:rPr lang="de-DE" sz="1000" dirty="0" err="1"/>
              <a:t>networks</a:t>
            </a:r>
            <a:r>
              <a:rPr lang="de-DE" sz="1000" dirty="0"/>
              <a:t>,</a:t>
            </a:r>
          </a:p>
          <a:p>
            <a:r>
              <a:rPr lang="de-DE" sz="1000" dirty="0"/>
              <a:t>Global Energy Interconnection,</a:t>
            </a:r>
          </a:p>
          <a:p>
            <a:r>
              <a:rPr lang="de-DE" sz="1000" dirty="0"/>
              <a:t>Volume 5, </a:t>
            </a:r>
            <a:r>
              <a:rPr lang="de-DE" sz="1000" dirty="0" err="1"/>
              <a:t>Issue</a:t>
            </a:r>
            <a:r>
              <a:rPr lang="de-DE" sz="1000" dirty="0"/>
              <a:t> 2,</a:t>
            </a:r>
          </a:p>
          <a:p>
            <a:r>
              <a:rPr lang="de-DE" sz="1000" dirty="0"/>
              <a:t>2022,</a:t>
            </a:r>
          </a:p>
          <a:p>
            <a:endParaRPr lang="de-DE" dirty="0"/>
          </a:p>
        </p:txBody>
      </p:sp>
      <p:sp>
        <p:nvSpPr>
          <p:cNvPr id="23" name="Rectangle 4">
            <a:extLst>
              <a:ext uri="{FF2B5EF4-FFF2-40B4-BE49-F238E27FC236}">
                <a16:creationId xmlns:a16="http://schemas.microsoft.com/office/drawing/2014/main" id="{E2C7518E-DD7F-AFB7-7F91-905D299DA6C4}"/>
              </a:ext>
            </a:extLst>
          </p:cNvPr>
          <p:cNvSpPr>
            <a:spLocks noChangeArrowheads="1"/>
          </p:cNvSpPr>
          <p:nvPr/>
        </p:nvSpPr>
        <p:spPr bwMode="auto">
          <a:xfrm>
            <a:off x="5790058" y="5390803"/>
            <a:ext cx="337087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mj-lt"/>
              </a:rPr>
              <a:t>@article{lynch2014simplified, title={</a:t>
            </a:r>
            <a:r>
              <a:rPr kumimoji="0" lang="de-DE" altLang="de-DE" sz="1000" b="0" i="0" u="none" strike="noStrike" cap="none" normalizeH="0" baseline="0" dirty="0" err="1">
                <a:ln>
                  <a:noFill/>
                </a:ln>
                <a:solidFill>
                  <a:srgbClr val="000000"/>
                </a:solidFill>
                <a:effectLst/>
                <a:latin typeface="+mj-lt"/>
              </a:rPr>
              <a:t>Simplified</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method</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to</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derive</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the</a:t>
            </a:r>
            <a:r>
              <a:rPr kumimoji="0" lang="de-DE" altLang="de-DE" sz="1000" b="0" i="0" u="none" strike="noStrike" cap="none" normalizeH="0" baseline="0" dirty="0">
                <a:ln>
                  <a:noFill/>
                </a:ln>
                <a:solidFill>
                  <a:srgbClr val="000000"/>
                </a:solidFill>
                <a:effectLst/>
                <a:latin typeface="+mj-lt"/>
              </a:rPr>
              <a:t> Kalman Filter </a:t>
            </a:r>
            <a:r>
              <a:rPr kumimoji="0" lang="de-DE" altLang="de-DE" sz="1000" b="0" i="0" u="none" strike="noStrike" cap="none" normalizeH="0" baseline="0" dirty="0" err="1">
                <a:ln>
                  <a:noFill/>
                </a:ln>
                <a:solidFill>
                  <a:srgbClr val="000000"/>
                </a:solidFill>
                <a:effectLst/>
                <a:latin typeface="+mj-lt"/>
              </a:rPr>
              <a:t>covariance</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matrices</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to</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predict</a:t>
            </a:r>
            <a:r>
              <a:rPr kumimoji="0" lang="de-DE" altLang="de-DE" sz="1000" b="0" i="0" u="none" strike="noStrike" cap="none" normalizeH="0" baseline="0" dirty="0">
                <a:ln>
                  <a:noFill/>
                </a:ln>
                <a:solidFill>
                  <a:srgbClr val="000000"/>
                </a:solidFill>
                <a:effectLst/>
                <a:latin typeface="+mj-lt"/>
              </a:rPr>
              <a:t> wind </a:t>
            </a:r>
            <a:r>
              <a:rPr kumimoji="0" lang="de-DE" altLang="de-DE" sz="1000" b="0" i="0" u="none" strike="noStrike" cap="none" normalizeH="0" baseline="0" dirty="0" err="1">
                <a:ln>
                  <a:noFill/>
                </a:ln>
                <a:solidFill>
                  <a:srgbClr val="000000"/>
                </a:solidFill>
                <a:effectLst/>
                <a:latin typeface="+mj-lt"/>
              </a:rPr>
              <a:t>speeds</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from</a:t>
            </a:r>
            <a:r>
              <a:rPr kumimoji="0" lang="de-DE" altLang="de-DE" sz="1000" b="0" i="0" u="none" strike="noStrike" cap="none" normalizeH="0" baseline="0" dirty="0">
                <a:ln>
                  <a:noFill/>
                </a:ln>
                <a:solidFill>
                  <a:srgbClr val="000000"/>
                </a:solidFill>
                <a:effectLst/>
                <a:latin typeface="+mj-lt"/>
              </a:rPr>
              <a:t> a NWP </a:t>
            </a:r>
            <a:r>
              <a:rPr kumimoji="0" lang="de-DE" altLang="de-DE" sz="1000" b="0" i="0" u="none" strike="noStrike" cap="none" normalizeH="0" baseline="0" dirty="0" err="1">
                <a:ln>
                  <a:noFill/>
                </a:ln>
                <a:solidFill>
                  <a:srgbClr val="000000"/>
                </a:solidFill>
                <a:effectLst/>
                <a:latin typeface="+mj-lt"/>
              </a:rPr>
              <a:t>model</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author</a:t>
            </a:r>
            <a:r>
              <a:rPr kumimoji="0" lang="de-DE" altLang="de-DE" sz="1000" b="0" i="0" u="none" strike="noStrike" cap="none" normalizeH="0" baseline="0" dirty="0">
                <a:ln>
                  <a:noFill/>
                </a:ln>
                <a:solidFill>
                  <a:srgbClr val="000000"/>
                </a:solidFill>
                <a:effectLst/>
                <a:latin typeface="+mj-lt"/>
              </a:rPr>
              <a:t>={Lynch, Conor and </a:t>
            </a:r>
            <a:r>
              <a:rPr kumimoji="0" lang="de-DE" altLang="de-DE" sz="1000" b="0" i="0" u="none" strike="noStrike" cap="none" normalizeH="0" baseline="0" dirty="0" err="1">
                <a:ln>
                  <a:noFill/>
                </a:ln>
                <a:solidFill>
                  <a:srgbClr val="000000"/>
                </a:solidFill>
                <a:effectLst/>
                <a:latin typeface="+mj-lt"/>
              </a:rPr>
              <a:t>OMahony</a:t>
            </a:r>
            <a:r>
              <a:rPr kumimoji="0" lang="de-DE" altLang="de-DE" sz="1000" b="0" i="0" u="none" strike="noStrike" cap="none" normalizeH="0" baseline="0" dirty="0">
                <a:ln>
                  <a:noFill/>
                </a:ln>
                <a:solidFill>
                  <a:srgbClr val="000000"/>
                </a:solidFill>
                <a:effectLst/>
                <a:latin typeface="+mj-lt"/>
              </a:rPr>
              <a:t>, Michael J and Scully, Ted}, </a:t>
            </a:r>
            <a:r>
              <a:rPr kumimoji="0" lang="de-DE" altLang="de-DE" sz="1000" b="0" i="0" u="none" strike="noStrike" cap="none" normalizeH="0" baseline="0" dirty="0" err="1">
                <a:ln>
                  <a:noFill/>
                </a:ln>
                <a:solidFill>
                  <a:srgbClr val="000000"/>
                </a:solidFill>
                <a:effectLst/>
                <a:latin typeface="+mj-lt"/>
              </a:rPr>
              <a:t>journal</a:t>
            </a:r>
            <a:r>
              <a:rPr kumimoji="0" lang="de-DE" altLang="de-DE" sz="1000" b="0" i="0" u="none" strike="noStrike" cap="none" normalizeH="0" baseline="0" dirty="0">
                <a:ln>
                  <a:noFill/>
                </a:ln>
                <a:solidFill>
                  <a:srgbClr val="000000"/>
                </a:solidFill>
                <a:effectLst/>
                <a:latin typeface="+mj-lt"/>
              </a:rPr>
              <a:t>={Energy </a:t>
            </a:r>
            <a:r>
              <a:rPr kumimoji="0" lang="de-DE" altLang="de-DE" sz="1000" b="0" i="0" u="none" strike="noStrike" cap="none" normalizeH="0" baseline="0" dirty="0" err="1">
                <a:ln>
                  <a:noFill/>
                </a:ln>
                <a:solidFill>
                  <a:srgbClr val="000000"/>
                </a:solidFill>
                <a:effectLst/>
                <a:latin typeface="+mj-lt"/>
              </a:rPr>
              <a:t>procedia</a:t>
            </a:r>
            <a:r>
              <a:rPr kumimoji="0" lang="de-DE" altLang="de-DE" sz="1000" b="0" i="0" u="none" strike="noStrike" cap="none" normalizeH="0" baseline="0" dirty="0">
                <a:ln>
                  <a:noFill/>
                </a:ln>
                <a:solidFill>
                  <a:srgbClr val="000000"/>
                </a:solidFill>
                <a:effectLst/>
                <a:latin typeface="+mj-lt"/>
              </a:rPr>
              <a:t>}, </a:t>
            </a:r>
            <a:r>
              <a:rPr kumimoji="0" lang="de-DE" altLang="de-DE" sz="1000" b="0" i="0" u="none" strike="noStrike" cap="none" normalizeH="0" baseline="0" dirty="0" err="1">
                <a:ln>
                  <a:noFill/>
                </a:ln>
                <a:solidFill>
                  <a:srgbClr val="000000"/>
                </a:solidFill>
                <a:effectLst/>
                <a:latin typeface="+mj-lt"/>
              </a:rPr>
              <a:t>volume</a:t>
            </a:r>
            <a:r>
              <a:rPr kumimoji="0" lang="de-DE" altLang="de-DE" sz="1000" b="0" i="0" u="none" strike="noStrike" cap="none" normalizeH="0" baseline="0" dirty="0">
                <a:ln>
                  <a:noFill/>
                </a:ln>
                <a:solidFill>
                  <a:srgbClr val="000000"/>
                </a:solidFill>
                <a:effectLst/>
                <a:latin typeface="+mj-lt"/>
              </a:rPr>
              <a:t>={62}, </a:t>
            </a:r>
            <a:r>
              <a:rPr kumimoji="0" lang="de-DE" altLang="de-DE" sz="1000" b="0" i="0" u="none" strike="noStrike" cap="none" normalizeH="0" baseline="0" dirty="0" err="1">
                <a:ln>
                  <a:noFill/>
                </a:ln>
                <a:solidFill>
                  <a:srgbClr val="000000"/>
                </a:solidFill>
                <a:effectLst/>
                <a:latin typeface="+mj-lt"/>
              </a:rPr>
              <a:t>pages</a:t>
            </a:r>
            <a:r>
              <a:rPr kumimoji="0" lang="de-DE" altLang="de-DE" sz="1000" b="0" i="0" u="none" strike="noStrike" cap="none" normalizeH="0" baseline="0" dirty="0">
                <a:ln>
                  <a:noFill/>
                </a:ln>
                <a:solidFill>
                  <a:srgbClr val="000000"/>
                </a:solidFill>
                <a:effectLst/>
                <a:latin typeface="+mj-lt"/>
              </a:rPr>
              <a:t>={676--685}, </a:t>
            </a:r>
            <a:r>
              <a:rPr kumimoji="0" lang="de-DE" altLang="de-DE" sz="1000" b="0" i="0" u="none" strike="noStrike" cap="none" normalizeH="0" baseline="0" dirty="0" err="1">
                <a:ln>
                  <a:noFill/>
                </a:ln>
                <a:solidFill>
                  <a:srgbClr val="000000"/>
                </a:solidFill>
                <a:effectLst/>
                <a:latin typeface="+mj-lt"/>
              </a:rPr>
              <a:t>year</a:t>
            </a:r>
            <a:r>
              <a:rPr kumimoji="0" lang="de-DE" altLang="de-DE" sz="1000" b="0" i="0" u="none" strike="noStrike" cap="none" normalizeH="0" baseline="0" dirty="0">
                <a:ln>
                  <a:noFill/>
                </a:ln>
                <a:solidFill>
                  <a:srgbClr val="000000"/>
                </a:solidFill>
                <a:effectLst/>
                <a:latin typeface="+mj-lt"/>
              </a:rPr>
              <a:t>={2014}, </a:t>
            </a:r>
            <a:r>
              <a:rPr kumimoji="0" lang="de-DE" altLang="de-DE" sz="1000" b="0" i="0" u="none" strike="noStrike" cap="none" normalizeH="0" baseline="0" dirty="0" err="1">
                <a:ln>
                  <a:noFill/>
                </a:ln>
                <a:solidFill>
                  <a:srgbClr val="000000"/>
                </a:solidFill>
                <a:effectLst/>
                <a:latin typeface="+mj-lt"/>
              </a:rPr>
              <a:t>publisher</a:t>
            </a:r>
            <a:r>
              <a:rPr kumimoji="0" lang="de-DE" altLang="de-DE" sz="1000" b="0" i="0" u="none" strike="noStrike" cap="none" normalizeH="0" baseline="0" dirty="0">
                <a:ln>
                  <a:noFill/>
                </a:ln>
                <a:solidFill>
                  <a:srgbClr val="000000"/>
                </a:solidFill>
                <a:effectLst/>
                <a:latin typeface="+mj-lt"/>
              </a:rPr>
              <a:t>={Elsevier} }</a:t>
            </a:r>
            <a:r>
              <a:rPr kumimoji="0" lang="de-DE" altLang="de-DE" sz="1000" b="0" i="0" u="none" strike="noStrike" cap="none" normalizeH="0" baseline="0" dirty="0">
                <a:ln>
                  <a:noFill/>
                </a:ln>
                <a:solidFill>
                  <a:schemeClr val="tx1"/>
                </a:solidFill>
                <a:effectLst/>
                <a:latin typeface="+mj-lt"/>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491441" y="1886361"/>
            <a:ext cx="9769014" cy="1542639"/>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820400" y="2194090"/>
            <a:ext cx="9184150" cy="927180"/>
          </a:xfrm>
          <a:prstGeom prst="rect">
            <a:avLst/>
          </a:prstGeom>
          <a:noFill/>
          <a:ln>
            <a:noFill/>
          </a:ln>
        </p:spPr>
        <p:txBody>
          <a:bodyPr vert="horz" wrap="square" lIns="0" tIns="0" rIns="0" bIns="0" rtlCol="0" anchor="ctr"/>
          <a:lstStyle/>
          <a:p>
            <a:pPr algn="l">
              <a:lnSpc>
                <a:spcPct val="150000"/>
              </a:lnSpc>
            </a:pPr>
            <a:r>
              <a:rPr kumimoji="1" lang="en-US" altLang="zh-CN" sz="1400" dirty="0">
                <a:ln w="12700">
                  <a:noFill/>
                </a:ln>
                <a:solidFill>
                  <a:srgbClr val="262626">
                    <a:alpha val="100000"/>
                  </a:srgbClr>
                </a:solidFill>
                <a:latin typeface="Source Han Sans"/>
                <a:ea typeface="Source Han Sans"/>
                <a:cs typeface="Source Han Sans"/>
              </a:rPr>
              <a:t>CNN and RNN methods enhance nonlinear modeling capabilities and can capture temporal fluctuations but lack spatial propagation modeling.</a:t>
            </a:r>
            <a:endParaRPr kumimoji="1" lang="zh-CN" altLang="en-US" dirty="0"/>
          </a:p>
        </p:txBody>
      </p:sp>
      <p:sp>
        <p:nvSpPr>
          <p:cNvPr id="5" name="标题 1"/>
          <p:cNvSpPr txBox="1"/>
          <p:nvPr/>
        </p:nvSpPr>
        <p:spPr>
          <a:xfrm>
            <a:off x="1044252" y="1269870"/>
            <a:ext cx="894377" cy="894377"/>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31545" y="1886361"/>
            <a:ext cx="199475" cy="199475"/>
          </a:xfrm>
          <a:prstGeom prst="rect">
            <a:avLst/>
          </a:prstGeom>
          <a:solidFill>
            <a:schemeClr val="accent3"/>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282985" y="1528069"/>
            <a:ext cx="416910" cy="377978"/>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1491441" y="4353220"/>
            <a:ext cx="9767109" cy="1542639"/>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820400" y="4660949"/>
            <a:ext cx="9179284" cy="927180"/>
          </a:xfrm>
          <a:prstGeom prst="rect">
            <a:avLst/>
          </a:prstGeom>
          <a:noFill/>
          <a:ln>
            <a:noFill/>
          </a:ln>
        </p:spPr>
        <p:txBody>
          <a:bodyPr vert="horz" wrap="square" lIns="0" tIns="0" rIns="0" bIns="0" rtlCol="0" anchor="ctr"/>
          <a:lstStyle/>
          <a:p>
            <a:pPr algn="l">
              <a:lnSpc>
                <a:spcPct val="150000"/>
              </a:lnSpc>
            </a:pPr>
            <a:r>
              <a:rPr kumimoji="1" lang="en-US" altLang="zh-CN" sz="1400" dirty="0">
                <a:ln w="12700">
                  <a:noFill/>
                </a:ln>
                <a:solidFill>
                  <a:srgbClr val="262626">
                    <a:alpha val="100000"/>
                  </a:srgbClr>
                </a:solidFill>
                <a:latin typeface="Source Han Sans"/>
                <a:ea typeface="Source Han Sans"/>
                <a:cs typeface="Source Han Sans"/>
              </a:rPr>
              <a:t>Existing deep learning methods, such as CNN and RNN, neglect interactions between meteorological factors and spatial propagation, leading to suboptimal performance in complex scenarios.</a:t>
            </a:r>
            <a:endParaRPr kumimoji="1" lang="zh-CN" altLang="en-US" dirty="0"/>
          </a:p>
        </p:txBody>
      </p:sp>
      <p:sp>
        <p:nvSpPr>
          <p:cNvPr id="10" name="标题 1"/>
          <p:cNvSpPr txBox="1"/>
          <p:nvPr/>
        </p:nvSpPr>
        <p:spPr>
          <a:xfrm>
            <a:off x="1044252" y="3736729"/>
            <a:ext cx="894377" cy="894377"/>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931545" y="4353220"/>
            <a:ext cx="199475" cy="199475"/>
          </a:xfrm>
          <a:prstGeom prst="rect">
            <a:avLst/>
          </a:prstGeom>
          <a:solidFill>
            <a:schemeClr val="accent3"/>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282985" y="3991081"/>
            <a:ext cx="416910" cy="385671"/>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2051336" y="1452852"/>
            <a:ext cx="8953214" cy="37752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Advantages of CNN and RNN</a:t>
            </a:r>
            <a:endParaRPr kumimoji="1" lang="zh-CN" altLang="en-US"/>
          </a:p>
        </p:txBody>
      </p:sp>
      <p:sp>
        <p:nvSpPr>
          <p:cNvPr id="14" name="标题 1"/>
          <p:cNvSpPr txBox="1"/>
          <p:nvPr/>
        </p:nvSpPr>
        <p:spPr>
          <a:xfrm>
            <a:off x="2051336" y="3881244"/>
            <a:ext cx="8940514" cy="377527"/>
          </a:xfrm>
          <a:prstGeom prst="rect">
            <a:avLst/>
          </a:prstGeom>
          <a:noFill/>
          <a:ln>
            <a:noFill/>
          </a:ln>
        </p:spPr>
        <p:txBody>
          <a:bodyPr vert="horz" wrap="square" lIns="0" tIns="0" rIns="0" bIns="0" rtlCol="0" anchor="b"/>
          <a:lstStyle/>
          <a:p>
            <a:pPr algn="l">
              <a:lnSpc>
                <a:spcPct val="130000"/>
              </a:lnSpc>
            </a:pPr>
            <a:r>
              <a:rPr kumimoji="1" lang="en-US" altLang="zh-CN" sz="1600" dirty="0">
                <a:ln w="12700">
                  <a:noFill/>
                </a:ln>
                <a:solidFill>
                  <a:srgbClr val="262626">
                    <a:alpha val="100000"/>
                  </a:srgbClr>
                </a:solidFill>
                <a:latin typeface="Source Han Sans CN Bold"/>
                <a:ea typeface="Source Han Sans CN Bold"/>
                <a:cs typeface="Source Han Sans CN Bold"/>
              </a:rPr>
              <a:t>Deficiencies of Existing Methods</a:t>
            </a:r>
            <a:endParaRPr kumimoji="1" lang="zh-CN" altLang="en-US" dirty="0"/>
          </a:p>
        </p:txBody>
      </p:sp>
      <p:sp>
        <p:nvSpPr>
          <p:cNvPr id="15" name="标题 1"/>
          <p:cNvSpPr txBox="1"/>
          <p:nvPr/>
        </p:nvSpPr>
        <p:spPr>
          <a:xfrm>
            <a:off x="908228"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Deep Learning Methods</a:t>
            </a:r>
            <a:endParaRPr kumimoji="1" lang="zh-CN" altLang="en-US"/>
          </a:p>
        </p:txBody>
      </p:sp>
      <p:sp>
        <p:nvSpPr>
          <p:cNvPr id="16" name="标题 1"/>
          <p:cNvSpPr txBox="1"/>
          <p:nvPr/>
        </p:nvSpPr>
        <p:spPr>
          <a:xfrm flipH="1">
            <a:off x="328996" y="240387"/>
            <a:ext cx="380709" cy="379602"/>
          </a:xfrm>
          <a:custGeom>
            <a:avLst/>
            <a:gdLst>
              <a:gd name="connsiteX0" fmla="*/ 6550251 w 6869561"/>
              <a:gd name="connsiteY0" fmla="*/ 4864100 h 6849580"/>
              <a:gd name="connsiteX1" fmla="*/ 6565900 w 6869561"/>
              <a:gd name="connsiteY1" fmla="*/ 4874549 h 6849580"/>
              <a:gd name="connsiteX2" fmla="*/ 6220569 w 6869561"/>
              <a:gd name="connsiteY2" fmla="*/ 5435600 h 6849580"/>
              <a:gd name="connsiteX3" fmla="*/ 5814809 w 6869561"/>
              <a:gd name="connsiteY3" fmla="*/ 5861498 h 6849580"/>
              <a:gd name="connsiteX4" fmla="*/ 5047200 w 6869561"/>
              <a:gd name="connsiteY4" fmla="*/ 6469241 h 6849580"/>
              <a:gd name="connsiteX5" fmla="*/ 4864100 w 6869561"/>
              <a:gd name="connsiteY5" fmla="*/ 6543544 h 6849580"/>
              <a:gd name="connsiteX6" fmla="*/ 5699351 w 6869561"/>
              <a:gd name="connsiteY6" fmla="*/ 5698994 h 6849580"/>
              <a:gd name="connsiteX7" fmla="*/ 6550251 w 6869561"/>
              <a:gd name="connsiteY7" fmla="*/ 4864100 h 6849580"/>
              <a:gd name="connsiteX8" fmla="*/ 6856755 w 6869561"/>
              <a:gd name="connsiteY8" fmla="*/ 3626123 h 6849580"/>
              <a:gd name="connsiteX9" fmla="*/ 6839799 w 6869561"/>
              <a:gd name="connsiteY9" fmla="*/ 3915463 h 6849580"/>
              <a:gd name="connsiteX10" fmla="*/ 5373884 w 6869561"/>
              <a:gd name="connsiteY10" fmla="*/ 5390115 h 6849580"/>
              <a:gd name="connsiteX11" fmla="*/ 3926328 w 6869561"/>
              <a:gd name="connsiteY11" fmla="*/ 6849580 h 6849580"/>
              <a:gd name="connsiteX12" fmla="*/ 3614144 w 6869561"/>
              <a:gd name="connsiteY12" fmla="*/ 6838950 h 6849580"/>
              <a:gd name="connsiteX13" fmla="*/ 5226547 w 6869561"/>
              <a:gd name="connsiteY13" fmla="*/ 5229498 h 6849580"/>
              <a:gd name="connsiteX14" fmla="*/ 6856755 w 6869561"/>
              <a:gd name="connsiteY14" fmla="*/ 3626123 h 6849580"/>
              <a:gd name="connsiteX15" fmla="*/ 6803155 w 6869561"/>
              <a:gd name="connsiteY15" fmla="*/ 2768600 h 6849580"/>
              <a:gd name="connsiteX16" fmla="*/ 6817977 w 6869561"/>
              <a:gd name="connsiteY16" fmla="*/ 2784475 h 6849580"/>
              <a:gd name="connsiteX17" fmla="*/ 6847077 w 6869561"/>
              <a:gd name="connsiteY17" fmla="*/ 2960237 h 6849580"/>
              <a:gd name="connsiteX18" fmla="*/ 4927689 w 6869561"/>
              <a:gd name="connsiteY18" fmla="*/ 4909687 h 6849580"/>
              <a:gd name="connsiteX19" fmla="*/ 2996486 w 6869561"/>
              <a:gd name="connsiteY19" fmla="*/ 6837829 h 6849580"/>
              <a:gd name="connsiteX20" fmla="*/ 2773210 w 6869561"/>
              <a:gd name="connsiteY20" fmla="*/ 6804385 h 6849580"/>
              <a:gd name="connsiteX21" fmla="*/ 4776690 w 6869561"/>
              <a:gd name="connsiteY21" fmla="*/ 4780060 h 6849580"/>
              <a:gd name="connsiteX22" fmla="*/ 6803155 w 6869561"/>
              <a:gd name="connsiteY22" fmla="*/ 2768600 h 6849580"/>
              <a:gd name="connsiteX23" fmla="*/ 6588973 w 6869561"/>
              <a:gd name="connsiteY23" fmla="*/ 2057400 h 6849580"/>
              <a:gd name="connsiteX24" fmla="*/ 6601681 w 6869561"/>
              <a:gd name="connsiteY24" fmla="*/ 2066925 h 6849580"/>
              <a:gd name="connsiteX25" fmla="*/ 6635112 w 6869561"/>
              <a:gd name="connsiteY25" fmla="*/ 2159000 h 6849580"/>
              <a:gd name="connsiteX26" fmla="*/ 6668146 w 6869561"/>
              <a:gd name="connsiteY26" fmla="*/ 2241550 h 6849580"/>
              <a:gd name="connsiteX27" fmla="*/ 2258671 w 6869561"/>
              <a:gd name="connsiteY27" fmla="*/ 6671824 h 6849580"/>
              <a:gd name="connsiteX28" fmla="*/ 2186610 w 6869561"/>
              <a:gd name="connsiteY28" fmla="*/ 6642364 h 6849580"/>
              <a:gd name="connsiteX29" fmla="*/ 2085975 w 6869561"/>
              <a:gd name="connsiteY29" fmla="*/ 6601775 h 6849580"/>
              <a:gd name="connsiteX30" fmla="*/ 2057400 w 6869561"/>
              <a:gd name="connsiteY30" fmla="*/ 6581237 h 6849580"/>
              <a:gd name="connsiteX31" fmla="*/ 4317032 w 6869561"/>
              <a:gd name="connsiteY31" fmla="*/ 4314613 h 6849580"/>
              <a:gd name="connsiteX32" fmla="*/ 6588973 w 6869561"/>
              <a:gd name="connsiteY32" fmla="*/ 2057400 h 6849580"/>
              <a:gd name="connsiteX33" fmla="*/ 6251102 w 6869561"/>
              <a:gd name="connsiteY33" fmla="*/ 1467022 h 6849580"/>
              <a:gd name="connsiteX34" fmla="*/ 6325688 w 6869561"/>
              <a:gd name="connsiteY34" fmla="*/ 1551001 h 6849580"/>
              <a:gd name="connsiteX35" fmla="*/ 6378522 w 6869561"/>
              <a:gd name="connsiteY35" fmla="*/ 1628803 h 6849580"/>
              <a:gd name="connsiteX36" fmla="*/ 4011599 w 6869561"/>
              <a:gd name="connsiteY36" fmla="*/ 3995751 h 6849580"/>
              <a:gd name="connsiteX37" fmla="*/ 1633624 w 6869561"/>
              <a:gd name="connsiteY37" fmla="*/ 6362700 h 6849580"/>
              <a:gd name="connsiteX38" fmla="*/ 1473200 w 6869561"/>
              <a:gd name="connsiteY38" fmla="*/ 6255737 h 6849580"/>
              <a:gd name="connsiteX39" fmla="*/ 3851275 w 6869561"/>
              <a:gd name="connsiteY39" fmla="*/ 3850179 h 6849580"/>
              <a:gd name="connsiteX40" fmla="*/ 6251102 w 6869561"/>
              <a:gd name="connsiteY40" fmla="*/ 1467022 h 6849580"/>
              <a:gd name="connsiteX41" fmla="*/ 5835201 w 6869561"/>
              <a:gd name="connsiteY41" fmla="*/ 965200 h 6849580"/>
              <a:gd name="connsiteX42" fmla="*/ 5969000 w 6869561"/>
              <a:gd name="connsiteY42" fmla="*/ 1102322 h 6849580"/>
              <a:gd name="connsiteX43" fmla="*/ 4219575 w 6869561"/>
              <a:gd name="connsiteY43" fmla="*/ 2853064 h 6849580"/>
              <a:gd name="connsiteX44" fmla="*/ 1787572 w 6869561"/>
              <a:gd name="connsiteY44" fmla="*/ 5280773 h 6849580"/>
              <a:gd name="connsiteX45" fmla="*/ 1104994 w 6869561"/>
              <a:gd name="connsiteY45" fmla="*/ 5975168 h 6849580"/>
              <a:gd name="connsiteX46" fmla="*/ 959000 w 6869561"/>
              <a:gd name="connsiteY46" fmla="*/ 5829174 h 6849580"/>
              <a:gd name="connsiteX47" fmla="*/ 3390963 w 6869561"/>
              <a:gd name="connsiteY47" fmla="*/ 3397187 h 6849580"/>
              <a:gd name="connsiteX48" fmla="*/ 5835201 w 6869561"/>
              <a:gd name="connsiteY48" fmla="*/ 965200 h 6849580"/>
              <a:gd name="connsiteX49" fmla="*/ 5327933 w 6869561"/>
              <a:gd name="connsiteY49" fmla="*/ 558800 h 6849580"/>
              <a:gd name="connsiteX50" fmla="*/ 5475937 w 6869561"/>
              <a:gd name="connsiteY50" fmla="*/ 660454 h 6849580"/>
              <a:gd name="connsiteX51" fmla="*/ 666611 w 6869561"/>
              <a:gd name="connsiteY51" fmla="*/ 5466976 h 6849580"/>
              <a:gd name="connsiteX52" fmla="*/ 552106 w 6869561"/>
              <a:gd name="connsiteY52" fmla="*/ 5315556 h 6849580"/>
              <a:gd name="connsiteX53" fmla="*/ 2929458 w 6869561"/>
              <a:gd name="connsiteY53" fmla="*/ 2924175 h 6849580"/>
              <a:gd name="connsiteX54" fmla="*/ 5327933 w 6869561"/>
              <a:gd name="connsiteY54" fmla="*/ 558800 h 6849580"/>
              <a:gd name="connsiteX55" fmla="*/ 4730819 w 6869561"/>
              <a:gd name="connsiteY55" fmla="*/ 239740 h 6849580"/>
              <a:gd name="connsiteX56" fmla="*/ 4895833 w 6869561"/>
              <a:gd name="connsiteY56" fmla="*/ 317487 h 6849580"/>
              <a:gd name="connsiteX57" fmla="*/ 2619388 w 6869561"/>
              <a:gd name="connsiteY57" fmla="*/ 2619362 h 6849580"/>
              <a:gd name="connsiteX58" fmla="*/ 326242 w 6869561"/>
              <a:gd name="connsiteY58" fmla="*/ 4902200 h 6849580"/>
              <a:gd name="connsiteX59" fmla="*/ 237434 w 6869561"/>
              <a:gd name="connsiteY59" fmla="*/ 4710254 h 6849580"/>
              <a:gd name="connsiteX60" fmla="*/ 2463800 w 6869561"/>
              <a:gd name="connsiteY60" fmla="*/ 2456629 h 6849580"/>
              <a:gd name="connsiteX61" fmla="*/ 4730819 w 6869561"/>
              <a:gd name="connsiteY61" fmla="*/ 239740 h 6849580"/>
              <a:gd name="connsiteX62" fmla="*/ 2224160 w 6869561"/>
              <a:gd name="connsiteY62" fmla="*/ 201147 h 6849580"/>
              <a:gd name="connsiteX63" fmla="*/ 2240062 w 6869561"/>
              <a:gd name="connsiteY63" fmla="*/ 213493 h 6849580"/>
              <a:gd name="connsiteX64" fmla="*/ 1232826 w 6869561"/>
              <a:gd name="connsiteY64" fmla="*/ 1237324 h 6849580"/>
              <a:gd name="connsiteX65" fmla="*/ 211300 w 6869561"/>
              <a:gd name="connsiteY65" fmla="*/ 2238032 h 6849580"/>
              <a:gd name="connsiteX66" fmla="*/ 338093 w 6869561"/>
              <a:gd name="connsiteY66" fmla="*/ 1879600 h 6849580"/>
              <a:gd name="connsiteX67" fmla="*/ 405233 w 6869561"/>
              <a:gd name="connsiteY67" fmla="*/ 1746250 h 6849580"/>
              <a:gd name="connsiteX68" fmla="*/ 1082092 w 6869561"/>
              <a:gd name="connsiteY68" fmla="*/ 1071201 h 6849580"/>
              <a:gd name="connsiteX69" fmla="*/ 2051050 w 6869561"/>
              <a:gd name="connsiteY69" fmla="*/ 258755 h 6849580"/>
              <a:gd name="connsiteX70" fmla="*/ 2224160 w 6869561"/>
              <a:gd name="connsiteY70" fmla="*/ 201147 h 6849580"/>
              <a:gd name="connsiteX71" fmla="*/ 4016925 w 6869561"/>
              <a:gd name="connsiteY71" fmla="*/ 38100 h 6849580"/>
              <a:gd name="connsiteX72" fmla="*/ 4216400 w 6869561"/>
              <a:gd name="connsiteY72" fmla="*/ 93434 h 6849580"/>
              <a:gd name="connsiteX73" fmla="*/ 87861 w 6869561"/>
              <a:gd name="connsiteY73" fmla="*/ 4216400 h 6849580"/>
              <a:gd name="connsiteX74" fmla="*/ 38100 w 6869561"/>
              <a:gd name="connsiteY74" fmla="*/ 4010708 h 6849580"/>
              <a:gd name="connsiteX75" fmla="*/ 2009760 w 6869561"/>
              <a:gd name="connsiteY75" fmla="*/ 2009790 h 6849580"/>
              <a:gd name="connsiteX76" fmla="*/ 4016925 w 6869561"/>
              <a:gd name="connsiteY76" fmla="*/ 38100 h 6849580"/>
              <a:gd name="connsiteX77" fmla="*/ 3102116 w 6869561"/>
              <a:gd name="connsiteY77" fmla="*/ 0 h 6849580"/>
              <a:gd name="connsiteX78" fmla="*/ 3240158 w 6869561"/>
              <a:gd name="connsiteY78" fmla="*/ 0 h 6849580"/>
              <a:gd name="connsiteX79" fmla="*/ 3378200 w 6869561"/>
              <a:gd name="connsiteY79" fmla="*/ 9507 h 6849580"/>
              <a:gd name="connsiteX80" fmla="*/ 9543 w 6869561"/>
              <a:gd name="connsiteY80" fmla="*/ 3378200 h 6849580"/>
              <a:gd name="connsiteX81" fmla="*/ 0 w 6869561"/>
              <a:gd name="connsiteY81" fmla="*/ 3237260 h 6849580"/>
              <a:gd name="connsiteX82" fmla="*/ 0 w 6869561"/>
              <a:gd name="connsiteY82" fmla="*/ 3096320 h 6849580"/>
              <a:gd name="connsiteX83" fmla="*/ 1551058 w 6869561"/>
              <a:gd name="connsiteY83" fmla="*/ 1548160 h 6849580"/>
            </a:gdLst>
            <a:ahLst/>
            <a:cxnLst/>
            <a:rect l="l" t="t" r="r" b="b"/>
            <a:pathLst>
              <a:path w="6869561" h="6849580">
                <a:moveTo>
                  <a:pt x="6550251" y="4864100"/>
                </a:moveTo>
                <a:cubicBezTo>
                  <a:pt x="6558858" y="4864100"/>
                  <a:pt x="6565900" y="4868802"/>
                  <a:pt x="6565900" y="4874549"/>
                </a:cubicBezTo>
                <a:cubicBezTo>
                  <a:pt x="6565900" y="4919822"/>
                  <a:pt x="6380474" y="5221080"/>
                  <a:pt x="6220569" y="5435600"/>
                </a:cubicBezTo>
                <a:cubicBezTo>
                  <a:pt x="6181519" y="5487988"/>
                  <a:pt x="5998927" y="5679642"/>
                  <a:pt x="5814809" y="5861498"/>
                </a:cubicBezTo>
                <a:cubicBezTo>
                  <a:pt x="5458909" y="6213028"/>
                  <a:pt x="5404488" y="6256115"/>
                  <a:pt x="5047200" y="6469241"/>
                </a:cubicBezTo>
                <a:cubicBezTo>
                  <a:pt x="4917591" y="6546554"/>
                  <a:pt x="4864100" y="6568261"/>
                  <a:pt x="4864100" y="6543544"/>
                </a:cubicBezTo>
                <a:cubicBezTo>
                  <a:pt x="4864100" y="6538233"/>
                  <a:pt x="5239963" y="6158186"/>
                  <a:pt x="5699351" y="5698994"/>
                </a:cubicBezTo>
                <a:cubicBezTo>
                  <a:pt x="6158738" y="5239803"/>
                  <a:pt x="6541643" y="4864100"/>
                  <a:pt x="6550251" y="4864100"/>
                </a:cubicBezTo>
                <a:close/>
                <a:moveTo>
                  <a:pt x="6856755" y="3626123"/>
                </a:moveTo>
                <a:cubicBezTo>
                  <a:pt x="6881879" y="3634698"/>
                  <a:pt x="6866731" y="3893183"/>
                  <a:pt x="6839799" y="3915463"/>
                </a:cubicBezTo>
                <a:cubicBezTo>
                  <a:pt x="6829702" y="3923816"/>
                  <a:pt x="6170040" y="4587410"/>
                  <a:pt x="5373884" y="5390115"/>
                </a:cubicBezTo>
                <a:lnTo>
                  <a:pt x="3926328" y="6849580"/>
                </a:lnTo>
                <a:lnTo>
                  <a:pt x="3614144" y="6838950"/>
                </a:lnTo>
                <a:lnTo>
                  <a:pt x="5226547" y="5229498"/>
                </a:lnTo>
                <a:cubicBezTo>
                  <a:pt x="6228457" y="4229422"/>
                  <a:pt x="6845691" y="3622348"/>
                  <a:pt x="6856755" y="3626123"/>
                </a:cubicBezTo>
                <a:close/>
                <a:moveTo>
                  <a:pt x="6803155" y="2768600"/>
                </a:moveTo>
                <a:cubicBezTo>
                  <a:pt x="6811423" y="2768600"/>
                  <a:pt x="6818093" y="2775744"/>
                  <a:pt x="6817977" y="2784475"/>
                </a:cubicBezTo>
                <a:cubicBezTo>
                  <a:pt x="6817481" y="2821634"/>
                  <a:pt x="6835408" y="2929910"/>
                  <a:pt x="6847077" y="2960237"/>
                </a:cubicBezTo>
                <a:cubicBezTo>
                  <a:pt x="6859227" y="2991816"/>
                  <a:pt x="6782874" y="3069365"/>
                  <a:pt x="4927689" y="4909687"/>
                </a:cubicBezTo>
                <a:cubicBezTo>
                  <a:pt x="3865066" y="5963797"/>
                  <a:pt x="2996025" y="6831461"/>
                  <a:pt x="2996486" y="6837829"/>
                </a:cubicBezTo>
                <a:cubicBezTo>
                  <a:pt x="2997598" y="6853178"/>
                  <a:pt x="2783550" y="6821115"/>
                  <a:pt x="2773210" y="6804385"/>
                </a:cubicBezTo>
                <a:cubicBezTo>
                  <a:pt x="2768837" y="6797309"/>
                  <a:pt x="3670403" y="5886363"/>
                  <a:pt x="4776690" y="4780060"/>
                </a:cubicBezTo>
                <a:cubicBezTo>
                  <a:pt x="5882976" y="3673757"/>
                  <a:pt x="6794885" y="2768600"/>
                  <a:pt x="6803155" y="2768600"/>
                </a:cubicBezTo>
                <a:close/>
                <a:moveTo>
                  <a:pt x="6588973" y="2057400"/>
                </a:moveTo>
                <a:cubicBezTo>
                  <a:pt x="6595743" y="2057400"/>
                  <a:pt x="6601461" y="2061686"/>
                  <a:pt x="6601681" y="2066925"/>
                </a:cubicBezTo>
                <a:cubicBezTo>
                  <a:pt x="6601899" y="2072164"/>
                  <a:pt x="6616944" y="2113598"/>
                  <a:pt x="6635112" y="2159000"/>
                </a:cubicBezTo>
                <a:lnTo>
                  <a:pt x="6668146" y="2241550"/>
                </a:lnTo>
                <a:lnTo>
                  <a:pt x="2258671" y="6671824"/>
                </a:lnTo>
                <a:lnTo>
                  <a:pt x="2186610" y="6642364"/>
                </a:lnTo>
                <a:cubicBezTo>
                  <a:pt x="2146977" y="6626161"/>
                  <a:pt x="2101691" y="6607896"/>
                  <a:pt x="2085975" y="6601775"/>
                </a:cubicBezTo>
                <a:cubicBezTo>
                  <a:pt x="2070259" y="6595656"/>
                  <a:pt x="2057400" y="6586413"/>
                  <a:pt x="2057400" y="6581237"/>
                </a:cubicBezTo>
                <a:cubicBezTo>
                  <a:pt x="2057400" y="6576061"/>
                  <a:pt x="3074234" y="5556081"/>
                  <a:pt x="4317032" y="4314613"/>
                </a:cubicBezTo>
                <a:cubicBezTo>
                  <a:pt x="5559830" y="3073146"/>
                  <a:pt x="6582204" y="2057400"/>
                  <a:pt x="6588973" y="2057400"/>
                </a:cubicBezTo>
                <a:close/>
                <a:moveTo>
                  <a:pt x="6251102" y="1467022"/>
                </a:moveTo>
                <a:cubicBezTo>
                  <a:pt x="6263065" y="1470420"/>
                  <a:pt x="6296629" y="1508211"/>
                  <a:pt x="6325688" y="1551001"/>
                </a:cubicBezTo>
                <a:lnTo>
                  <a:pt x="6378522" y="1628803"/>
                </a:lnTo>
                <a:lnTo>
                  <a:pt x="4011599" y="3995751"/>
                </a:lnTo>
                <a:cubicBezTo>
                  <a:pt x="2709791" y="5297573"/>
                  <a:pt x="1639702" y="6362700"/>
                  <a:pt x="1633624" y="6362700"/>
                </a:cubicBezTo>
                <a:cubicBezTo>
                  <a:pt x="1610445" y="6362700"/>
                  <a:pt x="1473200" y="6271191"/>
                  <a:pt x="1473200" y="6255737"/>
                </a:cubicBezTo>
                <a:cubicBezTo>
                  <a:pt x="1473200" y="6246813"/>
                  <a:pt x="2543334" y="5164312"/>
                  <a:pt x="3851275" y="3850179"/>
                </a:cubicBezTo>
                <a:cubicBezTo>
                  <a:pt x="5577434" y="2115846"/>
                  <a:pt x="6235313" y="1462538"/>
                  <a:pt x="6251102" y="1467022"/>
                </a:cubicBezTo>
                <a:close/>
                <a:moveTo>
                  <a:pt x="5835201" y="965200"/>
                </a:moveTo>
                <a:cubicBezTo>
                  <a:pt x="5854287" y="965200"/>
                  <a:pt x="5969000" y="1082762"/>
                  <a:pt x="5969000" y="1102322"/>
                </a:cubicBezTo>
                <a:cubicBezTo>
                  <a:pt x="5969000" y="1111907"/>
                  <a:pt x="5181759" y="1899741"/>
                  <a:pt x="4219575" y="2853064"/>
                </a:cubicBezTo>
                <a:cubicBezTo>
                  <a:pt x="3257391" y="3806386"/>
                  <a:pt x="2162990" y="4898855"/>
                  <a:pt x="1787572" y="5280773"/>
                </a:cubicBezTo>
                <a:lnTo>
                  <a:pt x="1104994" y="5975168"/>
                </a:lnTo>
                <a:lnTo>
                  <a:pt x="959000" y="5829174"/>
                </a:lnTo>
                <a:lnTo>
                  <a:pt x="3390963" y="3397187"/>
                </a:lnTo>
                <a:cubicBezTo>
                  <a:pt x="4728542" y="2059594"/>
                  <a:pt x="5828449" y="965200"/>
                  <a:pt x="5835201" y="965200"/>
                </a:cubicBezTo>
                <a:close/>
                <a:moveTo>
                  <a:pt x="5327933" y="558800"/>
                </a:moveTo>
                <a:cubicBezTo>
                  <a:pt x="5348557" y="558800"/>
                  <a:pt x="5463432" y="637700"/>
                  <a:pt x="5475937" y="660454"/>
                </a:cubicBezTo>
                <a:cubicBezTo>
                  <a:pt x="5491902" y="689505"/>
                  <a:pt x="702171" y="5476442"/>
                  <a:pt x="666611" y="5466976"/>
                </a:cubicBezTo>
                <a:cubicBezTo>
                  <a:pt x="639631" y="5459794"/>
                  <a:pt x="563227" y="5358758"/>
                  <a:pt x="552106" y="5315556"/>
                </a:cubicBezTo>
                <a:cubicBezTo>
                  <a:pt x="546653" y="5294372"/>
                  <a:pt x="987441" y="4850983"/>
                  <a:pt x="2929458" y="2924175"/>
                </a:cubicBezTo>
                <a:cubicBezTo>
                  <a:pt x="4240684" y="1623219"/>
                  <a:pt x="5319997" y="558800"/>
                  <a:pt x="5327933" y="558800"/>
                </a:cubicBezTo>
                <a:close/>
                <a:moveTo>
                  <a:pt x="4730819" y="239740"/>
                </a:moveTo>
                <a:cubicBezTo>
                  <a:pt x="4830466" y="272067"/>
                  <a:pt x="4890028" y="300130"/>
                  <a:pt x="4895833" y="317487"/>
                </a:cubicBezTo>
                <a:cubicBezTo>
                  <a:pt x="4900066" y="330145"/>
                  <a:pt x="4137247" y="1101486"/>
                  <a:pt x="2619388" y="2619362"/>
                </a:cubicBezTo>
                <a:cubicBezTo>
                  <a:pt x="1363842" y="3874923"/>
                  <a:pt x="331926" y="4902200"/>
                  <a:pt x="326242" y="4902200"/>
                </a:cubicBezTo>
                <a:cubicBezTo>
                  <a:pt x="313804" y="4902200"/>
                  <a:pt x="240950" y="4744737"/>
                  <a:pt x="237434" y="4710254"/>
                </a:cubicBezTo>
                <a:cubicBezTo>
                  <a:pt x="235697" y="4693225"/>
                  <a:pt x="905307" y="4015417"/>
                  <a:pt x="2463800" y="2456629"/>
                </a:cubicBezTo>
                <a:cubicBezTo>
                  <a:pt x="4684721" y="235287"/>
                  <a:pt x="4692786" y="227401"/>
                  <a:pt x="4730819" y="239740"/>
                </a:cubicBezTo>
                <a:close/>
                <a:moveTo>
                  <a:pt x="2224160" y="201147"/>
                </a:moveTo>
                <a:cubicBezTo>
                  <a:pt x="2231408" y="203001"/>
                  <a:pt x="2236197" y="207239"/>
                  <a:pt x="2240062" y="213493"/>
                </a:cubicBezTo>
                <a:cubicBezTo>
                  <a:pt x="2243561" y="219154"/>
                  <a:pt x="1790305" y="679878"/>
                  <a:pt x="1232826" y="1237324"/>
                </a:cubicBezTo>
                <a:cubicBezTo>
                  <a:pt x="675348" y="1794769"/>
                  <a:pt x="215661" y="2245088"/>
                  <a:pt x="211300" y="2238032"/>
                </a:cubicBezTo>
                <a:cubicBezTo>
                  <a:pt x="197912" y="2216369"/>
                  <a:pt x="267312" y="2020182"/>
                  <a:pt x="338093" y="1879600"/>
                </a:cubicBezTo>
                <a:lnTo>
                  <a:pt x="405233" y="1746250"/>
                </a:lnTo>
                <a:lnTo>
                  <a:pt x="1082092" y="1071201"/>
                </a:lnTo>
                <a:cubicBezTo>
                  <a:pt x="1818947" y="336316"/>
                  <a:pt x="1757406" y="387917"/>
                  <a:pt x="2051050" y="258755"/>
                </a:cubicBezTo>
                <a:cubicBezTo>
                  <a:pt x="2158533" y="211478"/>
                  <a:pt x="2202415" y="195585"/>
                  <a:pt x="2224160" y="201147"/>
                </a:cubicBezTo>
                <a:close/>
                <a:moveTo>
                  <a:pt x="4016925" y="38100"/>
                </a:moveTo>
                <a:cubicBezTo>
                  <a:pt x="4073138" y="38100"/>
                  <a:pt x="4216400" y="77841"/>
                  <a:pt x="4216400" y="93434"/>
                </a:cubicBezTo>
                <a:cubicBezTo>
                  <a:pt x="4216400" y="108968"/>
                  <a:pt x="103415" y="4216400"/>
                  <a:pt x="87861" y="4216400"/>
                </a:cubicBezTo>
                <a:cubicBezTo>
                  <a:pt x="77001" y="4216400"/>
                  <a:pt x="38100" y="4055601"/>
                  <a:pt x="38100" y="4010708"/>
                </a:cubicBezTo>
                <a:cubicBezTo>
                  <a:pt x="38100" y="3988797"/>
                  <a:pt x="531655" y="3487918"/>
                  <a:pt x="2009760" y="2009790"/>
                </a:cubicBezTo>
                <a:cubicBezTo>
                  <a:pt x="3689847" y="329677"/>
                  <a:pt x="3986670" y="38100"/>
                  <a:pt x="4016925" y="38100"/>
                </a:cubicBezTo>
                <a:close/>
                <a:moveTo>
                  <a:pt x="3102116" y="0"/>
                </a:moveTo>
                <a:lnTo>
                  <a:pt x="3240158" y="0"/>
                </a:lnTo>
                <a:cubicBezTo>
                  <a:pt x="3316081" y="0"/>
                  <a:pt x="3378200" y="4278"/>
                  <a:pt x="3378200" y="9507"/>
                </a:cubicBezTo>
                <a:cubicBezTo>
                  <a:pt x="3378200" y="21962"/>
                  <a:pt x="21998" y="3378200"/>
                  <a:pt x="9543" y="3378200"/>
                </a:cubicBezTo>
                <a:cubicBezTo>
                  <a:pt x="4294" y="3378200"/>
                  <a:pt x="0" y="3314777"/>
                  <a:pt x="0" y="3237260"/>
                </a:cubicBezTo>
                <a:lnTo>
                  <a:pt x="0" y="3096320"/>
                </a:lnTo>
                <a:lnTo>
                  <a:pt x="1551058" y="1548160"/>
                </a:lnTo>
                <a:close/>
              </a:path>
            </a:pathLst>
          </a:custGeom>
          <a:solidFill>
            <a:schemeClr val="accent1">
              <a:alpha val="55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494390" y="399140"/>
            <a:ext cx="273018" cy="2730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Textfeld 18">
            <a:extLst>
              <a:ext uri="{FF2B5EF4-FFF2-40B4-BE49-F238E27FC236}">
                <a16:creationId xmlns:a16="http://schemas.microsoft.com/office/drawing/2014/main" id="{03180FCF-4E33-5561-EFEA-D11DEA2E04F5}"/>
              </a:ext>
            </a:extLst>
          </p:cNvPr>
          <p:cNvSpPr txBox="1"/>
          <p:nvPr/>
        </p:nvSpPr>
        <p:spPr>
          <a:xfrm>
            <a:off x="1282985" y="5859161"/>
            <a:ext cx="8517256" cy="1015663"/>
          </a:xfrm>
          <a:prstGeom prst="rect">
            <a:avLst/>
          </a:prstGeom>
          <a:noFill/>
        </p:spPr>
        <p:txBody>
          <a:bodyPr wrap="square" rtlCol="0">
            <a:spAutoFit/>
          </a:bodyPr>
          <a:lstStyle/>
          <a:p>
            <a:r>
              <a:rPr lang="de-DE" sz="1000" dirty="0"/>
              <a:t>@article{zang2023modified,</a:t>
            </a:r>
          </a:p>
          <a:p>
            <a:r>
              <a:rPr lang="de-DE" sz="1000" dirty="0"/>
              <a:t>  title={A </a:t>
            </a:r>
            <a:r>
              <a:rPr lang="de-DE" sz="1000" dirty="0" err="1"/>
              <a:t>modified</a:t>
            </a:r>
            <a:r>
              <a:rPr lang="de-DE" sz="1000" dirty="0"/>
              <a:t> RNN-</a:t>
            </a:r>
            <a:r>
              <a:rPr lang="de-DE" sz="1000" dirty="0" err="1"/>
              <a:t>based</a:t>
            </a:r>
            <a:r>
              <a:rPr lang="de-DE" sz="1000" dirty="0"/>
              <a:t> </a:t>
            </a:r>
            <a:r>
              <a:rPr lang="de-DE" sz="1000" dirty="0" err="1"/>
              <a:t>deep</a:t>
            </a:r>
            <a:r>
              <a:rPr lang="de-DE" sz="1000" dirty="0"/>
              <a:t> </a:t>
            </a:r>
            <a:r>
              <a:rPr lang="de-DE" sz="1000" dirty="0" err="1"/>
              <a:t>learning</a:t>
            </a:r>
            <a:r>
              <a:rPr lang="de-DE" sz="1000" dirty="0"/>
              <a:t> </a:t>
            </a:r>
            <a:r>
              <a:rPr lang="de-DE" sz="1000" dirty="0" err="1"/>
              <a:t>method</a:t>
            </a:r>
            <a:r>
              <a:rPr lang="de-DE" sz="1000" dirty="0"/>
              <a:t> </a:t>
            </a:r>
            <a:r>
              <a:rPr lang="de-DE" sz="1000" dirty="0" err="1"/>
              <a:t>for</a:t>
            </a:r>
            <a:r>
              <a:rPr lang="de-DE" sz="1000" dirty="0"/>
              <a:t> </a:t>
            </a:r>
            <a:r>
              <a:rPr lang="de-DE" sz="1000" dirty="0" err="1"/>
              <a:t>prediction</a:t>
            </a:r>
            <a:r>
              <a:rPr lang="de-DE" sz="1000" dirty="0"/>
              <a:t> </a:t>
            </a:r>
            <a:r>
              <a:rPr lang="de-DE" sz="1000" dirty="0" err="1"/>
              <a:t>of</a:t>
            </a:r>
            <a:r>
              <a:rPr lang="de-DE" sz="1000" dirty="0"/>
              <a:t> </a:t>
            </a:r>
            <a:r>
              <a:rPr lang="de-DE" sz="1000" dirty="0" err="1"/>
              <a:t>atmospheric</a:t>
            </a:r>
            <a:r>
              <a:rPr lang="de-DE" sz="1000" dirty="0"/>
              <a:t> </a:t>
            </a:r>
            <a:r>
              <a:rPr lang="de-DE" sz="1000" dirty="0" err="1"/>
              <a:t>visibility</a:t>
            </a:r>
            <a:r>
              <a:rPr lang="de-DE" sz="1000" dirty="0"/>
              <a:t>},</a:t>
            </a:r>
          </a:p>
          <a:p>
            <a:r>
              <a:rPr lang="de-DE" sz="1000" dirty="0"/>
              <a:t>  </a:t>
            </a:r>
            <a:r>
              <a:rPr lang="de-DE" sz="1000" dirty="0" err="1"/>
              <a:t>author</a:t>
            </a:r>
            <a:r>
              <a:rPr lang="de-DE" sz="1000" dirty="0"/>
              <a:t>={</a:t>
            </a:r>
            <a:r>
              <a:rPr lang="de-DE" sz="1000" dirty="0" err="1"/>
              <a:t>Zang</a:t>
            </a:r>
            <a:r>
              <a:rPr lang="de-DE" sz="1000" dirty="0"/>
              <a:t>, </a:t>
            </a:r>
            <a:r>
              <a:rPr lang="de-DE" sz="1000" dirty="0" err="1"/>
              <a:t>Zengliang</a:t>
            </a:r>
            <a:r>
              <a:rPr lang="de-DE" sz="1000" dirty="0"/>
              <a:t> and Bao, </a:t>
            </a:r>
            <a:r>
              <a:rPr lang="de-DE" sz="1000" dirty="0" err="1"/>
              <a:t>Xulun</a:t>
            </a:r>
            <a:r>
              <a:rPr lang="de-DE" sz="1000" dirty="0"/>
              <a:t> and Li, Yi and Qu, </a:t>
            </a:r>
            <a:r>
              <a:rPr lang="de-DE" sz="1000" dirty="0" err="1"/>
              <a:t>Youming</a:t>
            </a:r>
            <a:r>
              <a:rPr lang="de-DE" sz="1000" dirty="0"/>
              <a:t> and Niu, Dan and Liu, </a:t>
            </a:r>
            <a:r>
              <a:rPr lang="de-DE" sz="1000" dirty="0" err="1"/>
              <a:t>Ning</a:t>
            </a:r>
            <a:r>
              <a:rPr lang="de-DE" sz="1000" dirty="0"/>
              <a:t> and Chen, </a:t>
            </a:r>
            <a:r>
              <a:rPr lang="de-DE" sz="1000" dirty="0" err="1"/>
              <a:t>Xisong</a:t>
            </a:r>
            <a:r>
              <a:rPr lang="de-DE" sz="1000" dirty="0"/>
              <a:t>},</a:t>
            </a:r>
          </a:p>
          <a:p>
            <a:r>
              <a:rPr lang="de-DE" sz="1000" dirty="0"/>
              <a:t>  </a:t>
            </a:r>
            <a:r>
              <a:rPr lang="de-DE" sz="1000" dirty="0" err="1"/>
              <a:t>journal</a:t>
            </a:r>
            <a:r>
              <a:rPr lang="de-DE" sz="1000" dirty="0"/>
              <a:t>={Remote </a:t>
            </a:r>
            <a:r>
              <a:rPr lang="de-DE" sz="1000" dirty="0" err="1"/>
              <a:t>Sensing</a:t>
            </a:r>
            <a:r>
              <a:rPr lang="de-DE" sz="1000" dirty="0"/>
              <a:t>},,</a:t>
            </a:r>
          </a:p>
          <a:p>
            <a:r>
              <a:rPr lang="de-DE" sz="1000" dirty="0"/>
              <a:t>  </a:t>
            </a:r>
            <a:r>
              <a:rPr lang="de-DE" sz="1000" dirty="0" err="1"/>
              <a:t>year</a:t>
            </a:r>
            <a:r>
              <a:rPr lang="de-DE" sz="1000" dirty="0"/>
              <a:t>={2023},</a:t>
            </a:r>
          </a:p>
          <a:p>
            <a:r>
              <a:rPr lang="de-DE" sz="1000"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20174">
            <a:off x="9142875" y="-1361210"/>
            <a:ext cx="3876923" cy="3876923"/>
          </a:xfrm>
          <a:prstGeom prst="ellipse">
            <a:avLst/>
          </a:prstGeom>
          <a:gradFill>
            <a:gsLst>
              <a:gs pos="0">
                <a:schemeClr val="accent1">
                  <a:lumMod val="20000"/>
                  <a:lumOff val="80000"/>
                  <a:alpha val="28000"/>
                </a:schemeClr>
              </a:gs>
              <a:gs pos="100000">
                <a:schemeClr val="accent1">
                  <a:lumMod val="40000"/>
                  <a:lumOff val="60000"/>
                  <a:alpha val="41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7151598">
            <a:off x="-1070203" y="4300590"/>
            <a:ext cx="3876923" cy="3876923"/>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499195" y="5789287"/>
            <a:ext cx="620618" cy="620618"/>
          </a:xfrm>
          <a:prstGeom prst="ellipse">
            <a:avLst/>
          </a:prstGeom>
          <a:gradFill>
            <a:gsLst>
              <a:gs pos="0">
                <a:schemeClr val="accent1">
                  <a:lumMod val="20000"/>
                  <a:lumOff val="80000"/>
                </a:schemeClr>
              </a:gs>
              <a:gs pos="100000">
                <a:schemeClr val="accent1">
                  <a:lumMod val="40000"/>
                  <a:lumOff val="6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52684" y="1659368"/>
            <a:ext cx="3221476" cy="1446550"/>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Source Han Sans CN Bold"/>
                <a:ea typeface="Source Han Sans CN Bold"/>
                <a:cs typeface="Source Han Sans CN Bold"/>
              </a:rPr>
              <a:t>PART </a:t>
            </a:r>
            <a:endParaRPr kumimoji="1" lang="zh-CN" altLang="en-US"/>
          </a:p>
        </p:txBody>
      </p:sp>
      <p:sp>
        <p:nvSpPr>
          <p:cNvPr id="7" name="标题 1"/>
          <p:cNvSpPr txBox="1"/>
          <p:nvPr/>
        </p:nvSpPr>
        <p:spPr>
          <a:xfrm flipV="1">
            <a:off x="-19050" y="-669356"/>
            <a:ext cx="4210050" cy="1933273"/>
          </a:xfrm>
          <a:custGeom>
            <a:avLst/>
            <a:gdLst>
              <a:gd name="connsiteX0" fmla="*/ 0 w 7165275"/>
              <a:gd name="connsiteY0" fmla="*/ 0 h 5933440"/>
              <a:gd name="connsiteX1" fmla="*/ 5268173 w 7165275"/>
              <a:gd name="connsiteY1" fmla="*/ 0 h 5933440"/>
              <a:gd name="connsiteX2" fmla="*/ 5905131 w 7165275"/>
              <a:gd name="connsiteY2" fmla="*/ 470329 h 5933440"/>
              <a:gd name="connsiteX3" fmla="*/ 7145344 w 7165275"/>
              <a:gd name="connsiteY3" fmla="*/ 5161917 h 5933440"/>
              <a:gd name="connsiteX4" fmla="*/ 6508384 w 7165275"/>
              <a:gd name="connsiteY4" fmla="*/ 5933440 h 5933440"/>
              <a:gd name="connsiteX5" fmla="*/ 0 w 7165275"/>
              <a:gd name="connsiteY5" fmla="*/ 5933440 h 5933440"/>
            </a:gdLst>
            <a:ahLst/>
            <a:cxnLst/>
            <a:rect l="l" t="t" r="r" b="b"/>
            <a:pathLst>
              <a:path w="7165275" h="5933440">
                <a:moveTo>
                  <a:pt x="0" y="0"/>
                </a:moveTo>
                <a:lnTo>
                  <a:pt x="5268173" y="0"/>
                </a:lnTo>
                <a:cubicBezTo>
                  <a:pt x="5569598" y="0"/>
                  <a:pt x="5832024" y="193776"/>
                  <a:pt x="5905131" y="470329"/>
                </a:cubicBezTo>
                <a:lnTo>
                  <a:pt x="7145344" y="5161917"/>
                </a:lnTo>
                <a:cubicBezTo>
                  <a:pt x="7248950" y="5553851"/>
                  <a:pt x="6935566" y="5933440"/>
                  <a:pt x="6508384" y="5933440"/>
                </a:cubicBezTo>
                <a:lnTo>
                  <a:pt x="0" y="5933440"/>
                </a:lnTo>
                <a:close/>
              </a:path>
            </a:pathLst>
          </a:custGeom>
          <a:gradFill>
            <a:gsLst>
              <a:gs pos="0">
                <a:schemeClr val="accent1">
                  <a:lumMod val="40000"/>
                  <a:lumOff val="60000"/>
                  <a:alpha val="21000"/>
                </a:schemeClr>
              </a:gs>
              <a:gs pos="100000">
                <a:schemeClr val="accent1">
                  <a:lumMod val="40000"/>
                  <a:lumOff val="60000"/>
                  <a:alpha val="74000"/>
                </a:schemeClr>
              </a:gs>
            </a:gsLst>
            <a:lin ang="108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15727" y="3007500"/>
            <a:ext cx="6331315" cy="2400026"/>
          </a:xfrm>
          <a:prstGeom prst="rect">
            <a:avLst/>
          </a:prstGeom>
          <a:noFill/>
          <a:ln>
            <a:noFill/>
          </a:ln>
        </p:spPr>
        <p:txBody>
          <a:bodyPr vert="horz" wrap="square" lIns="91440" tIns="45720" rIns="91440" bIns="45720" rtlCol="0" anchor="t"/>
          <a:lstStyle/>
          <a:p>
            <a:pPr algn="l">
              <a:lnSpc>
                <a:spcPct val="130000"/>
              </a:lnSpc>
            </a:pPr>
            <a:r>
              <a:rPr kumimoji="1" lang="en-US" altLang="zh-CN" sz="3600" dirty="0">
                <a:ln w="12700">
                  <a:noFill/>
                </a:ln>
                <a:solidFill>
                  <a:srgbClr val="000000">
                    <a:alpha val="100000"/>
                  </a:srgbClr>
                </a:solidFill>
                <a:latin typeface="Source Han Sans CN Bold"/>
                <a:ea typeface="Source Han Sans CN Bold"/>
                <a:cs typeface="Source Han Sans CN Bold"/>
              </a:rPr>
              <a:t>Introduction to GNN and Its Applicability</a:t>
            </a:r>
            <a:endParaRPr kumimoji="1" lang="zh-CN" altLang="en-US" dirty="0"/>
          </a:p>
        </p:txBody>
      </p:sp>
      <p:sp>
        <p:nvSpPr>
          <p:cNvPr id="9" name="标题 1"/>
          <p:cNvSpPr txBox="1"/>
          <p:nvPr/>
        </p:nvSpPr>
        <p:spPr>
          <a:xfrm>
            <a:off x="2966575" y="-303463"/>
            <a:ext cx="2661530" cy="3409381"/>
          </a:xfrm>
          <a:prstGeom prst="rect">
            <a:avLst/>
          </a:prstGeom>
          <a:noFill/>
          <a:ln>
            <a:noFill/>
          </a:ln>
        </p:spPr>
        <p:txBody>
          <a:bodyPr vert="horz" wrap="square" lIns="91440" tIns="45720" rIns="91440" bIns="45720" rtlCol="0" anchor="b"/>
          <a:lstStyle/>
          <a:p>
            <a:pPr algn="l">
              <a:lnSpc>
                <a:spcPct val="110000"/>
              </a:lnSpc>
            </a:pPr>
            <a:r>
              <a:rPr kumimoji="1" lang="en-US" altLang="zh-CN" sz="7200">
                <a:ln w="12700">
                  <a:noFill/>
                </a:ln>
                <a:solidFill>
                  <a:srgbClr val="1467F7">
                    <a:alpha val="100000"/>
                  </a:srgbClr>
                </a:solidFill>
                <a:latin typeface="OPPOSans H"/>
                <a:ea typeface="OPPOSans H"/>
                <a:cs typeface="OPPOSans H"/>
              </a:rPr>
              <a:t>03</a:t>
            </a:r>
            <a:endParaRPr kumimoji="1" lang="zh-CN" altLang="en-US"/>
          </a:p>
        </p:txBody>
      </p:sp>
      <p:grpSp>
        <p:nvGrpSpPr>
          <p:cNvPr id="10" name="组合 9"/>
          <p:cNvGrpSpPr/>
          <p:nvPr/>
        </p:nvGrpSpPr>
        <p:grpSpPr>
          <a:xfrm>
            <a:off x="4692856" y="4749194"/>
            <a:ext cx="8849454" cy="2615122"/>
            <a:chOff x="4692856" y="4749194"/>
            <a:chExt cx="8849454" cy="2615122"/>
          </a:xfrm>
        </p:grpSpPr>
        <p:sp>
          <p:nvSpPr>
            <p:cNvPr id="11" name="标题 1"/>
            <p:cNvSpPr txBox="1"/>
            <p:nvPr/>
          </p:nvSpPr>
          <p:spPr>
            <a:xfrm>
              <a:off x="4692856" y="4749194"/>
              <a:ext cx="8849454" cy="2615122"/>
            </a:xfrm>
            <a:prstGeom prst="ellipse">
              <a:avLst/>
            </a:prstGeom>
            <a:gradFill>
              <a:gsLst>
                <a:gs pos="0">
                  <a:schemeClr val="accent1">
                    <a:alpha val="5000"/>
                  </a:schemeClr>
                </a:gs>
                <a:gs pos="20000">
                  <a:schemeClr val="accent1">
                    <a:alpha val="0"/>
                  </a:schemeClr>
                </a:gs>
                <a:gs pos="80000">
                  <a:schemeClr val="accent1">
                    <a:alpha val="0"/>
                  </a:schemeClr>
                </a:gs>
                <a:gs pos="100000">
                  <a:schemeClr val="accent1">
                    <a:alpha val="5000"/>
                  </a:schemeClr>
                </a:gs>
              </a:gsLst>
              <a:lin ang="10800000" scaled="0"/>
            </a:gradFill>
            <a:ln w="6350" cap="sq">
              <a:gradFill>
                <a:gsLst>
                  <a:gs pos="5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590054" y="4813105"/>
              <a:ext cx="7055058" cy="2121616"/>
            </a:xfrm>
            <a:prstGeom prst="ellipse">
              <a:avLst/>
            </a:prstGeom>
            <a:gradFill>
              <a:gsLst>
                <a:gs pos="3000">
                  <a:schemeClr val="accent1">
                    <a:alpha val="11000"/>
                  </a:schemeClr>
                </a:gs>
                <a:gs pos="22000">
                  <a:schemeClr val="accent1">
                    <a:alpha val="8000"/>
                  </a:schemeClr>
                </a:gs>
                <a:gs pos="80000">
                  <a:schemeClr val="accent1">
                    <a:alpha val="8000"/>
                  </a:schemeClr>
                </a:gs>
                <a:gs pos="100000">
                  <a:schemeClr val="accent1">
                    <a:alpha val="11000"/>
                  </a:schemeClr>
                </a:gs>
              </a:gsLst>
              <a:lin ang="10800000" scaled="0"/>
            </a:gradFill>
            <a:ln w="6350" cap="sq">
              <a:gradFill>
                <a:gsLst>
                  <a:gs pos="13000">
                    <a:schemeClr val="accent1">
                      <a:alpha val="0"/>
                    </a:schemeClr>
                  </a:gs>
                  <a:gs pos="100000">
                    <a:schemeClr val="accent1">
                      <a:alpha val="2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303435" y="4937635"/>
              <a:ext cx="5628298" cy="1592240"/>
            </a:xfrm>
            <a:prstGeom prst="ellipse">
              <a:avLst/>
            </a:prstGeom>
            <a:gradFill>
              <a:gsLst>
                <a:gs pos="0">
                  <a:schemeClr val="accent1">
                    <a:alpha val="16000"/>
                  </a:schemeClr>
                </a:gs>
                <a:gs pos="20000">
                  <a:schemeClr val="accent1">
                    <a:alpha val="7000"/>
                  </a:schemeClr>
                </a:gs>
                <a:gs pos="80000">
                  <a:schemeClr val="accent1">
                    <a:alpha val="7000"/>
                  </a:schemeClr>
                </a:gs>
                <a:gs pos="100000">
                  <a:schemeClr val="accent1">
                    <a:alpha val="16000"/>
                  </a:schemeClr>
                </a:gs>
              </a:gsLst>
              <a:lin ang="10800000" scaled="0"/>
            </a:gradFill>
            <a:ln w="6350" cap="sq">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7038523" y="5062158"/>
              <a:ext cx="4158121" cy="953547"/>
            </a:xfrm>
            <a:prstGeom prst="ellipse">
              <a:avLst/>
            </a:prstGeom>
            <a:gradFill>
              <a:gsLst>
                <a:gs pos="0">
                  <a:schemeClr val="accent1">
                    <a:alpha val="31000"/>
                  </a:schemeClr>
                </a:gs>
                <a:gs pos="20000">
                  <a:schemeClr val="accent1">
                    <a:alpha val="15000"/>
                  </a:schemeClr>
                </a:gs>
                <a:gs pos="80000">
                  <a:schemeClr val="accent1">
                    <a:alpha val="15000"/>
                  </a:schemeClr>
                </a:gs>
                <a:gs pos="100000">
                  <a:schemeClr val="accent1">
                    <a:alpha val="30000"/>
                  </a:schemeClr>
                </a:gs>
              </a:gsLst>
              <a:lin ang="10800000" scaled="0"/>
            </a:gradFill>
            <a:ln w="6350" cap="sq">
              <a:gradFill>
                <a:gsLst>
                  <a:gs pos="13000">
                    <a:schemeClr val="accent1">
                      <a:alpha val="0"/>
                      <a:lumMod val="9900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a:off x="7337755" y="2249860"/>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1791167" y="2438989"/>
            <a:ext cx="111025" cy="2098675"/>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1009500" y="3133408"/>
            <a:ext cx="111025" cy="1422434"/>
          </a:xfrm>
          <a:prstGeom prst="rect">
            <a:avLst/>
          </a:prstGeom>
          <a:gradFill>
            <a:gsLst>
              <a:gs pos="0">
                <a:schemeClr val="accent1">
                  <a:lumMod val="30000"/>
                  <a:lumOff val="70000"/>
                  <a:alpha val="27000"/>
                </a:schemeClr>
              </a:gs>
              <a:gs pos="100000">
                <a:schemeClr val="accent1">
                  <a:lumMod val="50000"/>
                  <a:lumOff val="50000"/>
                  <a:alpha val="67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974985" y="4015990"/>
            <a:ext cx="91810" cy="1043348"/>
          </a:xfrm>
          <a:prstGeom prst="rect">
            <a:avLst/>
          </a:prstGeom>
          <a:gradFill>
            <a:gsLst>
              <a:gs pos="0">
                <a:schemeClr val="accent1">
                  <a:lumMod val="30000"/>
                  <a:lumOff val="70000"/>
                  <a:alpha val="27000"/>
                </a:schemeClr>
              </a:gs>
              <a:gs pos="100000">
                <a:schemeClr val="accent1">
                  <a:lumMod val="50000"/>
                  <a:lumOff val="50000"/>
                </a:schemeClr>
              </a:gs>
            </a:gsLst>
            <a:lin ang="162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581562" y="948845"/>
            <a:ext cx="786845" cy="786845"/>
          </a:xfrm>
          <a:prstGeom prst="ellipse">
            <a:avLst/>
          </a:prstGeom>
          <a:gradFill>
            <a:gsLst>
              <a:gs pos="0">
                <a:schemeClr val="accent1">
                  <a:lumMod val="20000"/>
                  <a:lumOff val="80000"/>
                </a:schemeClr>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17406D"/>
      </a:dk2>
      <a:lt2>
        <a:srgbClr val="DBEFF9"/>
      </a:lt2>
      <a:accent1>
        <a:srgbClr val="1467F7"/>
      </a:accent1>
      <a:accent2>
        <a:srgbClr val="0245BE"/>
      </a:accent2>
      <a:accent3>
        <a:srgbClr val="1467F7"/>
      </a:accent3>
      <a:accent4>
        <a:srgbClr val="0245BE"/>
      </a:accent4>
      <a:accent5>
        <a:srgbClr val="1467F7"/>
      </a:accent5>
      <a:accent6>
        <a:srgbClr val="0245BE"/>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1837</Words>
  <Application>Microsoft Office PowerPoint</Application>
  <PresentationFormat>Breitbild</PresentationFormat>
  <Paragraphs>174</Paragraphs>
  <Slides>25</Slides>
  <Notes>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25</vt:i4>
      </vt:variant>
    </vt:vector>
  </HeadingPairs>
  <TitlesOfParts>
    <vt:vector size="32" baseType="lpstr">
      <vt:lpstr>OPPOSans H</vt:lpstr>
      <vt:lpstr>Source Han Sans</vt:lpstr>
      <vt:lpstr>Source Han Sans CN Bold</vt:lpstr>
      <vt:lpstr>Cambria Math</vt:lpstr>
      <vt:lpstr>等线</vt:lpstr>
      <vt:lpstr>Arial</vt:lpstr>
      <vt:lpstr>Office 主题​​</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zheng zhou</cp:lastModifiedBy>
  <cp:revision>45</cp:revision>
  <dcterms:modified xsi:type="dcterms:W3CDTF">2025-07-17T09:24:03Z</dcterms:modified>
</cp:coreProperties>
</file>