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e8bc33f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e8bc33f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UTK Face Dataset</a:t>
            </a:r>
            <a:br>
              <a:rPr lang="de"/>
            </a:br>
            <a:r>
              <a:rPr lang="de"/>
              <a:t>Bilder oft 8 Bit. Pixelwerte zwischen 0-255. Pertubation von 4/255 bedeutet maximal +- 4 Pixelwerte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ebca9d4e1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ebca9d4e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Y-1 ist eine Fixe verteilung, wohingegen K angibt wie stark die Streeung der anderen Kurve ist</a:t>
            </a:r>
            <a:br>
              <a:rPr lang="de"/>
            </a:br>
            <a:r>
              <a:rPr lang="de">
                <a:solidFill>
                  <a:schemeClr val="dk1"/>
                </a:solidFill>
              </a:rPr>
              <a:t>Durch Änderung von KKK simuliert man realistische Ungleichheiten:</a:t>
            </a:r>
            <a:br>
              <a:rPr lang="de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</a:rPr>
              <a:t>z. B. eine geschützte Gruppe mit </a:t>
            </a:r>
            <a:r>
              <a:rPr b="1" lang="de">
                <a:solidFill>
                  <a:schemeClr val="dk1"/>
                </a:solidFill>
              </a:rPr>
              <a:t>größerer Diversität oder Datenunsicherheit</a:t>
            </a:r>
            <a:br>
              <a:rPr b="1" lang="de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dk1"/>
                </a:solidFill>
              </a:rPr>
              <a:t>Das erzeugt ein realistisches Fairness-Problem:</a:t>
            </a:r>
            <a:br>
              <a:rPr lang="de">
                <a:solidFill>
                  <a:schemeClr val="dk1"/>
                </a:solidFill>
              </a:rPr>
            </a:br>
            <a:r>
              <a:rPr lang="de">
                <a:solidFill>
                  <a:schemeClr val="dk1"/>
                </a:solidFill>
              </a:rPr>
              <a:t> → Eine Klasse ist systematisch </a:t>
            </a:r>
            <a:r>
              <a:rPr b="1" lang="de">
                <a:solidFill>
                  <a:schemeClr val="dk1"/>
                </a:solidFill>
              </a:rPr>
              <a:t>schwieriger korrekt zu klassifizieren</a:t>
            </a:r>
            <a:br>
              <a:rPr lang="de"/>
            </a:br>
            <a:r>
              <a:rPr lang="de"/>
              <a:t>Höhe der Kurve an einer Stelle x gibt an wie ws ein Datenpunkt mit dem Labelwert Y-1 an dieser Stelle ist</a:t>
            </a:r>
            <a:br>
              <a:rPr lang="de"/>
            </a:br>
            <a:r>
              <a:rPr lang="de"/>
              <a:t>je höher desto mehr datenpunkte an dieser Stelle</a:t>
            </a:r>
            <a:br>
              <a:rPr lang="de"/>
            </a:br>
            <a:r>
              <a:rPr lang="de"/>
              <a:t>notice they correspond to the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"/>
              <a:t>minima of their relative losse</a:t>
            </a:r>
            <a:br>
              <a:rPr lang="de"/>
            </a:br>
            <a:r>
              <a:rPr lang="de"/>
              <a:t>Je näher ein Punkt an dieser Grenze ist desto geringer muss die Störung sein um ihn falsch zu Klassifizieren. Siehe bsp von Folie zuvor.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6e7ed907e6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6e7ed907e6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Y-1 ist eine Fixe verteilung, wohingegen K angibt wie stark die Streeung der anderen Kurve ist</a:t>
            </a:r>
            <a:br>
              <a:rPr lang="de"/>
            </a:br>
            <a:r>
              <a:rPr lang="de">
                <a:solidFill>
                  <a:schemeClr val="dk1"/>
                </a:solidFill>
              </a:rPr>
              <a:t>Durch Änderung von KKK simuliert man realistische Ungleichheiten:</a:t>
            </a:r>
            <a:br>
              <a:rPr lang="de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</a:rPr>
              <a:t>z. B. eine geschützte Gruppe mit </a:t>
            </a:r>
            <a:r>
              <a:rPr b="1" lang="de">
                <a:solidFill>
                  <a:schemeClr val="dk1"/>
                </a:solidFill>
              </a:rPr>
              <a:t>größerer Diversität oder Datenunsicherheit</a:t>
            </a:r>
            <a:br>
              <a:rPr b="1" lang="de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dk1"/>
                </a:solidFill>
              </a:rPr>
              <a:t>Das erzeugt ein realistisches Fairness-Problem:</a:t>
            </a:r>
            <a:br>
              <a:rPr lang="de">
                <a:solidFill>
                  <a:schemeClr val="dk1"/>
                </a:solidFill>
              </a:rPr>
            </a:br>
            <a:r>
              <a:rPr lang="de">
                <a:solidFill>
                  <a:schemeClr val="dk1"/>
                </a:solidFill>
              </a:rPr>
              <a:t> → Eine Klasse ist systematisch </a:t>
            </a:r>
            <a:r>
              <a:rPr b="1" lang="de">
                <a:solidFill>
                  <a:schemeClr val="dk1"/>
                </a:solidFill>
              </a:rPr>
              <a:t>schwieriger korrekt zu klassifizieren</a:t>
            </a:r>
            <a:br>
              <a:rPr lang="de"/>
            </a:br>
            <a:r>
              <a:rPr lang="de"/>
              <a:t>Höhe der Kurve an einer Stelle x gibt an wie ws ein Datenpunkt mit dem Labelwert Y-1 an dieser Stelle ist</a:t>
            </a:r>
            <a:br>
              <a:rPr lang="de"/>
            </a:br>
            <a:r>
              <a:rPr lang="de"/>
              <a:t>je höher desto mehr datenpunkte an dieser Stelle</a:t>
            </a:r>
            <a:br>
              <a:rPr lang="de"/>
            </a:br>
            <a:r>
              <a:rPr lang="de"/>
              <a:t>notice they correspond to the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"/>
              <a:t>minima of their relative losse</a:t>
            </a:r>
            <a:br>
              <a:rPr lang="de"/>
            </a:br>
            <a:r>
              <a:rPr lang="de"/>
              <a:t>Je näher ein Punkt an dieser Grenze ist desto geringer muss die Störung sein um ihn falsch zu Klassifizieren. Siehe bsp von Folie zuvor.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ebca9d4e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6ebca9d4e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"/>
              <a:t>Y=1 ist schwärere zu klassifizieren, da punkte weiter verteilt</a:t>
            </a:r>
            <a:br>
              <a:rPr lang="de"/>
            </a:br>
            <a:r>
              <a:rPr lang="de"/>
              <a:t>Wegen hoher varianz von Y=1 ist die entscheidung weniger dichte abhängig, anders als Y=-1 ⇒ nur geringer anstieg des natural errors</a:t>
            </a:r>
            <a:br>
              <a:rPr lang="de"/>
            </a:br>
            <a:r>
              <a:rPr lang="de"/>
              <a:t>Damit alle klassen gleiche Fehlerrate ⇒ natural errror verringert distanz der Entscheidungsgrenze zu maximum von Y -1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6ea2f2e0a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6ea2f2e0a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de"/>
              <a:t>Y=1 ist schwärere zu klassifizieren, da punkte weiter verteilt</a:t>
            </a:r>
            <a:br>
              <a:rPr lang="de"/>
            </a:br>
            <a:r>
              <a:rPr lang="de"/>
              <a:t>Wegen hoher varianz von Y=1 ist die entscheidung weniger dichte abhängig, anders als Y=-1 ⇒ nur geringer anstieg des natural errors</a:t>
            </a:r>
            <a:br>
              <a:rPr lang="de"/>
            </a:br>
            <a:r>
              <a:rPr lang="de"/>
              <a:t>Damit alle klassen gleiche Fehlerrate ⇒ natural errror verringert distanz der Entscheidungsgrenze zu maximum von Y -1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6e8bc33f1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6e8bc33f1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UTK 8 Datensatz</a:t>
            </a:r>
            <a:br>
              <a:rPr lang="de"/>
            </a:br>
            <a:r>
              <a:rPr lang="de"/>
              <a:t>fair und natürliches Modell (unfair)</a:t>
            </a:r>
            <a:br>
              <a:rPr lang="de"/>
            </a:br>
            <a:r>
              <a:rPr lang="de"/>
              <a:t>Binäre Modelle sind Simpel ⇒ erweiterung auf komplexere Modelle und Architekturen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6ebca9d4e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6ebca9d4e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UTK 8 Datensatz</a:t>
            </a:r>
            <a:br>
              <a:rPr lang="de"/>
            </a:br>
            <a:r>
              <a:rPr lang="de"/>
              <a:t>fair und natürliches Modell (unfair)</a:t>
            </a:r>
            <a:br>
              <a:rPr lang="de"/>
            </a:br>
            <a:r>
              <a:rPr lang="de"/>
              <a:t>Binäre Modelle sind Simpel ⇒ erweiterung auf komplexere Modelle und Architekturen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6e7ed907e6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6e7ed907e6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</a:rPr>
              <a:t>die im </a:t>
            </a:r>
            <a:r>
              <a:rPr b="1" lang="de">
                <a:solidFill>
                  <a:schemeClr val="dk1"/>
                </a:solidFill>
              </a:rPr>
              <a:t>linearen Setting</a:t>
            </a:r>
            <a:r>
              <a:rPr lang="de">
                <a:solidFill>
                  <a:schemeClr val="dk1"/>
                </a:solidFill>
              </a:rPr>
              <a:t> bewiesen wurden,</a:t>
            </a:r>
            <a:br>
              <a:rPr lang="de">
                <a:solidFill>
                  <a:schemeClr val="dk1"/>
                </a:solidFill>
              </a:rPr>
            </a:br>
            <a:r>
              <a:rPr lang="de">
                <a:solidFill>
                  <a:schemeClr val="dk1"/>
                </a:solidFill>
              </a:rPr>
              <a:t> sollen nun </a:t>
            </a:r>
            <a:r>
              <a:rPr b="1" lang="de">
                <a:solidFill>
                  <a:schemeClr val="dk1"/>
                </a:solidFill>
              </a:rPr>
              <a:t>empirisch bestätigt werden – auch in realistischeren, nichtlinearen Szenarien.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6ebca9d4e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6ebca9d4e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</a:rPr>
              <a:t>Lambda von 1 ⇒ gewichtung Fairnessverletzungen genau so wichtig wie der natürliche Fehler. </a:t>
            </a:r>
            <a:br>
              <a:rPr lang="de">
                <a:solidFill>
                  <a:schemeClr val="dk1"/>
                </a:solidFill>
              </a:rPr>
            </a:br>
            <a:r>
              <a:rPr lang="de">
                <a:solidFill>
                  <a:schemeClr val="dk1"/>
                </a:solidFill>
              </a:rPr>
              <a:t>theoreme 1-3: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</a:rPr>
              <a:t>Steigendes Lambda ⇒ steigender Natürlicher Fehler ⇒ steigende Instabilität</a:t>
            </a:r>
            <a:br>
              <a:rPr lang="de">
                <a:solidFill>
                  <a:schemeClr val="dk1"/>
                </a:solidFill>
              </a:rPr>
            </a:br>
            <a:r>
              <a:rPr lang="de">
                <a:solidFill>
                  <a:schemeClr val="dk1"/>
                </a:solidFill>
              </a:rPr>
              <a:t>Bei steigender Fairnes, Avg Disntanz sinkt ⇒ steigende gefahr gegenüber Adversarial Attacks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6ebca9d4e1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6ebca9d4e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</a:rPr>
              <a:t>Um die Generalisierbarkeit der Modelle zu untermauern wird ein neuronales Netz auf den  UTKFace ethnicity Datensatz trainiert. </a:t>
            </a:r>
            <a:br>
              <a:rPr lang="de">
                <a:solidFill>
                  <a:schemeClr val="dk1"/>
                </a:solidFill>
              </a:rPr>
            </a:br>
            <a:r>
              <a:rPr lang="de">
                <a:solidFill>
                  <a:schemeClr val="dk1"/>
                </a:solidFill>
              </a:rPr>
              <a:t>mittlere grafik zeigt wie der boundary error mit der menge an Noise/störung reagiert</a:t>
            </a:r>
            <a:br>
              <a:rPr lang="de">
                <a:solidFill>
                  <a:schemeClr val="dk1"/>
                </a:solidFill>
              </a:rPr>
            </a:br>
            <a:r>
              <a:rPr lang="de">
                <a:solidFill>
                  <a:schemeClr val="dk1"/>
                </a:solidFill>
              </a:rPr>
              <a:t>Anfang: Kein modell hat punkte nahe der grenze</a:t>
            </a:r>
            <a:br>
              <a:rPr lang="de">
                <a:solidFill>
                  <a:schemeClr val="dk1"/>
                </a:solidFill>
              </a:rPr>
            </a:br>
            <a:r>
              <a:rPr lang="de">
                <a:solidFill>
                  <a:schemeClr val="dk1"/>
                </a:solidFill>
              </a:rPr>
              <a:t>mitte: interessant da durch verschiebung der Grenze mehrere Punkte nah an dieser</a:t>
            </a:r>
            <a:br>
              <a:rPr lang="de">
                <a:solidFill>
                  <a:schemeClr val="dk1"/>
                </a:solidFill>
              </a:rPr>
            </a:br>
            <a:r>
              <a:rPr lang="de">
                <a:solidFill>
                  <a:schemeClr val="dk1"/>
                </a:solidFill>
              </a:rPr>
              <a:t>Ende: Jedes Modell hat eine hohe Fehlerrate bei zu hoher Störung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ebca9d4e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6ebca9d4e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6eaa23615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6eaa2361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e* sagt wie stark ein Punkt gestört werden darf, um das Modell zu trainieren</a:t>
            </a:r>
            <a:br>
              <a:rPr lang="de"/>
            </a:br>
            <a:r>
              <a:rPr lang="de"/>
              <a:t>e* ist die maximal erlaubte störung</a:t>
            </a:r>
            <a:br>
              <a:rPr lang="de"/>
            </a:br>
            <a:r>
              <a:rPr lang="de"/>
              <a:t>Mit Lambda bestimmt man wie starman die Fairness erzwingen will</a:t>
            </a:r>
            <a:br>
              <a:rPr lang="de"/>
            </a:br>
            <a:r>
              <a:rPr lang="de"/>
              <a:t>Je höher Lambda desto höher die Fairness die erzwungen wird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6eaa23615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6eaa23615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81000" marR="381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</a:rPr>
              <a:t>Fairness und Robustheit sind schwer vereinbar – aber dieser Zielkonflikt </a:t>
            </a:r>
            <a:r>
              <a:rPr b="1" lang="de">
                <a:solidFill>
                  <a:schemeClr val="dk1"/>
                </a:solidFill>
              </a:rPr>
              <a:t>kann durch robustes Training (hohes ϵ∗\epsilon_*ϵ∗​) entschärft werden</a:t>
            </a:r>
            <a:r>
              <a:rPr lang="de">
                <a:solidFill>
                  <a:schemeClr val="dk1"/>
                </a:solidFill>
              </a:rPr>
              <a:t>.</a:t>
            </a:r>
            <a:br>
              <a:rPr lang="de">
                <a:solidFill>
                  <a:schemeClr val="dk1"/>
                </a:solidFill>
              </a:rPr>
            </a:br>
            <a:r>
              <a:rPr lang="de">
                <a:solidFill>
                  <a:schemeClr val="dk1"/>
                </a:solidFill>
              </a:rPr>
              <a:t> Die </a:t>
            </a:r>
            <a:r>
              <a:rPr b="1" lang="de">
                <a:solidFill>
                  <a:schemeClr val="dk1"/>
                </a:solidFill>
              </a:rPr>
              <a:t>negative Wirkung von λ\lambdaλ</a:t>
            </a:r>
            <a:r>
              <a:rPr lang="de">
                <a:solidFill>
                  <a:schemeClr val="dk1"/>
                </a:solidFill>
              </a:rPr>
              <a:t> auf den Robust Error </a:t>
            </a:r>
            <a:r>
              <a:rPr b="1" lang="de">
                <a:solidFill>
                  <a:schemeClr val="dk1"/>
                </a:solidFill>
              </a:rPr>
              <a:t>nimmt mit wachsendem ϵ∗\epsilon_*ϵ∗​</a:t>
            </a:r>
            <a:r>
              <a:rPr lang="de">
                <a:solidFill>
                  <a:schemeClr val="dk1"/>
                </a:solidFill>
              </a:rPr>
              <a:t> ab.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6eaa23615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6eaa23615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Der natürliche Error steigt. Fairness und Robustness sind vielleicht gut, ABER Präzision leidet. Fairness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6e7ed907e6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6e7ed907e6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</a:rPr>
              <a:t>Die Ramp Loss </a:t>
            </a:r>
            <a:r>
              <a:rPr b="1" lang="de">
                <a:solidFill>
                  <a:schemeClr val="dk1"/>
                </a:solidFill>
              </a:rPr>
              <a:t>entlastet</a:t>
            </a:r>
            <a:r>
              <a:rPr lang="de">
                <a:solidFill>
                  <a:schemeClr val="dk1"/>
                </a:solidFill>
              </a:rPr>
              <a:t> extreme Ausreißer bewusst –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>
                <a:solidFill>
                  <a:schemeClr val="dk1"/>
                </a:solidFill>
              </a:rPr>
              <a:t>nicht weil sie unwichtig wären</a:t>
            </a:r>
            <a:r>
              <a:rPr lang="de">
                <a:solidFill>
                  <a:schemeClr val="dk1"/>
                </a:solidFill>
              </a:rPr>
              <a:t>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</a:rPr>
              <a:t>sondern weil sie </a:t>
            </a:r>
            <a:r>
              <a:rPr b="1" lang="de">
                <a:solidFill>
                  <a:schemeClr val="dk1"/>
                </a:solidFill>
              </a:rPr>
              <a:t>nicht zuverlässig lernbar</a:t>
            </a:r>
            <a:r>
              <a:rPr lang="de">
                <a:solidFill>
                  <a:schemeClr val="dk1"/>
                </a:solidFill>
              </a:rPr>
              <a:t> sind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dk1"/>
                </a:solidFill>
              </a:rPr>
              <a:t>und das Modell sonst </a:t>
            </a:r>
            <a:r>
              <a:rPr b="1" lang="de">
                <a:solidFill>
                  <a:schemeClr val="dk1"/>
                </a:solidFill>
              </a:rPr>
              <a:t>zu stark verziehen würden</a:t>
            </a:r>
            <a:r>
              <a:rPr lang="de">
                <a:solidFill>
                  <a:schemeClr val="dk1"/>
                </a:solidFill>
              </a:rPr>
              <a:t>.</a:t>
            </a:r>
            <a:br>
              <a:rPr lang="de">
                <a:solidFill>
                  <a:schemeClr val="dk1"/>
                </a:solidFill>
              </a:rPr>
            </a:br>
            <a:br>
              <a:rPr lang="de">
                <a:solidFill>
                  <a:schemeClr val="dk1"/>
                </a:solidFill>
              </a:rPr>
            </a:br>
            <a:r>
              <a:rPr b="1" lang="de" sz="1300">
                <a:solidFill>
                  <a:schemeClr val="dk1"/>
                </a:solidFill>
              </a:rPr>
              <a:t>1. Ohne Ramp Loss: Gefahr von Overreaction</a:t>
            </a:r>
            <a:endParaRPr b="1" sz="13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</a:rPr>
              <a:t>Nehmen wir an, eine unterrepräsentierte Klasse hat ein paar Punkte, die </a:t>
            </a:r>
            <a:r>
              <a:rPr b="1" lang="de">
                <a:solidFill>
                  <a:schemeClr val="dk1"/>
                </a:solidFill>
              </a:rPr>
              <a:t>sehr weit im Feature-Space streuen</a:t>
            </a:r>
            <a:br>
              <a:rPr b="1" lang="de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</a:rPr>
              <a:t>Klassische Loss (z. B. Cross-Entropy) sagt:</a:t>
            </a:r>
            <a:br>
              <a:rPr lang="de">
                <a:solidFill>
                  <a:schemeClr val="dk1"/>
                </a:solidFill>
              </a:rPr>
            </a:br>
            <a:r>
              <a:rPr lang="de">
                <a:solidFill>
                  <a:schemeClr val="dk1"/>
                </a:solidFill>
              </a:rPr>
              <a:t> „Diese Punkte sind extrem falsch klassifiziert → gib ihnen riesigen Verlust!“</a:t>
            </a:r>
            <a:br>
              <a:rPr lang="de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</a:rPr>
              <a:t>👉 Folge: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</a:rPr>
              <a:t>Die Entscheidungsgrenze </a:t>
            </a:r>
            <a:r>
              <a:rPr b="1" lang="de">
                <a:solidFill>
                  <a:schemeClr val="dk1"/>
                </a:solidFill>
              </a:rPr>
              <a:t>verschiebt sich stark</a:t>
            </a:r>
            <a:r>
              <a:rPr lang="de">
                <a:solidFill>
                  <a:schemeClr val="dk1"/>
                </a:solidFill>
              </a:rPr>
              <a:t>, um diese Punkte richtig zu klassifizieren</a:t>
            </a:r>
            <a:br>
              <a:rPr lang="de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</a:rPr>
              <a:t>Das kann:</a:t>
            </a:r>
            <a:br>
              <a:rPr lang="de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b="1" lang="de">
                <a:solidFill>
                  <a:schemeClr val="dk1"/>
                </a:solidFill>
              </a:rPr>
              <a:t>andere Gruppen benachteiligen</a:t>
            </a:r>
            <a:br>
              <a:rPr b="1" lang="de">
                <a:solidFill>
                  <a:schemeClr val="dk1"/>
                </a:solidFill>
              </a:rPr>
            </a:br>
            <a:endParaRPr b="1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>
                <a:solidFill>
                  <a:schemeClr val="dk1"/>
                </a:solidFill>
              </a:rPr>
              <a:t>das Modell </a:t>
            </a:r>
            <a:r>
              <a:rPr b="1" lang="de">
                <a:solidFill>
                  <a:schemeClr val="dk1"/>
                </a:solidFill>
              </a:rPr>
              <a:t>instabil</a:t>
            </a:r>
            <a:r>
              <a:rPr lang="de">
                <a:solidFill>
                  <a:schemeClr val="dk1"/>
                </a:solidFill>
              </a:rPr>
              <a:t> machen</a:t>
            </a:r>
            <a:br>
              <a:rPr lang="de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>
                <a:solidFill>
                  <a:schemeClr val="dk1"/>
                </a:solidFill>
              </a:rPr>
              <a:t>zu schlechter </a:t>
            </a:r>
            <a:r>
              <a:rPr b="1" lang="de">
                <a:solidFill>
                  <a:schemeClr val="dk1"/>
                </a:solidFill>
              </a:rPr>
              <a:t>Robustheit</a:t>
            </a:r>
            <a:r>
              <a:rPr lang="de">
                <a:solidFill>
                  <a:schemeClr val="dk1"/>
                </a:solidFill>
              </a:rPr>
              <a:t> führen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de">
                <a:solidFill>
                  <a:schemeClr val="dk1"/>
                </a:solidFill>
              </a:rPr>
              <a:t>Robustheit durch Ramp Loss schafft die Grundlage dafür, dass Fairness überhaupt stabil lernbar wird.</a:t>
            </a:r>
            <a:br>
              <a:rPr b="1" lang="de">
                <a:solidFill>
                  <a:schemeClr val="dk1"/>
                </a:solidFill>
              </a:rPr>
            </a:br>
            <a:r>
              <a:rPr lang="de">
                <a:solidFill>
                  <a:schemeClr val="dk1"/>
                </a:solidFill>
              </a:rPr>
              <a:t> Ohne diese Robustheit wäre ein Fairness-Term riskant – er könnte das Modell instabil oder noch unfairer machen.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dk1"/>
                </a:solidFill>
              </a:rPr>
              <a:t> </a:t>
            </a:r>
            <a:br>
              <a:rPr lang="de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6ebca9d4e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6ebca9d4e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>
                <a:solidFill>
                  <a:schemeClr val="dk1"/>
                </a:solidFill>
              </a:rPr>
              <a:t>Der Zielkonflikt zwischen Fairness und Robustheit bleibt grundsätzlich bestehen.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</a:rPr>
              <a:t>Das Paper liefert jedoch ein neues </a:t>
            </a:r>
            <a:r>
              <a:rPr b="1" lang="de">
                <a:solidFill>
                  <a:schemeClr val="dk1"/>
                </a:solidFill>
              </a:rPr>
              <a:t>Verständnis</a:t>
            </a:r>
            <a:r>
              <a:rPr lang="de">
                <a:solidFill>
                  <a:schemeClr val="dk1"/>
                </a:solidFill>
              </a:rPr>
              <a:t> dieses Konflikts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</a:rPr>
              <a:t>und zeigt, dass man durch geeignete Lossfunktionen und balancierte Regularisierung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>
                <a:solidFill>
                  <a:schemeClr val="dk1"/>
                </a:solidFill>
              </a:rPr>
              <a:t>mildere Kompromisse</a:t>
            </a:r>
            <a:r>
              <a:rPr lang="de">
                <a:solidFill>
                  <a:schemeClr val="dk1"/>
                </a:solidFill>
              </a:rPr>
              <a:t> finden kann –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solidFill>
                  <a:schemeClr val="dk1"/>
                </a:solidFill>
              </a:rPr>
              <a:t>aber keine vollständige Lösung</a:t>
            </a:r>
            <a:r>
              <a:rPr lang="de">
                <a:solidFill>
                  <a:schemeClr val="dk1"/>
                </a:solidFill>
              </a:rPr>
              <a:t>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6e7ed907e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6e7ed907e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>
                <a:solidFill>
                  <a:schemeClr val="dk1"/>
                </a:solidFill>
              </a:rPr>
              <a:t>Der Zielkonflikt zwischen Fairness und Robustheit bleibt grundsätzlich bestehen.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</a:rPr>
              <a:t>Das Paper liefert jedoch ein neues </a:t>
            </a:r>
            <a:r>
              <a:rPr b="1" lang="de">
                <a:solidFill>
                  <a:schemeClr val="dk1"/>
                </a:solidFill>
              </a:rPr>
              <a:t>Verständnis</a:t>
            </a:r>
            <a:r>
              <a:rPr lang="de">
                <a:solidFill>
                  <a:schemeClr val="dk1"/>
                </a:solidFill>
              </a:rPr>
              <a:t> dieses Konflikts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</a:rPr>
              <a:t>und zeigt, dass man durch geeignete Lossfunktionen und balancierte Regularisierung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>
                <a:solidFill>
                  <a:schemeClr val="dk1"/>
                </a:solidFill>
              </a:rPr>
              <a:t>mildere Kompromisse</a:t>
            </a:r>
            <a:r>
              <a:rPr lang="de">
                <a:solidFill>
                  <a:schemeClr val="dk1"/>
                </a:solidFill>
              </a:rPr>
              <a:t> finden kann –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>
                <a:solidFill>
                  <a:schemeClr val="dk1"/>
                </a:solidFill>
              </a:rPr>
              <a:t>aber keine vollständige Lösung</a:t>
            </a:r>
            <a:r>
              <a:rPr lang="de">
                <a:solidFill>
                  <a:schemeClr val="dk1"/>
                </a:solidFill>
              </a:rPr>
              <a:t>.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6ebca9d4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6ebca9d4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e7ed907e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e7ed907e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6ebca9d4e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6ebca9d4e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fcaa68a1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fcaa68a1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de"/>
              <a:t>Was passiert mit der Robustheit, wenn ein Modell fair gemacht wird?</a:t>
            </a:r>
            <a:endParaRPr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de"/>
              <a:t>Theoretische Analyse + Experimente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ffcaa68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5ffcaa68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6e7ed907e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6e7ed907e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</a:rPr>
              <a:t>Das Bild zeigt einen </a:t>
            </a:r>
            <a:r>
              <a:rPr b="1" lang="de">
                <a:solidFill>
                  <a:schemeClr val="dk1"/>
                </a:solidFill>
              </a:rPr>
              <a:t>binären Klassifikator</a:t>
            </a:r>
            <a:r>
              <a:rPr lang="de">
                <a:solidFill>
                  <a:schemeClr val="dk1"/>
                </a:solidFill>
              </a:rPr>
              <a:t>, also ein Modell, das zwischen </a:t>
            </a:r>
            <a:r>
              <a:rPr b="1" lang="de">
                <a:solidFill>
                  <a:schemeClr val="dk1"/>
                </a:solidFill>
              </a:rPr>
              <a:t>zwei Klassen</a:t>
            </a:r>
            <a:r>
              <a:rPr lang="de">
                <a:solidFill>
                  <a:schemeClr val="dk1"/>
                </a:solidFill>
              </a:rPr>
              <a:t> unterscheidet.</a:t>
            </a:r>
            <a:br>
              <a:rPr lang="de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</a:rPr>
              <a:t>Die </a:t>
            </a:r>
            <a:r>
              <a:rPr b="1" lang="de">
                <a:solidFill>
                  <a:schemeClr val="dk1"/>
                </a:solidFill>
              </a:rPr>
              <a:t>Datenpunkte</a:t>
            </a:r>
            <a:r>
              <a:rPr lang="de">
                <a:solidFill>
                  <a:schemeClr val="dk1"/>
                </a:solidFill>
              </a:rPr>
              <a:t> sind im </a:t>
            </a:r>
            <a:r>
              <a:rPr b="1" lang="de">
                <a:solidFill>
                  <a:schemeClr val="dk1"/>
                </a:solidFill>
              </a:rPr>
              <a:t>zweidimensionalen Merkmalsraum</a:t>
            </a:r>
            <a:r>
              <a:rPr lang="de">
                <a:solidFill>
                  <a:schemeClr val="dk1"/>
                </a:solidFill>
              </a:rPr>
              <a:t> dargestellt, wobei jede Achse ein </a:t>
            </a:r>
            <a:r>
              <a:rPr b="1" lang="de">
                <a:solidFill>
                  <a:schemeClr val="dk1"/>
                </a:solidFill>
              </a:rPr>
              <a:t>Merkmal (Feature)</a:t>
            </a:r>
            <a:r>
              <a:rPr lang="de">
                <a:solidFill>
                  <a:schemeClr val="dk1"/>
                </a:solidFill>
              </a:rPr>
              <a:t> darstellt.</a:t>
            </a:r>
            <a:br>
              <a:rPr lang="de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</a:rPr>
              <a:t>Das </a:t>
            </a:r>
            <a:r>
              <a:rPr b="1" lang="de">
                <a:solidFill>
                  <a:schemeClr val="dk1"/>
                </a:solidFill>
              </a:rPr>
              <a:t>maschinelle Lernmodell</a:t>
            </a:r>
            <a:r>
              <a:rPr lang="de">
                <a:solidFill>
                  <a:schemeClr val="dk1"/>
                </a:solidFill>
              </a:rPr>
              <a:t> hat auf Basis der Trainingsdaten eine </a:t>
            </a:r>
            <a:r>
              <a:rPr b="1" lang="de">
                <a:solidFill>
                  <a:schemeClr val="dk1"/>
                </a:solidFill>
              </a:rPr>
              <a:t>Decision Boundary (Entscheidungsgrenze)</a:t>
            </a:r>
            <a:r>
              <a:rPr lang="de">
                <a:solidFill>
                  <a:schemeClr val="dk1"/>
                </a:solidFill>
              </a:rPr>
              <a:t> gelernt:</a:t>
            </a:r>
            <a:br>
              <a:rPr lang="de">
                <a:solidFill>
                  <a:schemeClr val="dk1"/>
                </a:solidFill>
              </a:rPr>
            </a:br>
            <a:r>
              <a:rPr lang="de">
                <a:solidFill>
                  <a:schemeClr val="dk1"/>
                </a:solidFill>
              </a:rPr>
              <a:t> Diese trennt den Raum so, dass Punkte auf der einen Seite zur </a:t>
            </a:r>
            <a:r>
              <a:rPr b="1" lang="de">
                <a:solidFill>
                  <a:schemeClr val="dk1"/>
                </a:solidFill>
              </a:rPr>
              <a:t>Klasse 1</a:t>
            </a:r>
            <a:r>
              <a:rPr lang="de">
                <a:solidFill>
                  <a:schemeClr val="dk1"/>
                </a:solidFill>
              </a:rPr>
              <a:t> und auf der anderen Seite zur </a:t>
            </a:r>
            <a:r>
              <a:rPr b="1" lang="de">
                <a:solidFill>
                  <a:schemeClr val="dk1"/>
                </a:solidFill>
              </a:rPr>
              <a:t>Klasse 2</a:t>
            </a:r>
            <a:r>
              <a:rPr lang="de">
                <a:solidFill>
                  <a:schemeClr val="dk1"/>
                </a:solidFill>
              </a:rPr>
              <a:t> gehören.</a:t>
            </a:r>
            <a:br>
              <a:rPr lang="de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</a:rPr>
              <a:t>Die Position eines Datenpunkts im Merkmalsraum – also seine Kombination der Werte für x1x_1x1​ und x2x_2x2​ – entscheidet darüber, welcher Klasse er zugeordnet wird.</a:t>
            </a:r>
            <a:br>
              <a:rPr lang="de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6e7ed907e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6e7ed907e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6e7ed907e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6e7ed907e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ijcai.org/Proceedings/2024/0058.pdf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hyperlink" Target="https://www.baeldung.com/cs/draw-logistic-regression-decision-boundary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On the Effects of Fairness to Adversarial Vulnerability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762925"/>
            <a:ext cx="8520600" cy="79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Daniel Sluga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6144000" y="4881900"/>
            <a:ext cx="300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500"/>
              <a:t>https://www.kindpng.com/imgv/iJimTob_coin-clipart-mario-bros-lakitu-mario-bros-hd/</a:t>
            </a:r>
            <a:endParaRPr sz="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0" y="3996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⇒ Warum schwächt Fairness die Robustheit?</a:t>
            </a:r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"/>
            <a:ext cx="9144002" cy="3709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Theoreme 1/3</a:t>
            </a:r>
            <a:endParaRPr/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1. Theorem: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de"/>
              <a:t>Faires Modell ist nicht robust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"/>
              <a:t>Robustes Modell ist nicht fair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2150" y="1152475"/>
            <a:ext cx="4460150" cy="29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Theoreme 1/3</a:t>
            </a:r>
            <a:endParaRPr/>
          </a:p>
        </p:txBody>
      </p:sp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1. Theorem: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de"/>
              <a:t>Faires Modell ist nicht robust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"/>
              <a:t>Robustes Modell ist nicht fair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/>
              <a:t>⇒ </a:t>
            </a:r>
            <a:r>
              <a:rPr lang="de"/>
              <a:t>ziehen Decision Boundary in </a:t>
            </a:r>
            <a:br>
              <a:rPr lang="de"/>
            </a:br>
            <a:r>
              <a:rPr lang="de"/>
              <a:t>    unterschiedliche Richtungen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2150" y="1152475"/>
            <a:ext cx="4460150" cy="29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Theoreme 2/3</a:t>
            </a:r>
            <a:endParaRPr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2. Theorem: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de"/>
              <a:t>Fair. M. geringere avg. Distanz zur </a:t>
            </a:r>
            <a:br>
              <a:rPr lang="de"/>
            </a:br>
            <a:r>
              <a:rPr lang="de"/>
              <a:t>Entscheidungsgrenze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"/>
              <a:t>Rob. M. höhere avg. Distanz zur</a:t>
            </a:r>
            <a:br>
              <a:rPr lang="de"/>
            </a:br>
            <a:r>
              <a:rPr lang="de"/>
              <a:t>Entscheidungsgrenze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2150" y="1152475"/>
            <a:ext cx="4460150" cy="29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Theoreme 2/3</a:t>
            </a:r>
            <a:endParaRPr/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2. Theorem: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de"/>
              <a:t>Fair. M. geringere avg. Distanz zur </a:t>
            </a:r>
            <a:br>
              <a:rPr lang="de"/>
            </a:br>
            <a:r>
              <a:rPr lang="de"/>
              <a:t>Entscheidungsgrenze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"/>
              <a:t>Rob. M. höhere avg. Distanz zur</a:t>
            </a:r>
            <a:br>
              <a:rPr lang="de"/>
            </a:br>
            <a:r>
              <a:rPr lang="de"/>
              <a:t>Entscheidungsgrenze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/>
              <a:t>⇒ Distanz der Datenpunkte</a:t>
            </a:r>
            <a:br>
              <a:rPr lang="de"/>
            </a:br>
            <a:r>
              <a:rPr lang="de"/>
              <a:t>    fair M. &lt; nat. Modell &lt; rob. Modell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1" name="Google Shape;1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2150" y="1152475"/>
            <a:ext cx="4460150" cy="29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de"/>
              <a:t>Theoreme 3/3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3. Theorem: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de"/>
              <a:t>betrachtet avg. Distanz der </a:t>
            </a:r>
            <a:br>
              <a:rPr lang="de"/>
            </a:br>
            <a:r>
              <a:rPr lang="de"/>
              <a:t>Klassen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"/>
              <a:t>Dist. der benachteiligten </a:t>
            </a:r>
            <a:br>
              <a:rPr lang="de"/>
            </a:br>
            <a:r>
              <a:rPr lang="de"/>
              <a:t>Klassen stark verringert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7850" y="1152475"/>
            <a:ext cx="5496149" cy="192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de"/>
              <a:t>Theoreme 3/3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3. Theorem: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de"/>
              <a:t>betrachtet avg. Distanz der </a:t>
            </a:r>
            <a:br>
              <a:rPr lang="de"/>
            </a:br>
            <a:r>
              <a:rPr lang="de"/>
              <a:t>Klassen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"/>
              <a:t>Dist. der benachteiligten </a:t>
            </a:r>
            <a:br>
              <a:rPr lang="de"/>
            </a:br>
            <a:r>
              <a:rPr lang="de"/>
              <a:t>Klassen stark verringert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e"/>
              <a:t>⇒ benachteiligte Gruppen besonders durch Adversariale Angriffe</a:t>
            </a:r>
            <a:br>
              <a:rPr lang="de"/>
            </a:br>
            <a:r>
              <a:rPr lang="de"/>
              <a:t>    gefährdet</a:t>
            </a:r>
            <a:endParaRPr/>
          </a:p>
        </p:txBody>
      </p:sp>
      <p:pic>
        <p:nvPicPr>
          <p:cNvPr id="155" name="Google Shape;1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7850" y="1152475"/>
            <a:ext cx="5496149" cy="192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Realistisches Beispiel</a:t>
            </a:r>
            <a:endParaRPr/>
          </a:p>
        </p:txBody>
      </p:sp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"/>
              <a:t>Ziel: Bestätigung der drei Theoreme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"/>
              <a:t>realistisches Setup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"/>
              <a:t>komplexere Modelle und Architekturen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"/>
              <a:t>Modell: CNN Modell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"/>
              <a:t>Datasets: UTK Face (ethnicity and age bins) &amp; CIFAR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Faires CNN </a:t>
            </a:r>
            <a:endParaRPr/>
          </a:p>
        </p:txBody>
      </p:sp>
      <p:pic>
        <p:nvPicPr>
          <p:cNvPr id="167" name="Google Shape;1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9825" y="1152475"/>
            <a:ext cx="5806125" cy="381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Faires neuronales Netz</a:t>
            </a:r>
            <a:endParaRPr/>
          </a:p>
        </p:txBody>
      </p:sp>
      <p:pic>
        <p:nvPicPr>
          <p:cNvPr id="173" name="Google Shape;1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39232"/>
            <a:ext cx="9143999" cy="1842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Informationen</a:t>
            </a:r>
            <a:r>
              <a:rPr lang="de"/>
              <a:t> über die Arbeit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Autoren: </a:t>
            </a:r>
            <a:r>
              <a:rPr lang="de"/>
              <a:t>Cuong Tran, Keyu Zhu, Pascal Van Hentenryck &amp; Ferdinando Fioretto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/>
              <a:t>Veröffentlichungsjahr: 2024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/>
              <a:t>Konferenz: IJCAI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Erzwingung von Fairness und Robustheit</a:t>
            </a:r>
            <a:endParaRPr/>
          </a:p>
        </p:txBody>
      </p:sp>
      <p:sp>
        <p:nvSpPr>
          <p:cNvPr id="179" name="Google Shape;179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erschaffe ein Modell, das: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de">
                <a:highlight>
                  <a:srgbClr val="CCCCFF"/>
                </a:highlight>
              </a:rPr>
              <a:t>Präzise</a:t>
            </a:r>
            <a:r>
              <a:rPr lang="de">
                <a:highlight>
                  <a:schemeClr val="lt1"/>
                </a:highlight>
              </a:rPr>
              <a:t> </a:t>
            </a:r>
            <a:r>
              <a:rPr lang="de"/>
              <a:t>ist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">
                <a:highlight>
                  <a:srgbClr val="CCEACC"/>
                </a:highlight>
              </a:rPr>
              <a:t>Robust</a:t>
            </a:r>
            <a:r>
              <a:rPr lang="de"/>
              <a:t> </a:t>
            </a:r>
            <a:r>
              <a:rPr lang="de"/>
              <a:t>ist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">
                <a:highlight>
                  <a:srgbClr val="FFCCCC"/>
                </a:highlight>
              </a:rPr>
              <a:t>Fair</a:t>
            </a:r>
            <a:r>
              <a:rPr lang="de"/>
              <a:t> </a:t>
            </a:r>
            <a:r>
              <a:rPr lang="de"/>
              <a:t>ist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5025" y="2801300"/>
            <a:ext cx="6393949" cy="213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idx="1" type="body"/>
          </p:nvPr>
        </p:nvSpPr>
        <p:spPr>
          <a:xfrm>
            <a:off x="311700" y="2931200"/>
            <a:ext cx="8520600" cy="114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ϵ* = Störparameter beim Training</a:t>
            </a:r>
            <a:br>
              <a:rPr lang="de"/>
            </a:br>
            <a:r>
              <a:rPr lang="de"/>
              <a:t>ϵ  = Stärke der </a:t>
            </a:r>
            <a:r>
              <a:rPr lang="de"/>
              <a:t>Störung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e"/>
              <a:t>λ = Fairness Koeffizienz</a:t>
            </a:r>
            <a:endParaRPr/>
          </a:p>
        </p:txBody>
      </p:sp>
      <p:pic>
        <p:nvPicPr>
          <p:cNvPr id="186" name="Google Shape;18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53000"/>
            <a:ext cx="8839204" cy="177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50343"/>
            <a:ext cx="9143999" cy="3842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Ramp Loss Variante</a:t>
            </a:r>
            <a:endParaRPr/>
          </a:p>
        </p:txBody>
      </p:sp>
      <p:sp>
        <p:nvSpPr>
          <p:cNvPr id="197" name="Google Shape;197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4249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64"/>
              <a:buChar char="-"/>
            </a:pPr>
            <a:r>
              <a:rPr lang="de" sz="1663"/>
              <a:t>Problem mit klassischer Verlustfunktionen:</a:t>
            </a:r>
            <a:endParaRPr sz="1663"/>
          </a:p>
          <a:p>
            <a:pPr indent="-324089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4"/>
              <a:buChar char="-"/>
            </a:pPr>
            <a:r>
              <a:rPr lang="de" sz="1503"/>
              <a:t>hoher Verlust für Punkte weit der E. Grenze</a:t>
            </a:r>
            <a:endParaRPr sz="1503"/>
          </a:p>
          <a:p>
            <a:pPr indent="-324089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4"/>
              <a:buChar char="-"/>
            </a:pPr>
            <a:r>
              <a:rPr lang="de" sz="1503"/>
              <a:t>keine Begrenzung des Verlust Wertes</a:t>
            </a:r>
            <a:endParaRPr sz="1503"/>
          </a:p>
          <a:p>
            <a:pPr indent="-334249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64"/>
              <a:buChar char="-"/>
            </a:pPr>
            <a:r>
              <a:rPr lang="de" sz="1663"/>
              <a:t>Problematik für Fairness &amp; Robustheit:</a:t>
            </a:r>
            <a:endParaRPr sz="1663"/>
          </a:p>
          <a:p>
            <a:pPr indent="-324089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4"/>
              <a:buChar char="-"/>
            </a:pPr>
            <a:r>
              <a:rPr lang="de" sz="1503"/>
              <a:t>Ausreißer können Position der Grenze stark beeinflussen</a:t>
            </a:r>
            <a:endParaRPr sz="1503"/>
          </a:p>
          <a:p>
            <a:pPr indent="-324089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4"/>
              <a:buChar char="-"/>
            </a:pPr>
            <a:r>
              <a:rPr lang="de" sz="1503"/>
              <a:t>Punkte nahe der Grenze sind relevanter</a:t>
            </a:r>
            <a:endParaRPr sz="1503"/>
          </a:p>
          <a:p>
            <a:pPr indent="-334249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64"/>
              <a:buChar char="-"/>
            </a:pPr>
            <a:r>
              <a:rPr lang="de" sz="1663"/>
              <a:t>Ramp Loss als Funktion:</a:t>
            </a:r>
            <a:endParaRPr sz="1663"/>
          </a:p>
          <a:p>
            <a:pPr indent="-324089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4"/>
              <a:buChar char="-"/>
            </a:pPr>
            <a:r>
              <a:rPr lang="de" sz="1503"/>
              <a:t>Verlust Werte zwischen 0 und 1</a:t>
            </a:r>
            <a:endParaRPr sz="1503"/>
          </a:p>
          <a:p>
            <a:pPr indent="-324089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4"/>
              <a:buChar char="-"/>
            </a:pPr>
            <a:r>
              <a:rPr lang="de" sz="1503"/>
              <a:t>Ausreißer werden schwächer berücksichtigt</a:t>
            </a:r>
            <a:endParaRPr sz="1503"/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1663"/>
          </a:p>
          <a:p>
            <a:pPr indent="-334249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664"/>
              <a:buChar char="-"/>
            </a:pPr>
            <a:r>
              <a:rPr lang="de" sz="1663"/>
              <a:t>Folge: Robusteres Modell:</a:t>
            </a:r>
            <a:endParaRPr sz="1663"/>
          </a:p>
          <a:p>
            <a:pPr indent="-324089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4"/>
              <a:buChar char="-"/>
            </a:pPr>
            <a:r>
              <a:rPr lang="de" sz="1503"/>
              <a:t>Fairness kann in der Theorie nun antrainiert werden</a:t>
            </a:r>
            <a:endParaRPr sz="1503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440"/>
              <a:buNone/>
            </a:pPr>
            <a:r>
              <a:t/>
            </a:r>
            <a:endParaRPr sz="102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r>
              <a:t/>
            </a:r>
            <a:endParaRPr sz="1020"/>
          </a:p>
        </p:txBody>
      </p:sp>
      <p:pic>
        <p:nvPicPr>
          <p:cNvPr id="198" name="Google Shape;19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6650" y="3307625"/>
            <a:ext cx="3675729" cy="26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Fazit</a:t>
            </a:r>
            <a:endParaRPr/>
          </a:p>
        </p:txBody>
      </p:sp>
      <p:sp>
        <p:nvSpPr>
          <p:cNvPr id="204" name="Google Shape;204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891"/>
              <a:t>Wie wirkt sich Fairness auf die Robustheit von Modellen, insbesondere auf die Verwundbarkeit gegenüber Adversariale Angriffe? </a:t>
            </a:r>
            <a:endParaRPr sz="1891"/>
          </a:p>
          <a:p>
            <a:pPr indent="-348735" lvl="0" marL="457200" rtl="0" algn="l">
              <a:spcBef>
                <a:spcPts val="1200"/>
              </a:spcBef>
              <a:spcAft>
                <a:spcPts val="0"/>
              </a:spcAft>
              <a:buSzPts val="1892"/>
              <a:buChar char="-"/>
            </a:pPr>
            <a:r>
              <a:rPr lang="de" sz="1891"/>
              <a:t>erzwingt man Fairness, sinkt die Robustheit</a:t>
            </a:r>
            <a:endParaRPr sz="1891"/>
          </a:p>
          <a:p>
            <a:pPr indent="-348735" lvl="0" marL="457200" rtl="0" algn="l">
              <a:spcBef>
                <a:spcPts val="0"/>
              </a:spcBef>
              <a:spcAft>
                <a:spcPts val="0"/>
              </a:spcAft>
              <a:buSzPts val="1892"/>
              <a:buChar char="-"/>
            </a:pPr>
            <a:r>
              <a:rPr lang="de" sz="1891"/>
              <a:t>Abstand zur Entscheidungsgrenze als zentrale Erklärung</a:t>
            </a:r>
            <a:endParaRPr sz="189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891"/>
              <a:t>Konnte der Zielkonflikt zwischen Robustheit und Fairness gelöst werden?</a:t>
            </a:r>
            <a:endParaRPr sz="189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9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Fazit</a:t>
            </a:r>
            <a:endParaRPr/>
          </a:p>
        </p:txBody>
      </p:sp>
      <p:sp>
        <p:nvSpPr>
          <p:cNvPr id="210" name="Google Shape;210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891"/>
              <a:t>Wie wirkt sich Fairness auf die Robustheit von Modellen, insbesondere auf die Verwundbarkeit gegenüber Adversariale Angriffe? </a:t>
            </a:r>
            <a:endParaRPr sz="1891"/>
          </a:p>
          <a:p>
            <a:pPr indent="-348735" lvl="0" marL="457200" rtl="0" algn="l">
              <a:spcBef>
                <a:spcPts val="1200"/>
              </a:spcBef>
              <a:spcAft>
                <a:spcPts val="0"/>
              </a:spcAft>
              <a:buSzPts val="1892"/>
              <a:buChar char="-"/>
            </a:pPr>
            <a:r>
              <a:rPr lang="de" sz="1891"/>
              <a:t>erzwingt man Fairness, sinkt die Robustheit</a:t>
            </a:r>
            <a:endParaRPr sz="1891"/>
          </a:p>
          <a:p>
            <a:pPr indent="-348735" lvl="0" marL="457200" rtl="0" algn="l">
              <a:spcBef>
                <a:spcPts val="0"/>
              </a:spcBef>
              <a:spcAft>
                <a:spcPts val="0"/>
              </a:spcAft>
              <a:buSzPts val="1892"/>
              <a:buChar char="-"/>
            </a:pPr>
            <a:r>
              <a:rPr lang="de" sz="1891"/>
              <a:t>Abstand zur Entscheidungsgrenze als zentrale Erklärung</a:t>
            </a:r>
            <a:endParaRPr sz="189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891"/>
              <a:t>Konnte der Zielkonflikt zwischen Robustheit und Fairness gelöst werden?</a:t>
            </a:r>
            <a:endParaRPr sz="1891"/>
          </a:p>
          <a:p>
            <a:pPr indent="-348735" lvl="0" marL="457200" rtl="0" algn="l">
              <a:spcBef>
                <a:spcPts val="1200"/>
              </a:spcBef>
              <a:spcAft>
                <a:spcPts val="0"/>
              </a:spcAft>
              <a:buSzPts val="1892"/>
              <a:buChar char="-"/>
            </a:pPr>
            <a:r>
              <a:rPr lang="de" sz="1891"/>
              <a:t>Nein: Zielkonflikt wurde grundsätzlich nicht gelöst</a:t>
            </a:r>
            <a:endParaRPr sz="1891"/>
          </a:p>
          <a:p>
            <a:pPr indent="-323335" lvl="1" marL="914400" rtl="0" algn="l">
              <a:spcBef>
                <a:spcPts val="0"/>
              </a:spcBef>
              <a:spcAft>
                <a:spcPts val="0"/>
              </a:spcAft>
              <a:buSzPts val="1492"/>
              <a:buChar char="-"/>
            </a:pPr>
            <a:r>
              <a:rPr lang="de" sz="1491"/>
              <a:t>Spannungen bestehen</a:t>
            </a:r>
            <a:endParaRPr sz="1491"/>
          </a:p>
          <a:p>
            <a:pPr indent="-323335" lvl="1" marL="914400" rtl="0" algn="l">
              <a:spcBef>
                <a:spcPts val="0"/>
              </a:spcBef>
              <a:spcAft>
                <a:spcPts val="0"/>
              </a:spcAft>
              <a:buSzPts val="1492"/>
              <a:buChar char="-"/>
            </a:pPr>
            <a:r>
              <a:rPr lang="de" sz="1491"/>
              <a:t>Paper erklärt aber weshalb dieser Konflikt entsteht</a:t>
            </a:r>
            <a:endParaRPr sz="1491"/>
          </a:p>
          <a:p>
            <a:pPr indent="-323335" lvl="1" marL="914400" rtl="0" algn="l">
              <a:spcBef>
                <a:spcPts val="0"/>
              </a:spcBef>
              <a:spcAft>
                <a:spcPts val="0"/>
              </a:spcAft>
              <a:buSzPts val="1492"/>
              <a:buChar char="-"/>
            </a:pPr>
            <a:r>
              <a:rPr lang="de" sz="1491"/>
              <a:t>Endergebnis ist ein Kompromiss</a:t>
            </a:r>
            <a:endParaRPr sz="149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Quelle	</a:t>
            </a:r>
            <a:endParaRPr/>
          </a:p>
        </p:txBody>
      </p:sp>
      <p:sp>
        <p:nvSpPr>
          <p:cNvPr id="216" name="Google Shape;216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>
                <a:solidFill>
                  <a:schemeClr val="hlink"/>
                </a:solidFill>
                <a:hlinkClick r:id="rId3"/>
              </a:rPr>
              <a:t>https://www.ijcai.org/Proceedings/2024/0058.pdf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Übersicht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/>
              <a:t>Motivation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/>
              <a:t>Grundbegriffe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/>
              <a:t>Zielkonflikt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/>
              <a:t>Theoretisches Modell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/>
              <a:t>Theoreme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/>
              <a:t>Realistisches Beispiel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/>
              <a:t>Erzwingung von Fairness &amp; Robustheit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/>
              <a:t>Ramp Loss Variante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"/>
              <a:t>Fazit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Motivation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de"/>
              <a:t>Realbeispiel unfaires Modell: Jobvergabe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"/>
              <a:t>Zentrale Frage: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/>
              <a:t>Wie wirkt sich Fairness auf die Robustheit von Modellen, insbesondere auf die Verwundbarkeit gegenüber </a:t>
            </a:r>
            <a:r>
              <a:rPr lang="de"/>
              <a:t>Adversariale Angriffe?</a:t>
            </a:r>
            <a:r>
              <a:rPr lang="de"/>
              <a:t>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de"/>
              <a:t>Untersucht Zielkonflikt zwischen Robustheit und </a:t>
            </a:r>
            <a:r>
              <a:rPr lang="de"/>
              <a:t>Fairness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Motivation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Grundbegriffe</a:t>
            </a:r>
            <a:endParaRPr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09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"/>
              <a:t>Fairness: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"/>
              <a:t>“Accuracy Parity”: Fehlerraten sollen gleich verteilt sein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"/>
              <a:t>Adversariale Robustheit: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"/>
              <a:t>Widerstand gegen gezielte Eingabe Änderungen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"/>
              <a:t>Entscheidungsgrenze: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"/>
              <a:t>Trennung zwischen Klassen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"/>
              <a:t>Natural Error: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"/>
              <a:t>Fehler ohne Störung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"/>
              <a:t>Boundary Error: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de"/>
              <a:t>Fehler mit Störung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Beispiel: Entscheidungsgrenze</a:t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6252" y="1100875"/>
            <a:ext cx="4691500" cy="38256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/>
          <p:nvPr/>
        </p:nvSpPr>
        <p:spPr>
          <a:xfrm>
            <a:off x="0" y="4706025"/>
            <a:ext cx="4954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300"/>
              <a:t>Quelle: </a:t>
            </a:r>
            <a:r>
              <a:rPr lang="de" sz="1000" u="sng">
                <a:solidFill>
                  <a:schemeClr val="hlink"/>
                </a:solidFill>
                <a:hlinkClick r:id="rId4"/>
              </a:rPr>
              <a:t>https://www.baeldung.com/cs/draw-logistic-regression-decision-boundary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Was ist der Zielkonflikt?</a:t>
            </a:r>
            <a:endParaRPr/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"/>
              <a:t>Fairness will gleiche Fehlerraten für alle Gruppen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de"/>
              <a:t>Robustheit will Abstand zu Entscheidungsgrenze maximieren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de"/>
              <a:t>⇒ Konflikt zwischen Robustheit &amp; Fairness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Theoretisches Modell</a:t>
            </a:r>
            <a:endParaRPr/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empirische Risk Function: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/>
              <a:t>faire Risk Funktion: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44713"/>
            <a:ext cx="548640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88" y="3654475"/>
            <a:ext cx="6619875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