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910" r:id="rId2"/>
  </p:sldMasterIdLst>
  <p:notesMasterIdLst>
    <p:notesMasterId r:id="rId75"/>
  </p:notesMasterIdLst>
  <p:sldIdLst>
    <p:sldId id="263" r:id="rId3"/>
    <p:sldId id="345" r:id="rId4"/>
    <p:sldId id="264" r:id="rId5"/>
    <p:sldId id="280" r:id="rId6"/>
    <p:sldId id="281" r:id="rId7"/>
    <p:sldId id="339" r:id="rId8"/>
    <p:sldId id="347" r:id="rId9"/>
    <p:sldId id="282" r:id="rId10"/>
    <p:sldId id="298" r:id="rId11"/>
    <p:sldId id="299" r:id="rId12"/>
    <p:sldId id="300" r:id="rId13"/>
    <p:sldId id="302" r:id="rId14"/>
    <p:sldId id="301" r:id="rId15"/>
    <p:sldId id="303" r:id="rId16"/>
    <p:sldId id="284" r:id="rId17"/>
    <p:sldId id="285" r:id="rId18"/>
    <p:sldId id="286" r:id="rId19"/>
    <p:sldId id="287" r:id="rId20"/>
    <p:sldId id="348" r:id="rId21"/>
    <p:sldId id="349" r:id="rId22"/>
    <p:sldId id="315" r:id="rId23"/>
    <p:sldId id="374" r:id="rId24"/>
    <p:sldId id="316" r:id="rId25"/>
    <p:sldId id="375" r:id="rId26"/>
    <p:sldId id="376" r:id="rId27"/>
    <p:sldId id="372" r:id="rId28"/>
    <p:sldId id="379" r:id="rId29"/>
    <p:sldId id="354" r:id="rId30"/>
    <p:sldId id="380" r:id="rId31"/>
    <p:sldId id="358" r:id="rId32"/>
    <p:sldId id="323" r:id="rId33"/>
    <p:sldId id="368" r:id="rId34"/>
    <p:sldId id="353" r:id="rId35"/>
    <p:sldId id="387" r:id="rId36"/>
    <p:sldId id="378" r:id="rId37"/>
    <p:sldId id="370" r:id="rId38"/>
    <p:sldId id="371" r:id="rId39"/>
    <p:sldId id="361" r:id="rId40"/>
    <p:sldId id="362" r:id="rId41"/>
    <p:sldId id="384" r:id="rId42"/>
    <p:sldId id="385" r:id="rId43"/>
    <p:sldId id="382" r:id="rId44"/>
    <p:sldId id="364" r:id="rId45"/>
    <p:sldId id="365" r:id="rId46"/>
    <p:sldId id="366" r:id="rId47"/>
    <p:sldId id="355" r:id="rId48"/>
    <p:sldId id="363" r:id="rId49"/>
    <p:sldId id="386" r:id="rId50"/>
    <p:sldId id="367" r:id="rId51"/>
    <p:sldId id="295" r:id="rId52"/>
    <p:sldId id="275" r:id="rId53"/>
    <p:sldId id="330" r:id="rId54"/>
    <p:sldId id="329" r:id="rId55"/>
    <p:sldId id="328" r:id="rId56"/>
    <p:sldId id="327" r:id="rId57"/>
    <p:sldId id="337" r:id="rId58"/>
    <p:sldId id="338" r:id="rId59"/>
    <p:sldId id="277" r:id="rId60"/>
    <p:sldId id="331" r:id="rId61"/>
    <p:sldId id="336" r:id="rId62"/>
    <p:sldId id="335" r:id="rId63"/>
    <p:sldId id="334" r:id="rId64"/>
    <p:sldId id="333" r:id="rId65"/>
    <p:sldId id="332" r:id="rId66"/>
    <p:sldId id="344" r:id="rId67"/>
    <p:sldId id="343" r:id="rId68"/>
    <p:sldId id="296" r:id="rId69"/>
    <p:sldId id="342" r:id="rId70"/>
    <p:sldId id="291" r:id="rId71"/>
    <p:sldId id="271" r:id="rId72"/>
    <p:sldId id="346" r:id="rId73"/>
    <p:sldId id="272" r:id="rId74"/>
  </p:sldIdLst>
  <p:sldSz cx="24384000" cy="13716000"/>
  <p:notesSz cx="6858000" cy="9144000"/>
  <p:defaultTextStyle>
    <a:defPPr>
      <a:defRPr lang="de-DE"/>
    </a:defPPr>
    <a:lvl1pPr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5226" autoAdjust="0"/>
  </p:normalViewPr>
  <p:slideViewPr>
    <p:cSldViewPr>
      <p:cViewPr varScale="1">
        <p:scale>
          <a:sx n="41" d="100"/>
          <a:sy n="41" d="100"/>
        </p:scale>
        <p:origin x="230" y="58"/>
      </p:cViewPr>
      <p:guideLst>
        <p:guide orient="horz" pos="4320"/>
        <p:guide pos="7680"/>
      </p:guideLst>
    </p:cSldViewPr>
  </p:slideViewPr>
  <p:notesTextViewPr>
    <p:cViewPr>
      <p:scale>
        <a:sx n="150" d="100"/>
        <a:sy n="150" d="100"/>
      </p:scale>
      <p:origin x="0" y="-19"/>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sym typeface="Avenir Roman" charset="0"/>
              </a:rPr>
              <a:t>Click to edit Master text styles</a:t>
            </a:r>
          </a:p>
          <a:p>
            <a:pPr lvl="1"/>
            <a:r>
              <a:rPr lang="de-DE" altLang="de-DE" noProof="0">
                <a:sym typeface="Avenir Roman" charset="0"/>
              </a:rPr>
              <a:t>Second level</a:t>
            </a:r>
          </a:p>
          <a:p>
            <a:pPr lvl="2"/>
            <a:r>
              <a:rPr lang="de-DE" altLang="de-DE" noProof="0">
                <a:sym typeface="Avenir Roman" charset="0"/>
              </a:rPr>
              <a:t>Third level</a:t>
            </a:r>
          </a:p>
          <a:p>
            <a:pPr lvl="3"/>
            <a:r>
              <a:rPr lang="de-DE" altLang="de-DE" noProof="0">
                <a:sym typeface="Avenir Roman" charset="0"/>
              </a:rPr>
              <a:t>Fourth level</a:t>
            </a:r>
          </a:p>
          <a:p>
            <a:pPr lvl="4"/>
            <a:r>
              <a:rPr lang="de-DE" altLang="de-DE" noProof="0">
                <a:sym typeface="Avenir Roman" charset="0"/>
              </a:rPr>
              <a:t>Fifth level</a:t>
            </a:r>
          </a:p>
        </p:txBody>
      </p:sp>
    </p:spTree>
    <p:extLst>
      <p:ext uri="{BB962C8B-B14F-4D97-AF65-F5344CB8AC3E}">
        <p14:creationId xmlns:p14="http://schemas.microsoft.com/office/powerpoint/2010/main" val="1377840329"/>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xiv.org/abs/1706.03762"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arxiv.org/abs/1810.04805"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rxiv.org/abs/1706.03762"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arxiv.org/abs/1810.0480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0" i="0" dirty="0">
                <a:solidFill>
                  <a:srgbClr val="DBDEE1"/>
                </a:solidFill>
                <a:effectLst/>
                <a:latin typeface="gg sans"/>
              </a:rPr>
              <a:t>Hallo! Herzlich Willkommen zu unserer Präsentation. Für heute haben wir euch eine Präsentation vorbereitet über das Thema "GPT" Da wir uns noch nie gesehen haben, würde ich uns mal kurz vorstellen. Das ist der Sandip Singh </a:t>
            </a:r>
            <a:r>
              <a:rPr lang="de-DE" b="0" i="0" dirty="0" err="1">
                <a:solidFill>
                  <a:srgbClr val="DBDEE1"/>
                </a:solidFill>
                <a:effectLst/>
                <a:latin typeface="gg sans"/>
              </a:rPr>
              <a:t>Nijher</a:t>
            </a:r>
            <a:r>
              <a:rPr lang="de-DE" b="0" i="0" dirty="0">
                <a:solidFill>
                  <a:srgbClr val="DBDEE1"/>
                </a:solidFill>
                <a:effectLst/>
                <a:latin typeface="gg sans"/>
              </a:rPr>
              <a:t>, der hier ist egal, und ich bin Cem </a:t>
            </a:r>
            <a:r>
              <a:rPr lang="de-DE" b="0" i="0" dirty="0" err="1">
                <a:solidFill>
                  <a:srgbClr val="DBDEE1"/>
                </a:solidFill>
                <a:effectLst/>
                <a:latin typeface="gg sans"/>
              </a:rPr>
              <a:t>Yenal</a:t>
            </a:r>
            <a:r>
              <a:rPr lang="de-DE" b="0" i="0" dirty="0">
                <a:solidFill>
                  <a:srgbClr val="DBDEE1"/>
                </a:solidFill>
                <a:effectLst/>
                <a:latin typeface="gg sans"/>
              </a:rPr>
              <a:t>. Unsere Gliederung haben wir wie folgt aufgebaut.</a:t>
            </a:r>
            <a:endParaRPr lang="en-US" dirty="0"/>
          </a:p>
        </p:txBody>
      </p:sp>
    </p:spTree>
    <p:extLst>
      <p:ext uri="{BB962C8B-B14F-4D97-AF65-F5344CB8AC3E}">
        <p14:creationId xmlns:p14="http://schemas.microsoft.com/office/powerpoint/2010/main" val="66682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de-DE" b="0" i="0" dirty="0">
                <a:solidFill>
                  <a:srgbClr val="000000"/>
                </a:solidFill>
                <a:effectLst/>
                <a:latin typeface="inherit"/>
              </a:rPr>
              <a:t>GPT-3 besitzt nur ein Modell namens „</a:t>
            </a:r>
            <a:r>
              <a:rPr lang="de-DE" b="0" i="0" dirty="0" err="1">
                <a:solidFill>
                  <a:srgbClr val="000000"/>
                </a:solidFill>
                <a:effectLst/>
                <a:latin typeface="inherit"/>
              </a:rPr>
              <a:t>davinci</a:t>
            </a:r>
            <a:r>
              <a:rPr lang="de-DE" b="0" i="0" dirty="0">
                <a:solidFill>
                  <a:srgbClr val="000000"/>
                </a:solidFill>
                <a:effectLst/>
                <a:latin typeface="inherit"/>
              </a:rPr>
              <a:t>“, welches ein </a:t>
            </a:r>
            <a:r>
              <a:rPr lang="de-DE" b="0" i="0" dirty="0" err="1">
                <a:solidFill>
                  <a:srgbClr val="000000"/>
                </a:solidFill>
                <a:effectLst/>
                <a:latin typeface="inherit"/>
              </a:rPr>
              <a:t>OpenAI</a:t>
            </a:r>
            <a:r>
              <a:rPr lang="de-DE" b="0" i="0" dirty="0">
                <a:solidFill>
                  <a:srgbClr val="000000"/>
                </a:solidFill>
                <a:effectLst/>
                <a:latin typeface="inherit"/>
              </a:rPr>
              <a:t> API Modell ist. Anschließend wurden mit der Zeit von </a:t>
            </a:r>
            <a:r>
              <a:rPr lang="de-DE" b="0" i="0" dirty="0" err="1">
                <a:solidFill>
                  <a:srgbClr val="000000"/>
                </a:solidFill>
                <a:effectLst/>
                <a:latin typeface="inherit"/>
              </a:rPr>
              <a:t>OpenAI</a:t>
            </a:r>
            <a:r>
              <a:rPr lang="de-DE" b="0" i="0" dirty="0">
                <a:solidFill>
                  <a:srgbClr val="000000"/>
                </a:solidFill>
                <a:effectLst/>
                <a:latin typeface="inherit"/>
              </a:rPr>
              <a:t> </a:t>
            </a:r>
            <a:r>
              <a:rPr lang="de-DE" b="0" i="0" dirty="0" err="1">
                <a:solidFill>
                  <a:srgbClr val="000000"/>
                </a:solidFill>
                <a:effectLst/>
                <a:latin typeface="inherit"/>
              </a:rPr>
              <a:t>InstructGPT</a:t>
            </a:r>
            <a:r>
              <a:rPr lang="de-DE" b="0" i="0" dirty="0">
                <a:solidFill>
                  <a:srgbClr val="000000"/>
                </a:solidFill>
                <a:effectLst/>
                <a:latin typeface="inherit"/>
              </a:rPr>
              <a:t> eingeführt, welches mit </a:t>
            </a:r>
            <a:r>
              <a:rPr lang="de-DE" b="0" i="0" dirty="0" err="1">
                <a:solidFill>
                  <a:srgbClr val="000000"/>
                </a:solidFill>
                <a:effectLst/>
                <a:latin typeface="inherit"/>
              </a:rPr>
              <a:t>Supervised</a:t>
            </a:r>
            <a:r>
              <a:rPr lang="de-DE" b="0" i="0" dirty="0">
                <a:solidFill>
                  <a:srgbClr val="000000"/>
                </a:solidFill>
                <a:effectLst/>
                <a:latin typeface="inherit"/>
              </a:rPr>
              <a:t>-Learning mit menschlichem Feedback . Dadurch sollten die Probleme der Halluzinationen, dass Falschinformationen ausgegeben wurden, und dass Anweisungen eingehalten werden sollen, behoben werden. Dabei wurde es im Allgemeinen jedoch schlechter und konnte neben </a:t>
            </a:r>
            <a:r>
              <a:rPr lang="de-DE" b="0" i="0" dirty="0" err="1">
                <a:solidFill>
                  <a:srgbClr val="000000"/>
                </a:solidFill>
                <a:effectLst/>
                <a:latin typeface="inherit"/>
              </a:rPr>
              <a:t>davinci</a:t>
            </a:r>
            <a:r>
              <a:rPr lang="de-DE" b="0" i="0" dirty="0">
                <a:solidFill>
                  <a:srgbClr val="000000"/>
                </a:solidFill>
                <a:effectLst/>
                <a:latin typeface="inherit"/>
              </a:rPr>
              <a:t> in akademischen Aufgaben nicht besser ausführen. (vgl. Fu 2023) Außerdem gab es noch Codex in der GPT-3 Serie. Dieser analysierten natürlichen Sprache als Eingabe und gab dann Code als Ausgabe. Codex wurde mit zusätzlich GitHub Code trainiert und wird heutzutage für GitHub Copilot benutzt.</a:t>
            </a:r>
          </a:p>
          <a:p>
            <a:br>
              <a:rPr lang="en-US"/>
            </a:br>
            <a:endParaRPr lang="en-US" dirty="0"/>
          </a:p>
        </p:txBody>
      </p:sp>
    </p:spTree>
    <p:extLst>
      <p:ext uri="{BB962C8B-B14F-4D97-AF65-F5344CB8AC3E}">
        <p14:creationId xmlns:p14="http://schemas.microsoft.com/office/powerpoint/2010/main" val="275734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br>
              <a:rPr lang="de-DE" b="0" i="0" dirty="0">
                <a:solidFill>
                  <a:srgbClr val="000000"/>
                </a:solidFill>
                <a:effectLst/>
                <a:latin typeface="inherit"/>
              </a:rPr>
            </a:br>
            <a:r>
              <a:rPr lang="de-DE" b="0" i="0" dirty="0">
                <a:solidFill>
                  <a:srgbClr val="000000"/>
                </a:solidFill>
                <a:effectLst/>
                <a:latin typeface="inherit"/>
              </a:rPr>
              <a:t>Als Weiterentwicklung von GPT-3 wurde GPT-3.5 entwickelt, das als Grundlage für das innovative Chatbot-Produkt </a:t>
            </a:r>
            <a:r>
              <a:rPr lang="de-DE" b="0" i="0" dirty="0" err="1">
                <a:solidFill>
                  <a:srgbClr val="000000"/>
                </a:solidFill>
                <a:effectLst/>
                <a:latin typeface="inherit"/>
              </a:rPr>
              <a:t>ChatGPT</a:t>
            </a:r>
            <a:r>
              <a:rPr lang="de-DE" b="0" i="0" dirty="0">
                <a:solidFill>
                  <a:srgbClr val="000000"/>
                </a:solidFill>
                <a:effectLst/>
                <a:latin typeface="inherit"/>
              </a:rPr>
              <a:t> diente. Mit </a:t>
            </a:r>
            <a:r>
              <a:rPr lang="de-DE" b="0" i="0" dirty="0" err="1">
                <a:solidFill>
                  <a:srgbClr val="000000"/>
                </a:solidFill>
                <a:effectLst/>
                <a:latin typeface="inherit"/>
              </a:rPr>
              <a:t>ChatGPT</a:t>
            </a:r>
            <a:r>
              <a:rPr lang="de-DE" b="0" i="0" dirty="0">
                <a:solidFill>
                  <a:srgbClr val="000000"/>
                </a:solidFill>
                <a:effectLst/>
                <a:latin typeface="inherit"/>
              </a:rPr>
              <a:t> konnten Nutzer natürliche und dynamische Konversationen mit einem KI-basierten System führen. Es bot eine reibungslose Interaktion und ermöglichte es den Nutzern, Fragen zu stellen, Ratschläge einzuholen oder einfach eine unterhaltsame Konversation zu führen.</a:t>
            </a:r>
          </a:p>
          <a:p>
            <a:pPr marL="0" marR="0" lvl="0" indent="0" algn="l" defTabSz="457200" rtl="0" eaLnBrk="0" fontAlgn="base" latinLnBrk="0" hangingPunct="0">
              <a:lnSpc>
                <a:spcPct val="125000"/>
              </a:lnSpc>
              <a:spcBef>
                <a:spcPct val="0"/>
              </a:spcBef>
              <a:spcAft>
                <a:spcPct val="0"/>
              </a:spcAft>
              <a:buClrTx/>
              <a:buSzTx/>
              <a:buFontTx/>
              <a:buNone/>
              <a:tabLst/>
              <a:defRPr/>
            </a:pPr>
            <a:endParaRPr lang="de-DE" b="0" i="0" dirty="0">
              <a:solidFill>
                <a:srgbClr val="000000"/>
              </a:solidFill>
              <a:effectLst/>
              <a:latin typeface="inherit"/>
            </a:endParaRPr>
          </a:p>
          <a:p>
            <a:endParaRPr lang="en-US" dirty="0"/>
          </a:p>
        </p:txBody>
      </p:sp>
    </p:spTree>
    <p:extLst>
      <p:ext uri="{BB962C8B-B14F-4D97-AF65-F5344CB8AC3E}">
        <p14:creationId xmlns:p14="http://schemas.microsoft.com/office/powerpoint/2010/main" val="12815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83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buFont typeface="Arial" panose="020B0604020202020204" pitchFamily="34" charset="0"/>
              <a:buChar char="•"/>
            </a:pPr>
            <a:r>
              <a:rPr lang="de-DE" dirty="0"/>
              <a:t>D</a:t>
            </a:r>
            <a:r>
              <a:rPr lang="de-DE" b="0" i="0" u="none" strike="noStrike" dirty="0">
                <a:solidFill>
                  <a:srgbClr val="D1D5DB"/>
                </a:solidFill>
                <a:effectLst/>
                <a:latin typeface="Söhne"/>
              </a:rPr>
              <a:t>eep-Learning-Modelle sind künstliche neuronale Netzwerke mit vielen Schichten.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Sie können komplexe Muster in den Daten erlernen und relevante Merkmale automatisch extrahieren.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Anwendungen umfassen Bilderkennung, Sprachverarbeitung, Empfehlungssysteme und mehr.</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Das iterative Lernen ermöglicht die Anpassung der Gewichte, um die Modellleistung zu verbessern.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Große Mengen an Trainingsdaten sind erforderlich.</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RNNs, LSTM und Transformer sind wichtige Architekturen im maschinellen Lernen für die Verarbeitung sequentieller Daten.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Sie teilen die gemeinsame Eigenschaft, kontextuelle Abhängigkeiten in Sequenzen zu erfassen.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RNNs sind die ersten Modelle, die für die Verarbeitung sequentieller Daten entwickelt wurden.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LSTM ist eine Erweiterung von RNNs, die das Problem des Verschwindens oder Explodierens des Gradienten angeht.</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Transformer-Modelle haben die Verarbeitung sequentieller Daten revolutioniert und nutzen Multi-Head-Attention Schicht.</a:t>
            </a:r>
          </a:p>
          <a:p>
            <a:endParaRPr lang="de-DE" dirty="0"/>
          </a:p>
        </p:txBody>
      </p:sp>
    </p:spTree>
    <p:extLst>
      <p:ext uri="{BB962C8B-B14F-4D97-AF65-F5344CB8AC3E}">
        <p14:creationId xmlns:p14="http://schemas.microsoft.com/office/powerpoint/2010/main" val="363864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buFont typeface="+mj-lt"/>
              <a:buAutoNum type="arabicPeriod"/>
            </a:pPr>
            <a:r>
              <a:rPr lang="de-DE" b="0" i="0" dirty="0">
                <a:solidFill>
                  <a:srgbClr val="D1D5DB"/>
                </a:solidFill>
                <a:effectLst/>
                <a:latin typeface="Söhne"/>
              </a:rPr>
              <a:t>"</a:t>
            </a:r>
            <a:r>
              <a:rPr lang="de-DE" b="0" i="0" dirty="0" err="1">
                <a:solidFill>
                  <a:srgbClr val="D1D5DB"/>
                </a:solidFill>
                <a:effectLst/>
                <a:latin typeface="Söhne"/>
              </a:rPr>
              <a:t>Recurrent</a:t>
            </a:r>
            <a:r>
              <a:rPr lang="de-DE" b="0" i="0" dirty="0">
                <a:solidFill>
                  <a:srgbClr val="D1D5DB"/>
                </a:solidFill>
                <a:effectLst/>
                <a:latin typeface="Söhne"/>
              </a:rPr>
              <a:t> </a:t>
            </a:r>
            <a:r>
              <a:rPr lang="de-DE" b="0" i="0" dirty="0" err="1">
                <a:solidFill>
                  <a:srgbClr val="D1D5DB"/>
                </a:solidFill>
                <a:effectLst/>
                <a:latin typeface="Söhne"/>
              </a:rPr>
              <a:t>Neural</a:t>
            </a:r>
            <a:r>
              <a:rPr lang="de-DE" b="0" i="0" dirty="0">
                <a:solidFill>
                  <a:srgbClr val="D1D5DB"/>
                </a:solidFill>
                <a:effectLst/>
                <a:latin typeface="Söhne"/>
              </a:rPr>
              <a:t> Networks" waren ein Durchbruch DAMALS im Deep Learning, entwickelt im Jahr 1986.</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Sie verbesserten die Ergebnisse in der Sprachverarbeitung, indem sie Berechnungen aus der Vergangenheit einbezogen.</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chemeClr val="bg1"/>
                </a:solidFill>
                <a:effectLst/>
                <a:latin typeface="Arial" panose="020B0604020202020204" pitchFamily="34" charset="0"/>
              </a:rPr>
              <a:t>Bekannte netzte sind das Jordan </a:t>
            </a:r>
            <a:r>
              <a:rPr lang="de-DE" b="0" i="0" u="none" strike="noStrike" dirty="0" err="1">
                <a:solidFill>
                  <a:schemeClr val="bg1"/>
                </a:solidFill>
                <a:effectLst/>
                <a:latin typeface="Arial" panose="020B0604020202020204" pitchFamily="34" charset="0"/>
              </a:rPr>
              <a:t>sowuie</a:t>
            </a:r>
            <a:r>
              <a:rPr lang="de-DE" b="0" i="0" u="none" strike="noStrike" dirty="0">
                <a:solidFill>
                  <a:schemeClr val="bg1"/>
                </a:solidFill>
                <a:effectLst/>
                <a:latin typeface="Arial" panose="020B0604020202020204" pitchFamily="34" charset="0"/>
              </a:rPr>
              <a:t> </a:t>
            </a:r>
            <a:r>
              <a:rPr lang="de-DE" b="0" i="0" u="none" strike="noStrike" dirty="0" err="1">
                <a:solidFill>
                  <a:schemeClr val="bg1"/>
                </a:solidFill>
                <a:effectLst/>
                <a:latin typeface="Arial" panose="020B0604020202020204" pitchFamily="34" charset="0"/>
              </a:rPr>
              <a:t>elman</a:t>
            </a:r>
            <a:r>
              <a:rPr lang="de-DE" b="0" i="0" u="none" strike="noStrike" dirty="0">
                <a:solidFill>
                  <a:schemeClr val="bg1"/>
                </a:solidFill>
                <a:effectLst/>
                <a:latin typeface="Arial" panose="020B0604020202020204" pitchFamily="34" charset="0"/>
              </a:rPr>
              <a:t> netz</a:t>
            </a:r>
          </a:p>
          <a:p>
            <a:pPr algn="l">
              <a:buFont typeface="+mj-lt"/>
              <a:buAutoNum type="arabicPeriod"/>
            </a:pPr>
            <a:endParaRPr lang="de-DE" b="0" i="0" u="none" strike="noStrike" dirty="0">
              <a:solidFill>
                <a:schemeClr val="bg1"/>
              </a:solidFill>
              <a:effectLst/>
              <a:latin typeface="Arial" panose="020B0604020202020204" pitchFamily="34" charset="0"/>
            </a:endParaRPr>
          </a:p>
          <a:p>
            <a:pPr algn="l">
              <a:buFont typeface="+mj-lt"/>
              <a:buAutoNum type="arabicPeriod"/>
            </a:pPr>
            <a:r>
              <a:rPr lang="de-DE" b="0" i="0" u="none" strike="noStrike" dirty="0">
                <a:solidFill>
                  <a:srgbClr val="D1D5DB"/>
                </a:solidFill>
                <a:effectLst/>
                <a:latin typeface="Söhne"/>
              </a:rPr>
              <a:t>Das Konzept wurde jedoch erst in den letzten </a:t>
            </a:r>
            <a:r>
              <a:rPr lang="de-DE" b="0" i="0" u="none" strike="noStrike" dirty="0" err="1">
                <a:solidFill>
                  <a:srgbClr val="D1D5DB"/>
                </a:solidFill>
                <a:effectLst/>
                <a:latin typeface="Söhne"/>
              </a:rPr>
              <a:t>Jahrenzehnten</a:t>
            </a:r>
            <a:r>
              <a:rPr lang="de-DE" b="0" i="0" u="none" strike="noStrike" dirty="0">
                <a:solidFill>
                  <a:srgbClr val="D1D5DB"/>
                </a:solidFill>
                <a:effectLst/>
                <a:latin typeface="Söhne"/>
              </a:rPr>
              <a:t> mit dem Fortschritt in der Rechenleistung und dem verfügbaren Datenumfang wirklich populär.</a:t>
            </a:r>
            <a:endParaRPr lang="de-DE" b="0" i="0" dirty="0">
              <a:solidFill>
                <a:srgbClr val="D1D5DB"/>
              </a:solidFill>
              <a:effectLst/>
              <a:latin typeface="Söhne"/>
            </a:endParaRPr>
          </a:p>
          <a:p>
            <a:endParaRPr lang="de-DE" dirty="0"/>
          </a:p>
        </p:txBody>
      </p:sp>
    </p:spTree>
    <p:extLst>
      <p:ext uri="{BB962C8B-B14F-4D97-AF65-F5344CB8AC3E}">
        <p14:creationId xmlns:p14="http://schemas.microsoft.com/office/powerpoint/2010/main" val="296120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Rekurrente neuronale Netze interpretieren sequenzielle Informationen zeitlich.</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Es besteht aus einer wiederkehrenden Schleife von Neuronen, die Informationen aus vorherigen Schritten speichern und auf zukünftige Schritte anwenden können.</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Aktivierungen von vorherigen Knoten beeinflussen die Interpretation und Ausgabe.</a:t>
            </a:r>
          </a:p>
          <a:p>
            <a:pPr algn="l">
              <a:buFont typeface="+mj-lt"/>
              <a:buAutoNum type="arabicPeriod"/>
            </a:pPr>
            <a:endParaRPr lang="de-DE" b="0" i="0"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Eingabeschicht: Diese Schicht nimmt die Eingabedaten für jeden Zeitschritt entgegen. Die Eingabe kann eine einzelne Datenpunktsequenz oder eine Sequenz von Vektoren sein, je nach Anwendungsfall.</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Versteckte Schicht: Diese Schicht enthält eine wiederkehrende Schleife von Neuronen, die es dem Netzwerk ermöglichen, Informationen über die Zeit hinweg zu speichern. Jedes Neuron in der versteckten Schicht empfängt Eingaben von der aktuellen Eingabeschicht und von den Neuronen in der vorherigen Schleife des RNNs.</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Ausgabeschicht: Diese Schicht generiert die Ausgabe für jeden Zeitschritt basierend auf den Informationen aus der versteckten Schicht. Die Ausgabe kann eine einzelne Vorhersage oder eine Sequenz von Vorhersagen sein.</a:t>
            </a:r>
          </a:p>
          <a:p>
            <a:pPr algn="l">
              <a:buFont typeface="+mj-lt"/>
              <a:buAutoNum type="arabicPeriod"/>
            </a:pPr>
            <a:endParaRPr lang="de-DE" b="0" i="0"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Das Training des RNNs erfolgt durch das Optimieren einer Verlustfunktion, die den Unterschied zwischen den Vorhersagen des Modells und den tatsächlichen Ausgaben misst. Der Gradient der Verlustfunktion wird dann verwendet, um die Gewichte des Netzwerks anzupassen und das Modell zu verbessern.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Schleifen in einem rekurrenten neuronalen Netz geben Informationen an Nachfolger weiter.</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RNNs finden Anwendung in verschiedenen Bereichen wie natürlicher Sprachverarbeitung, Spracherkennung, maschineller Übersetzung, Zeitreihenanalyse und generativen Modellen. Sie haben jedoch auch einige Herausforderungen, wie das Verschwinden oder Explodieren des Gradienten und die Schwierigkeit, langfristige Abhängigkeiten zu erfassen.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Um diese Probleme zu bewältigen, wurden weitere RNN-Varianten entwickelt, wie beispielsweise LSTM (Long Short-Term Memory) und GRU (Gated </a:t>
            </a:r>
            <a:r>
              <a:rPr lang="de-DE" b="0" i="0" u="none" strike="noStrike" dirty="0" err="1">
                <a:solidFill>
                  <a:srgbClr val="D1D5DB"/>
                </a:solidFill>
                <a:effectLst/>
                <a:latin typeface="Söhne"/>
              </a:rPr>
              <a:t>Recurrent</a:t>
            </a:r>
            <a:r>
              <a:rPr lang="de-DE" b="0" i="0" u="none" strike="noStrike" dirty="0">
                <a:solidFill>
                  <a:srgbClr val="D1D5DB"/>
                </a:solidFill>
                <a:effectLst/>
                <a:latin typeface="Söhne"/>
              </a:rPr>
              <a:t> Unit), die eine verbesserte Modellierung von langfristigen Abhängigkeiten ermöglichen und das Training stabiler machen.</a:t>
            </a:r>
            <a:endParaRPr lang="de-DE" b="0" i="0" dirty="0">
              <a:solidFill>
                <a:srgbClr val="D1D5DB"/>
              </a:solidFill>
              <a:effectLst/>
              <a:latin typeface="Söhne"/>
            </a:endParaRPr>
          </a:p>
        </p:txBody>
      </p:sp>
    </p:spTree>
    <p:extLst>
      <p:ext uri="{BB962C8B-B14F-4D97-AF65-F5344CB8AC3E}">
        <p14:creationId xmlns:p14="http://schemas.microsoft.com/office/powerpoint/2010/main" val="88906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buFont typeface="Arial" panose="020B0604020202020204" pitchFamily="34" charset="0"/>
              <a:buChar char="•"/>
            </a:pPr>
            <a:r>
              <a:rPr lang="de-DE" b="0" i="0" dirty="0">
                <a:solidFill>
                  <a:srgbClr val="FFFFFF"/>
                </a:solidFill>
                <a:effectLst/>
                <a:latin typeface="Söhne"/>
              </a:rPr>
              <a:t>LSTM ist eine Unterform von RNN und erweitert das Gedächtnis des Modells.</a:t>
            </a:r>
          </a:p>
          <a:p>
            <a:pPr algn="l">
              <a:buFont typeface="Arial" panose="020B0604020202020204" pitchFamily="34" charset="0"/>
              <a:buChar char="•"/>
            </a:pPr>
            <a:r>
              <a:rPr lang="de-DE" b="0" i="0" dirty="0">
                <a:solidFill>
                  <a:srgbClr val="FFFFFF"/>
                </a:solidFill>
                <a:effectLst/>
                <a:latin typeface="Söhne"/>
              </a:rPr>
              <a:t>Es wird für verschiedene Arten von Sequenzdaten wie Sensordaten oder Sprachsequenzen verwendet.</a:t>
            </a:r>
          </a:p>
          <a:p>
            <a:pPr algn="l">
              <a:buFont typeface="Arial" panose="020B0604020202020204" pitchFamily="34" charset="0"/>
              <a:buChar char="•"/>
            </a:pPr>
            <a:r>
              <a:rPr lang="de-DE" b="0" i="0" dirty="0">
                <a:solidFill>
                  <a:srgbClr val="FFFFFF"/>
                </a:solidFill>
                <a:effectLst/>
                <a:latin typeface="Söhne"/>
              </a:rPr>
              <a:t>Das Problem des verminderten Gedächtnisses bei RNNs wird durch LSTMs gelöst.</a:t>
            </a:r>
          </a:p>
          <a:p>
            <a:pPr algn="l">
              <a:buFont typeface="Arial" panose="020B0604020202020204" pitchFamily="34" charset="0"/>
              <a:buChar char="•"/>
            </a:pPr>
            <a:r>
              <a:rPr lang="de-DE" b="0" i="0" dirty="0">
                <a:solidFill>
                  <a:srgbClr val="FFFFFF"/>
                </a:solidFill>
                <a:effectLst/>
                <a:latin typeface="Söhne"/>
              </a:rPr>
              <a:t>LSTMs wählen ausgewählte Informationen aus und behalten sie im Langzeitgedächtnis (</a:t>
            </a:r>
            <a:r>
              <a:rPr lang="de-DE" b="0" i="0" dirty="0" err="1">
                <a:solidFill>
                  <a:srgbClr val="FFFFFF"/>
                </a:solidFill>
                <a:effectLst/>
                <a:latin typeface="Söhne"/>
              </a:rPr>
              <a:t>Cell</a:t>
            </a:r>
            <a:r>
              <a:rPr lang="de-DE" b="0" i="0" dirty="0">
                <a:solidFill>
                  <a:srgbClr val="FFFFFF"/>
                </a:solidFill>
                <a:effectLst/>
                <a:latin typeface="Söhne"/>
              </a:rPr>
              <a:t> State).</a:t>
            </a:r>
          </a:p>
          <a:p>
            <a:pPr algn="l">
              <a:buFont typeface="Arial" panose="020B0604020202020204" pitchFamily="34" charset="0"/>
              <a:buChar char="•"/>
            </a:pPr>
            <a:r>
              <a:rPr lang="de-DE" b="0" i="0" dirty="0">
                <a:solidFill>
                  <a:srgbClr val="FFFFFF"/>
                </a:solidFill>
                <a:effectLst/>
                <a:latin typeface="Söhne"/>
              </a:rPr>
              <a:t>Jede Zelle nimmt Eingaben wie </a:t>
            </a:r>
            <a:r>
              <a:rPr lang="de-DE" b="0" i="0" dirty="0" err="1">
                <a:solidFill>
                  <a:srgbClr val="FFFFFF"/>
                </a:solidFill>
                <a:effectLst/>
                <a:latin typeface="Söhne"/>
              </a:rPr>
              <a:t>x_t</a:t>
            </a:r>
            <a:r>
              <a:rPr lang="de-DE" b="0" i="0" dirty="0">
                <a:solidFill>
                  <a:srgbClr val="FFFFFF"/>
                </a:solidFill>
                <a:effectLst/>
                <a:latin typeface="Söhne"/>
              </a:rPr>
              <a:t> (eine Eingabe im Prompt), den vorherigen Zellzustand und die Ausgabe der vorherigen Zelle entgegen.</a:t>
            </a:r>
          </a:p>
          <a:p>
            <a:pPr algn="l">
              <a:buFont typeface="Arial" panose="020B0604020202020204" pitchFamily="34" charset="0"/>
              <a:buChar char="•"/>
            </a:pPr>
            <a:r>
              <a:rPr lang="de-DE" b="0" i="0" dirty="0">
                <a:solidFill>
                  <a:srgbClr val="FFFFFF"/>
                </a:solidFill>
                <a:effectLst/>
                <a:latin typeface="Söhne"/>
              </a:rPr>
              <a:t>Basierend auf diesen Eingaben erzeugt das LSTM einen neuen Zellzustand und eine Ausgabe.</a:t>
            </a:r>
          </a:p>
          <a:p>
            <a:pPr algn="l">
              <a:buFont typeface="Arial" panose="020B0604020202020204" pitchFamily="34" charset="0"/>
              <a:buChar char="•"/>
            </a:pPr>
            <a:r>
              <a:rPr lang="de-DE" b="0" i="0" dirty="0">
                <a:solidFill>
                  <a:srgbClr val="FFFFFF"/>
                </a:solidFill>
                <a:effectLst/>
                <a:latin typeface="Söhne"/>
              </a:rPr>
              <a:t>Wie bei RNNs tritt auch bei LSTMs das Problem der Kontexterhaltung bei langen Sätzen auf.</a:t>
            </a:r>
          </a:p>
          <a:p>
            <a:pPr algn="l">
              <a:buFont typeface="Arial" panose="020B0604020202020204" pitchFamily="34" charset="0"/>
              <a:buChar char="•"/>
            </a:pPr>
            <a:r>
              <a:rPr lang="de-DE" b="0" i="0" dirty="0">
                <a:solidFill>
                  <a:srgbClr val="FFFFFF"/>
                </a:solidFill>
                <a:effectLst/>
                <a:latin typeface="Söhne"/>
              </a:rPr>
              <a:t>Das Modell vergisst oft den Inhalt weiter entfernter Elemente in der Sequenz.</a:t>
            </a:r>
          </a:p>
          <a:p>
            <a:pPr algn="l">
              <a:buFont typeface="Arial" panose="020B0604020202020204" pitchFamily="34" charset="0"/>
              <a:buChar char="•"/>
            </a:pPr>
            <a:r>
              <a:rPr lang="de-DE" b="0" i="0" dirty="0">
                <a:solidFill>
                  <a:srgbClr val="FFFFFF"/>
                </a:solidFill>
                <a:effectLst/>
                <a:latin typeface="Söhne"/>
              </a:rPr>
              <a:t>RNNs und LSTMs haben Schwierigkeiten, die Verarbeitung von Sätzen zu parallelisieren.</a:t>
            </a:r>
          </a:p>
          <a:p>
            <a:pPr algn="l">
              <a:buFont typeface="Arial" panose="020B0604020202020204" pitchFamily="34" charset="0"/>
              <a:buChar char="•"/>
            </a:pPr>
            <a:r>
              <a:rPr lang="de-DE" b="0" i="0" dirty="0">
                <a:solidFill>
                  <a:srgbClr val="FFFFFF"/>
                </a:solidFill>
                <a:effectLst/>
                <a:latin typeface="Söhne"/>
              </a:rPr>
              <a:t>Stattdessen müssen Sätze Wort für Wort verarbeitet werden, was zu einer großen Auslastung führt.</a:t>
            </a:r>
          </a:p>
          <a:p>
            <a:pPr algn="l">
              <a:buFont typeface="Arial" panose="020B0604020202020204" pitchFamily="34" charset="0"/>
              <a:buChar char="•"/>
            </a:pPr>
            <a:r>
              <a:rPr lang="de-DE" b="0" i="0" dirty="0">
                <a:solidFill>
                  <a:srgbClr val="FFFFFF"/>
                </a:solidFill>
                <a:effectLst/>
                <a:latin typeface="Söhne"/>
              </a:rPr>
              <a:t>Die Probleme von LSTMs und RNNs sind: sequenzielle Berechnung hemmt Parallelisierung, exponentieller Kontextverlust und lineare "Distanz" zwischen den Positionen.</a:t>
            </a:r>
          </a:p>
          <a:p>
            <a:pPr algn="l"/>
            <a:r>
              <a:rPr lang="de-DE" b="0" i="0" dirty="0">
                <a:solidFill>
                  <a:srgbClr val="FFFFFF"/>
                </a:solidFill>
                <a:effectLst/>
                <a:latin typeface="Söhne"/>
              </a:rPr>
              <a:t>Wuff!</a:t>
            </a:r>
          </a:p>
          <a:p>
            <a:pPr algn="l"/>
            <a:r>
              <a:rPr lang="de-DE" b="0" i="0" dirty="0">
                <a:solidFill>
                  <a:srgbClr val="FFFFFF"/>
                </a:solidFill>
                <a:effectLst/>
                <a:latin typeface="Söhne"/>
              </a:rPr>
              <a:t>Regenerate </a:t>
            </a:r>
            <a:r>
              <a:rPr lang="de-DE" b="0" i="0" dirty="0" err="1">
                <a:solidFill>
                  <a:srgbClr val="FFFFFF"/>
                </a:solidFill>
                <a:effectLst/>
                <a:latin typeface="Söhne"/>
              </a:rPr>
              <a:t>response</a:t>
            </a:r>
            <a:endParaRPr lang="de-DE" b="0" i="0" dirty="0">
              <a:solidFill>
                <a:srgbClr val="FFFFFF"/>
              </a:solidFill>
              <a:effectLst/>
              <a:latin typeface="Söhne"/>
            </a:endParaRPr>
          </a:p>
          <a:p>
            <a:endParaRPr lang="en-US" dirty="0"/>
          </a:p>
          <a:p>
            <a:endParaRPr lang="en-US" dirty="0"/>
          </a:p>
        </p:txBody>
      </p:sp>
    </p:spTree>
    <p:extLst>
      <p:ext uri="{BB962C8B-B14F-4D97-AF65-F5344CB8AC3E}">
        <p14:creationId xmlns:p14="http://schemas.microsoft.com/office/powerpoint/2010/main" val="91458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r>
              <a:rPr lang="de-DE" b="0" i="0" u="none" strike="noStrike" dirty="0">
                <a:solidFill>
                  <a:srgbClr val="D1D5DB"/>
                </a:solidFill>
                <a:effectLst/>
                <a:latin typeface="Söhne"/>
              </a:rPr>
              <a:t>Der Ablauf einer LSTM-Zelle ist wie folgt:</a:t>
            </a:r>
          </a:p>
          <a:p>
            <a:pPr algn="l">
              <a:buFont typeface="+mj-lt"/>
              <a:buAutoNum type="arabicPeriod"/>
            </a:pPr>
            <a:r>
              <a:rPr lang="de-DE" b="0" i="0" u="none" strike="noStrike" dirty="0">
                <a:solidFill>
                  <a:srgbClr val="D1D5DB"/>
                </a:solidFill>
                <a:effectLst/>
                <a:latin typeface="Söhne"/>
              </a:rPr>
              <a:t>Eingabe: Der aktuelle Eingabevektor </a:t>
            </a:r>
            <a:r>
              <a:rPr lang="de-DE" b="0" i="0" u="none" strike="noStrike" dirty="0" err="1">
                <a:solidFill>
                  <a:srgbClr val="D1D5DB"/>
                </a:solidFill>
                <a:effectLst/>
                <a:latin typeface="Söhne"/>
              </a:rPr>
              <a:t>xt</a:t>
            </a:r>
            <a:r>
              <a:rPr lang="de-DE" b="0" i="0" u="none" strike="noStrike" dirty="0">
                <a:solidFill>
                  <a:srgbClr val="D1D5DB"/>
                </a:solidFill>
                <a:effectLst/>
                <a:latin typeface="Söhne"/>
              </a:rPr>
              <a:t> und der vorherige versteckte Zustand ht-1 werden an die LSTM-Zelle gegeben.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Gates: Die LSTM-Zelle enthält verschiedene </a:t>
            </a:r>
            <a:r>
              <a:rPr lang="de-DE" b="0" i="0" u="none" strike="noStrike" dirty="0" err="1">
                <a:solidFill>
                  <a:srgbClr val="D1D5DB"/>
                </a:solidFill>
                <a:effectLst/>
                <a:latin typeface="Söhne"/>
              </a:rPr>
              <a:t>Gating</a:t>
            </a:r>
            <a:r>
              <a:rPr lang="de-DE" b="0" i="0" u="none" strike="noStrike" dirty="0">
                <a:solidFill>
                  <a:srgbClr val="D1D5DB"/>
                </a:solidFill>
                <a:effectLst/>
                <a:latin typeface="Söhne"/>
              </a:rPr>
              <a:t>-Mechanismen, um zu steuern, welche Informationen aktualisiert, vergessen oder ausgegeben werden sollen.</a:t>
            </a:r>
          </a:p>
          <a:p>
            <a:pPr algn="l">
              <a:buFont typeface="+mj-lt"/>
              <a:buAutoNum type="arabicPeriod"/>
            </a:pPr>
            <a:endParaRPr lang="de-DE" b="0" i="0" u="none" strike="noStrike" dirty="0">
              <a:solidFill>
                <a:srgbClr val="D1D5DB"/>
              </a:solidFill>
              <a:effectLst/>
              <a:latin typeface="Söhne"/>
            </a:endParaRPr>
          </a:p>
          <a:p>
            <a:pPr marL="742950" lvl="1" indent="-285750" algn="l">
              <a:buFont typeface="+mj-lt"/>
              <a:buAutoNum type="arabicPeriod"/>
            </a:pPr>
            <a:r>
              <a:rPr lang="de-DE" b="0" i="0" u="none" strike="noStrike" dirty="0">
                <a:solidFill>
                  <a:srgbClr val="D1D5DB"/>
                </a:solidFill>
                <a:effectLst/>
                <a:latin typeface="Söhne"/>
              </a:rPr>
              <a:t>Eingangsgate (Input Gate): Es entscheidet, welche neue Information in den Zellzustand Ct fließen soll.</a:t>
            </a:r>
          </a:p>
          <a:p>
            <a:pPr marL="742950" lvl="1" indent="-285750" algn="l">
              <a:buFont typeface="+mj-lt"/>
              <a:buAutoNum type="arabicPeriod"/>
            </a:pPr>
            <a:r>
              <a:rPr lang="de-DE" b="0" i="0" u="none" strike="noStrike" dirty="0" err="1">
                <a:solidFill>
                  <a:srgbClr val="D1D5DB"/>
                </a:solidFill>
                <a:effectLst/>
                <a:latin typeface="Söhne"/>
              </a:rPr>
              <a:t>Vergessensgate</a:t>
            </a:r>
            <a:r>
              <a:rPr lang="de-DE" b="0" i="0" u="none" strike="noStrike" dirty="0">
                <a:solidFill>
                  <a:srgbClr val="D1D5DB"/>
                </a:solidFill>
                <a:effectLst/>
                <a:latin typeface="Söhne"/>
              </a:rPr>
              <a:t> (Forget Gate): Es entscheidet, welche Informationen aus dem vorherigen Zellzustand Ct-1 verworfen werden sollen.</a:t>
            </a:r>
          </a:p>
          <a:p>
            <a:pPr marL="742950" lvl="1" indent="-285750" algn="l">
              <a:buFont typeface="+mj-lt"/>
              <a:buAutoNum type="arabicPeriod"/>
            </a:pPr>
            <a:r>
              <a:rPr lang="de-DE" b="0" i="0" u="none" strike="noStrike" dirty="0">
                <a:solidFill>
                  <a:srgbClr val="D1D5DB"/>
                </a:solidFill>
                <a:effectLst/>
                <a:latin typeface="Söhne"/>
              </a:rPr>
              <a:t>Ausgangsgate (Output Gate): Es entscheidet, welche Informationen aus dem Zellzustand Ct extrahiert und als versteckter Zustand </a:t>
            </a:r>
            <a:r>
              <a:rPr lang="de-DE" b="0" i="0" u="none" strike="noStrike" dirty="0" err="1">
                <a:solidFill>
                  <a:srgbClr val="D1D5DB"/>
                </a:solidFill>
                <a:effectLst/>
                <a:latin typeface="Söhne"/>
              </a:rPr>
              <a:t>ht</a:t>
            </a:r>
            <a:r>
              <a:rPr lang="de-DE" b="0" i="0" u="none" strike="noStrike" dirty="0">
                <a:solidFill>
                  <a:srgbClr val="D1D5DB"/>
                </a:solidFill>
                <a:effectLst/>
                <a:latin typeface="Söhne"/>
              </a:rPr>
              <a:t> ausgegeben werden sollen.</a:t>
            </a:r>
          </a:p>
          <a:p>
            <a:pPr marL="742950" lvl="1" indent="-285750" algn="l">
              <a:buFont typeface="+mj-lt"/>
              <a:buAutoNum type="arabicPeriod"/>
            </a:pPr>
            <a:endParaRPr lang="de-DE" b="0" i="0" u="none" strike="noStrike" dirty="0">
              <a:solidFill>
                <a:srgbClr val="D1D5DB"/>
              </a:solidFill>
              <a:effectLst/>
              <a:latin typeface="Söhne"/>
            </a:endParaRPr>
          </a:p>
          <a:p>
            <a:pPr marL="742950" marR="0" lvl="1" indent="-285750" algn="l" defTabSz="457200" rtl="0" eaLnBrk="0" fontAlgn="base" latinLnBrk="0" hangingPunct="0">
              <a:lnSpc>
                <a:spcPct val="125000"/>
              </a:lnSpc>
              <a:spcBef>
                <a:spcPct val="0"/>
              </a:spcBef>
              <a:spcAft>
                <a:spcPct val="0"/>
              </a:spcAft>
              <a:buClrTx/>
              <a:buSzTx/>
              <a:buFont typeface="+mj-lt"/>
              <a:buAutoNum type="arabicPeriod"/>
              <a:tabLst/>
              <a:defRPr/>
            </a:pPr>
            <a:r>
              <a:rPr lang="de-DE" b="0" i="0" u="none" strike="noStrike" dirty="0">
                <a:solidFill>
                  <a:srgbClr val="D1D5DB"/>
                </a:solidFill>
                <a:effectLst/>
                <a:latin typeface="Söhne"/>
              </a:rPr>
              <a:t>--------------------------------------------------------------------</a:t>
            </a:r>
          </a:p>
          <a:p>
            <a:pPr marL="742950" marR="0" lvl="1" indent="-285750" algn="l" defTabSz="457200" rtl="0" eaLnBrk="0" fontAlgn="base" latinLnBrk="0" hangingPunct="0">
              <a:lnSpc>
                <a:spcPct val="125000"/>
              </a:lnSpc>
              <a:spcBef>
                <a:spcPct val="0"/>
              </a:spcBef>
              <a:spcAft>
                <a:spcPct val="0"/>
              </a:spcAft>
              <a:buClrTx/>
              <a:buSzTx/>
              <a:buFont typeface="+mj-lt"/>
              <a:buAutoNum type="arabicPeriod"/>
              <a:tabLst/>
              <a:defRPr/>
            </a:pPr>
            <a:r>
              <a:rPr lang="de-DE" b="0" i="0" u="none" strike="noStrike" dirty="0">
                <a:solidFill>
                  <a:srgbClr val="D1D5DB"/>
                </a:solidFill>
                <a:effectLst/>
                <a:latin typeface="Söhne"/>
              </a:rPr>
              <a:t>v-----------------</a:t>
            </a:r>
          </a:p>
          <a:p>
            <a:pPr marL="742950" marR="0" lvl="1" indent="-285750" algn="l" defTabSz="457200" rtl="0" eaLnBrk="0" fontAlgn="base" latinLnBrk="0" hangingPunct="0">
              <a:lnSpc>
                <a:spcPct val="125000"/>
              </a:lnSpc>
              <a:spcBef>
                <a:spcPct val="0"/>
              </a:spcBef>
              <a:spcAft>
                <a:spcPct val="0"/>
              </a:spcAft>
              <a:buClrTx/>
              <a:buSzTx/>
              <a:buFont typeface="+mj-lt"/>
              <a:buAutoNum type="arabicPeriod"/>
              <a:tabLst/>
              <a:defRPr/>
            </a:pPr>
            <a:endParaRPr lang="de-DE" b="0" i="0" u="none" strike="noStrike" dirty="0">
              <a:solidFill>
                <a:srgbClr val="D1D5DB"/>
              </a:solidFill>
              <a:effectLst/>
              <a:latin typeface="Söhne"/>
            </a:endParaRPr>
          </a:p>
          <a:p>
            <a:pPr marL="742950" marR="0" lvl="1" indent="-285750" algn="l" defTabSz="457200" rtl="0" eaLnBrk="0" fontAlgn="base" latinLnBrk="0" hangingPunct="0">
              <a:lnSpc>
                <a:spcPct val="125000"/>
              </a:lnSpc>
              <a:spcBef>
                <a:spcPct val="0"/>
              </a:spcBef>
              <a:spcAft>
                <a:spcPct val="0"/>
              </a:spcAft>
              <a:buClrTx/>
              <a:buSzTx/>
              <a:buFont typeface="+mj-lt"/>
              <a:buAutoNum type="arabicPeriod"/>
              <a:tabLst/>
              <a:defRPr/>
            </a:pPr>
            <a:endParaRPr lang="de-DE" b="0" i="0" u="none" strike="noStrike" dirty="0">
              <a:solidFill>
                <a:srgbClr val="D1D5DB"/>
              </a:solidFill>
              <a:effectLst/>
              <a:latin typeface="Söhne"/>
            </a:endParaRPr>
          </a:p>
          <a:p>
            <a:pPr marL="742950" marR="0" lvl="1" indent="-285750" algn="l" defTabSz="457200" rtl="0" eaLnBrk="0" fontAlgn="base" latinLnBrk="0" hangingPunct="0">
              <a:lnSpc>
                <a:spcPct val="125000"/>
              </a:lnSpc>
              <a:spcBef>
                <a:spcPct val="0"/>
              </a:spcBef>
              <a:spcAft>
                <a:spcPct val="0"/>
              </a:spcAft>
              <a:buClrTx/>
              <a:buSzTx/>
              <a:buFont typeface="+mj-lt"/>
              <a:buAutoNum type="arabicPeriod"/>
              <a:tabLst/>
              <a:defRPr/>
            </a:pPr>
            <a:endParaRPr lang="de-DE" b="0" i="0" u="none" strike="noStrike" dirty="0">
              <a:solidFill>
                <a:srgbClr val="D1D5DB"/>
              </a:solidFill>
              <a:effectLst/>
              <a:latin typeface="Söhne"/>
            </a:endParaRPr>
          </a:p>
          <a:p>
            <a:pPr marL="742950" lvl="1" indent="-285750"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Aktualisierung des Zellzustands: Der Zellzustand Ct wird aktualisiert, indem neue Informationen durch das Eingangsgate hinzugefügt und unerwünschte Informationen durch das </a:t>
            </a:r>
            <a:r>
              <a:rPr lang="de-DE" b="0" i="0" u="none" strike="noStrike" dirty="0" err="1">
                <a:solidFill>
                  <a:srgbClr val="D1D5DB"/>
                </a:solidFill>
                <a:effectLst/>
                <a:latin typeface="Söhne"/>
              </a:rPr>
              <a:t>Vergessensgate</a:t>
            </a:r>
            <a:r>
              <a:rPr lang="de-DE" b="0" i="0" u="none" strike="noStrike" dirty="0">
                <a:solidFill>
                  <a:srgbClr val="D1D5DB"/>
                </a:solidFill>
                <a:effectLst/>
                <a:latin typeface="Söhne"/>
              </a:rPr>
              <a:t> verworfen werden.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Aktualisierung des versteckten Zustands: Der versteckte Zustand </a:t>
            </a:r>
            <a:r>
              <a:rPr lang="de-DE" b="0" i="0" u="none" strike="noStrike" dirty="0" err="1">
                <a:solidFill>
                  <a:srgbClr val="D1D5DB"/>
                </a:solidFill>
                <a:effectLst/>
                <a:latin typeface="Söhne"/>
              </a:rPr>
              <a:t>ht</a:t>
            </a:r>
            <a:r>
              <a:rPr lang="de-DE" b="0" i="0" u="none" strike="noStrike" dirty="0">
                <a:solidFill>
                  <a:srgbClr val="D1D5DB"/>
                </a:solidFill>
                <a:effectLst/>
                <a:latin typeface="Söhne"/>
              </a:rPr>
              <a:t> wird aktualisiert, indem der aktualisierte Zellzustand Ct durch das Ausgangsgate gefiltert wird.</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startAt="6"/>
            </a:pPr>
            <a:r>
              <a:rPr lang="de-DE" b="0" i="0" u="none" strike="noStrike" dirty="0">
                <a:solidFill>
                  <a:srgbClr val="D1D5DB"/>
                </a:solidFill>
                <a:effectLst/>
                <a:latin typeface="Söhne"/>
              </a:rPr>
              <a:t>Ausgabe: Der versteckte Zustand </a:t>
            </a:r>
            <a:r>
              <a:rPr lang="de-DE" b="0" i="0" u="none" strike="noStrike" dirty="0" err="1">
                <a:solidFill>
                  <a:srgbClr val="D1D5DB"/>
                </a:solidFill>
                <a:effectLst/>
                <a:latin typeface="Söhne"/>
              </a:rPr>
              <a:t>ht</a:t>
            </a:r>
            <a:r>
              <a:rPr lang="de-DE" b="0" i="0" u="none" strike="noStrike" dirty="0">
                <a:solidFill>
                  <a:srgbClr val="D1D5DB"/>
                </a:solidFill>
                <a:effectLst/>
                <a:latin typeface="Söhne"/>
              </a:rPr>
              <a:t> wird als Ausgabe des aktuellen Zeitschritts verwendet. Diese Ausgabe kann an andere Schichten des neuronalen Netzwerks weitergegeben werden oder als Vorhersage oder Darstellung der Daten dienen.</a:t>
            </a:r>
          </a:p>
        </p:txBody>
      </p:sp>
    </p:spTree>
    <p:extLst>
      <p:ext uri="{BB962C8B-B14F-4D97-AF65-F5344CB8AC3E}">
        <p14:creationId xmlns:p14="http://schemas.microsoft.com/office/powerpoint/2010/main" val="372782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685800" indent="-685800" algn="l">
              <a:buFont typeface="Arial" panose="020B0604020202020204" pitchFamily="34" charset="0"/>
              <a:buChar char="•"/>
            </a:pPr>
            <a:endParaRPr lang="de-DE" b="0" i="0" u="none" strike="noStrike" dirty="0">
              <a:solidFill>
                <a:srgbClr val="D1D5DB"/>
              </a:solidFill>
              <a:effectLst/>
              <a:latin typeface="Söhne"/>
            </a:endParaRPr>
          </a:p>
          <a:p>
            <a:pPr lvl="1" algn="l">
              <a:buFont typeface="Arial" panose="020B0604020202020204" pitchFamily="34" charset="0"/>
              <a:buChar char="•"/>
            </a:pPr>
            <a:r>
              <a:rPr lang="de-DE" b="0" i="0" u="none" strike="noStrike" dirty="0">
                <a:solidFill>
                  <a:srgbClr val="D1D5DB"/>
                </a:solidFill>
                <a:effectLst/>
                <a:latin typeface="Söhne"/>
              </a:rPr>
              <a:t>Die Transformer-Architektur hat einen großen Schritt im Maschinellen lernen </a:t>
            </a:r>
            <a:r>
              <a:rPr lang="de-DE" b="0" i="0" u="none" strike="noStrike" dirty="0" err="1">
                <a:solidFill>
                  <a:srgbClr val="D1D5DB"/>
                </a:solidFill>
                <a:effectLst/>
                <a:latin typeface="Söhne"/>
              </a:rPr>
              <a:t>gatan</a:t>
            </a:r>
            <a:r>
              <a:rPr lang="de-DE" b="0" i="0" u="none" strike="noStrike" dirty="0">
                <a:solidFill>
                  <a:srgbClr val="D1D5DB"/>
                </a:solidFill>
                <a:effectLst/>
                <a:latin typeface="Söhne"/>
              </a:rPr>
              <a:t>.</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Revolutionierte die natürliche Sprachverarbeitung (NLP) und andere Bereiche des maschinellen Lernens.</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Ursprünglich im Jahr 2017 von </a:t>
            </a:r>
            <a:r>
              <a:rPr lang="de-DE" b="0" i="0" u="none" strike="noStrike" dirty="0" err="1">
                <a:solidFill>
                  <a:srgbClr val="D1D5DB"/>
                </a:solidFill>
                <a:effectLst/>
                <a:latin typeface="Söhne"/>
              </a:rPr>
              <a:t>Vaswani</a:t>
            </a:r>
            <a:r>
              <a:rPr lang="de-DE" b="0" i="0" u="none" strike="noStrike" dirty="0">
                <a:solidFill>
                  <a:srgbClr val="D1D5DB"/>
                </a:solidFill>
                <a:effectLst/>
                <a:latin typeface="Söhne"/>
              </a:rPr>
              <a:t> in der  </a:t>
            </a:r>
            <a:r>
              <a:rPr lang="de-DE" b="0" i="0" u="none" strike="noStrike" dirty="0" err="1">
                <a:solidFill>
                  <a:srgbClr val="D1D5DB"/>
                </a:solidFill>
                <a:effectLst/>
                <a:latin typeface="Söhne"/>
              </a:rPr>
              <a:t>NeurIPS</a:t>
            </a:r>
            <a:r>
              <a:rPr lang="de-DE" b="0" i="0" u="none" strike="noStrike" dirty="0">
                <a:solidFill>
                  <a:srgbClr val="D1D5DB"/>
                </a:solidFill>
                <a:effectLst/>
                <a:latin typeface="Söhne"/>
              </a:rPr>
              <a:t>  vorgestellt.</a:t>
            </a:r>
          </a:p>
          <a:p>
            <a:pPr marL="0" marR="0" lvl="1" indent="22860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r>
              <a:rPr lang="de-DE" b="0" i="0" u="none" strike="noStrike" dirty="0">
                <a:solidFill>
                  <a:srgbClr val="D1D5DB"/>
                </a:solidFill>
                <a:effectLst/>
                <a:latin typeface="Söhne"/>
              </a:rPr>
              <a:t>-&gt; </a:t>
            </a:r>
            <a:r>
              <a:rPr lang="de-DE" b="0" i="0" u="none" strike="noStrike" dirty="0" err="1">
                <a:solidFill>
                  <a:srgbClr val="D1D5DB"/>
                </a:solidFill>
                <a:effectLst/>
                <a:latin typeface="Söhne"/>
              </a:rPr>
              <a:t>NeurIPS</a:t>
            </a:r>
            <a:r>
              <a:rPr lang="de-DE" b="0" i="0" u="none" strike="noStrike" dirty="0">
                <a:solidFill>
                  <a:srgbClr val="D1D5DB"/>
                </a:solidFill>
                <a:effectLst/>
                <a:latin typeface="Söhne"/>
              </a:rPr>
              <a:t> ist die "Conference on </a:t>
            </a:r>
            <a:r>
              <a:rPr lang="de-DE" b="0" i="0" u="none" strike="noStrike" dirty="0" err="1">
                <a:solidFill>
                  <a:srgbClr val="D1D5DB"/>
                </a:solidFill>
                <a:effectLst/>
                <a:latin typeface="Söhne"/>
              </a:rPr>
              <a:t>Neural</a:t>
            </a:r>
            <a:r>
              <a:rPr lang="de-DE" b="0" i="0" u="none" strike="noStrike" dirty="0">
                <a:solidFill>
                  <a:srgbClr val="D1D5DB"/>
                </a:solidFill>
                <a:effectLst/>
                <a:latin typeface="Söhne"/>
              </a:rPr>
              <a:t> Information Processing Systems" und ist eine der renommiertesten Konferenzen im Bereich des maschinellen Lernens und der künstlichen Intelligenz. Die Konferenz wurde erstmals im Jahr 1987 unter dem Namen "Conference on </a:t>
            </a:r>
            <a:r>
              <a:rPr lang="de-DE" b="0" i="0" u="none" strike="noStrike" dirty="0" err="1">
                <a:solidFill>
                  <a:srgbClr val="D1D5DB"/>
                </a:solidFill>
                <a:effectLst/>
                <a:latin typeface="Söhne"/>
              </a:rPr>
              <a:t>Neural</a:t>
            </a:r>
            <a:r>
              <a:rPr lang="de-DE" b="0" i="0" u="none" strike="noStrike" dirty="0">
                <a:solidFill>
                  <a:srgbClr val="D1D5DB"/>
                </a:solidFill>
                <a:effectLst/>
                <a:latin typeface="Söhne"/>
              </a:rPr>
              <a:t> Information Processing Systems" veranstaltet und hat seitdem jedes Jahr stattgefunden.</a:t>
            </a:r>
          </a:p>
          <a:p>
            <a:pPr lvl="1"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Die Transformer wurde Entwickelt, um sequentielle Verarbeitung zu umgehen und gleichzeitig starke Modellierung von Kontextbeziehungen zu ermöglichen. </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Sie Verwendet den Mechanismus der Aufmerksamkeit, um Informationen über den gesamten Kontext hinweg zu erfassen.</a:t>
            </a:r>
          </a:p>
          <a:p>
            <a:pPr lvl="1" algn="l">
              <a:buFont typeface="Arial" panose="020B0604020202020204" pitchFamily="34" charset="0"/>
              <a:buChar char="•"/>
            </a:pPr>
            <a:r>
              <a:rPr lang="de-DE" b="0" i="0" u="none" strike="noStrike" dirty="0">
                <a:solidFill>
                  <a:srgbClr val="D1D5DB"/>
                </a:solidFill>
                <a:effectLst/>
                <a:latin typeface="Söhne"/>
              </a:rPr>
              <a:t>-&gt; Was mit </a:t>
            </a:r>
            <a:r>
              <a:rPr lang="de-DE" b="0" i="0" u="none" strike="noStrike" dirty="0" err="1">
                <a:solidFill>
                  <a:srgbClr val="D1D5DB"/>
                </a:solidFill>
                <a:effectLst/>
                <a:latin typeface="Söhne"/>
              </a:rPr>
              <a:t>aufmerksamkeit</a:t>
            </a:r>
            <a:r>
              <a:rPr lang="de-DE" b="0" i="0" u="none" strike="noStrike" dirty="0">
                <a:solidFill>
                  <a:srgbClr val="D1D5DB"/>
                </a:solidFill>
                <a:effectLst/>
                <a:latin typeface="Söhne"/>
              </a:rPr>
              <a:t> im </a:t>
            </a:r>
            <a:r>
              <a:rPr lang="de-DE" b="0" i="0" u="none" strike="noStrike" dirty="0" err="1">
                <a:solidFill>
                  <a:srgbClr val="D1D5DB"/>
                </a:solidFill>
                <a:effectLst/>
                <a:latin typeface="Söhne"/>
              </a:rPr>
              <a:t>detail</a:t>
            </a:r>
            <a:r>
              <a:rPr lang="de-DE" b="0" i="0" u="none" strike="noStrike" dirty="0">
                <a:solidFill>
                  <a:srgbClr val="D1D5DB"/>
                </a:solidFill>
                <a:effectLst/>
                <a:latin typeface="Söhne"/>
              </a:rPr>
              <a:t> gemeint ist, sehen wir gleiche</a:t>
            </a:r>
          </a:p>
          <a:p>
            <a:pPr lvl="1"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Ermöglicht effektive Modellierung langer Abhängigkeiten und Parallelisierung.</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Anwendung in NLP, insbesondere das Modell "BERT oder GPT", das auf der Transformer-Architektur basiert.</a:t>
            </a:r>
          </a:p>
          <a:p>
            <a:pPr algn="l">
              <a:buFont typeface="Arial" panose="020B0604020202020204" pitchFamily="34" charset="0"/>
              <a:buChar char="•"/>
            </a:pPr>
            <a:endParaRPr lang="de-DE" b="0" i="0" u="none" strike="noStrike" dirty="0">
              <a:solidFill>
                <a:srgbClr val="D1D5DB"/>
              </a:solidFill>
              <a:effectLst/>
              <a:latin typeface="Söhne"/>
            </a:endParaRPr>
          </a:p>
          <a:p>
            <a:pPr marL="685800" indent="-685800" algn="l">
              <a:buFont typeface="Arial" panose="020B0604020202020204" pitchFamily="34" charset="0"/>
              <a:buChar char="•"/>
            </a:pPr>
            <a:endParaRPr lang="de-DE" b="0" i="0" u="none" strike="noStrike" dirty="0">
              <a:solidFill>
                <a:srgbClr val="D1D5DB"/>
              </a:solidFill>
              <a:effectLst/>
              <a:latin typeface="Söhne"/>
            </a:endParaRPr>
          </a:p>
          <a:p>
            <a:pPr marL="685800" indent="-685800" algn="l">
              <a:buFont typeface="Arial" panose="020B0604020202020204" pitchFamily="34" charset="0"/>
              <a:buChar char="•"/>
            </a:pPr>
            <a:r>
              <a:rPr lang="de-DE" b="0" i="0" u="none" strike="noStrike" dirty="0">
                <a:solidFill>
                  <a:srgbClr val="D1D5DB"/>
                </a:solidFill>
                <a:effectLst/>
                <a:latin typeface="Söhne"/>
              </a:rPr>
              <a:t>(BERT) ist eine Deep-Learning-Strategie für die Verarbeitung natürlicher Sprache (NLP), die Programmen der künstlichen Intelligenz (KI) hilft, den Kontext von mehrdeutigen Wörtern im Text zu verstehen.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--&gt; Wir gehen jetzt auf die vorherigen </a:t>
            </a:r>
            <a:r>
              <a:rPr lang="de-DE" b="0" i="0" u="none" strike="noStrike" dirty="0" err="1">
                <a:solidFill>
                  <a:srgbClr val="D1D5DB"/>
                </a:solidFill>
                <a:effectLst/>
                <a:latin typeface="Söhne"/>
              </a:rPr>
              <a:t>modelle</a:t>
            </a:r>
            <a:r>
              <a:rPr lang="de-DE" b="0" i="0" u="none" strike="noStrike" dirty="0">
                <a:solidFill>
                  <a:srgbClr val="D1D5DB"/>
                </a:solidFill>
                <a:effectLst/>
                <a:latin typeface="Söhne"/>
              </a:rPr>
              <a:t> nur grob ein damit es Zeitlich passt</a:t>
            </a:r>
          </a:p>
          <a:p>
            <a:pPr algn="l"/>
            <a:endParaRPr lang="de-DE" b="0" i="0" u="none" strike="noStrike" dirty="0">
              <a:solidFill>
                <a:srgbClr val="D1D5DB"/>
              </a:solidFill>
              <a:effectLst/>
              <a:latin typeface="Söhne"/>
            </a:endParaRPr>
          </a:p>
          <a:p>
            <a:pPr algn="l"/>
            <a:r>
              <a:rPr lang="de-DE" b="0" i="0" u="none" strike="noStrike" dirty="0">
                <a:solidFill>
                  <a:srgbClr val="D1D5DB"/>
                </a:solidFill>
                <a:effectLst/>
                <a:latin typeface="Söhne"/>
              </a:rPr>
              <a:t>Quellen:</a:t>
            </a:r>
          </a:p>
          <a:p>
            <a:pPr algn="l">
              <a:buFont typeface="+mj-lt"/>
              <a:buAutoNum type="arabicPeriod"/>
            </a:pPr>
            <a:r>
              <a:rPr lang="de-DE" b="0" i="0" u="none" strike="noStrike" dirty="0" err="1">
                <a:solidFill>
                  <a:srgbClr val="D1D5DB"/>
                </a:solidFill>
                <a:effectLst/>
                <a:latin typeface="Söhne"/>
              </a:rPr>
              <a:t>Vaswani</a:t>
            </a:r>
            <a:r>
              <a:rPr lang="de-DE" b="0" i="0" u="none" strike="noStrike" dirty="0">
                <a:solidFill>
                  <a:srgbClr val="D1D5DB"/>
                </a:solidFill>
                <a:effectLst/>
                <a:latin typeface="Söhne"/>
              </a:rPr>
              <a:t>, A., </a:t>
            </a:r>
            <a:r>
              <a:rPr lang="de-DE" b="0" i="0" u="none" strike="noStrike" dirty="0" err="1">
                <a:solidFill>
                  <a:srgbClr val="D1D5DB"/>
                </a:solidFill>
                <a:effectLst/>
                <a:latin typeface="Söhne"/>
              </a:rPr>
              <a:t>Shazeer</a:t>
            </a:r>
            <a:r>
              <a:rPr lang="de-DE" b="0" i="0" u="none" strike="noStrike" dirty="0">
                <a:solidFill>
                  <a:srgbClr val="D1D5DB"/>
                </a:solidFill>
                <a:effectLst/>
                <a:latin typeface="Söhne"/>
              </a:rPr>
              <a:t>, N., Parmar, N., </a:t>
            </a:r>
            <a:r>
              <a:rPr lang="de-DE" b="0" i="0" u="none" strike="noStrike" dirty="0" err="1">
                <a:solidFill>
                  <a:srgbClr val="D1D5DB"/>
                </a:solidFill>
                <a:effectLst/>
                <a:latin typeface="Söhne"/>
              </a:rPr>
              <a:t>Uszkoreit</a:t>
            </a:r>
            <a:r>
              <a:rPr lang="de-DE" b="0" i="0" u="none" strike="noStrike" dirty="0">
                <a:solidFill>
                  <a:srgbClr val="D1D5DB"/>
                </a:solidFill>
                <a:effectLst/>
                <a:latin typeface="Söhne"/>
              </a:rPr>
              <a:t>, J., Jones, L., Gomez, A. N., ... &amp; </a:t>
            </a:r>
            <a:r>
              <a:rPr lang="de-DE" b="0" i="0" u="none" strike="noStrike" dirty="0" err="1">
                <a:solidFill>
                  <a:srgbClr val="D1D5DB"/>
                </a:solidFill>
                <a:effectLst/>
                <a:latin typeface="Söhne"/>
              </a:rPr>
              <a:t>Polosukhin</a:t>
            </a:r>
            <a:r>
              <a:rPr lang="de-DE" b="0" i="0" u="none" strike="noStrike" dirty="0">
                <a:solidFill>
                  <a:srgbClr val="D1D5DB"/>
                </a:solidFill>
                <a:effectLst/>
                <a:latin typeface="Söhne"/>
              </a:rPr>
              <a:t>, I. (2017). Attention </a:t>
            </a:r>
            <a:r>
              <a:rPr lang="de-DE" b="0" i="0" u="none" strike="noStrike" dirty="0" err="1">
                <a:solidFill>
                  <a:srgbClr val="D1D5DB"/>
                </a:solidFill>
                <a:effectLst/>
                <a:latin typeface="Söhne"/>
              </a:rPr>
              <a:t>is</a:t>
            </a:r>
            <a:r>
              <a:rPr lang="de-DE" b="0" i="0" u="none" strike="noStrike" dirty="0">
                <a:solidFill>
                  <a:srgbClr val="D1D5DB"/>
                </a:solidFill>
                <a:effectLst/>
                <a:latin typeface="Söhne"/>
              </a:rPr>
              <a:t> all </a:t>
            </a:r>
            <a:r>
              <a:rPr lang="de-DE" b="0" i="0" u="none" strike="noStrike" dirty="0" err="1">
                <a:solidFill>
                  <a:srgbClr val="D1D5DB"/>
                </a:solidFill>
                <a:effectLst/>
                <a:latin typeface="Söhne"/>
              </a:rPr>
              <a:t>you</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need</a:t>
            </a:r>
            <a:r>
              <a:rPr lang="de-DE" b="0" i="0" u="none" strike="noStrike" dirty="0">
                <a:solidFill>
                  <a:srgbClr val="D1D5DB"/>
                </a:solidFill>
                <a:effectLst/>
                <a:latin typeface="Söhne"/>
              </a:rPr>
              <a:t>. In </a:t>
            </a:r>
            <a:r>
              <a:rPr lang="de-DE" b="0" i="0" u="none" strike="noStrike" dirty="0" err="1">
                <a:solidFill>
                  <a:srgbClr val="D1D5DB"/>
                </a:solidFill>
                <a:effectLst/>
                <a:latin typeface="Söhne"/>
              </a:rPr>
              <a:t>Advances</a:t>
            </a:r>
            <a:r>
              <a:rPr lang="de-DE" b="0" i="0" u="none" strike="noStrike" dirty="0">
                <a:solidFill>
                  <a:srgbClr val="D1D5DB"/>
                </a:solidFill>
                <a:effectLst/>
                <a:latin typeface="Söhne"/>
              </a:rPr>
              <a:t> in </a:t>
            </a:r>
            <a:r>
              <a:rPr lang="de-DE" b="0" i="0" u="none" strike="noStrike" dirty="0" err="1">
                <a:solidFill>
                  <a:srgbClr val="D1D5DB"/>
                </a:solidFill>
                <a:effectLst/>
                <a:latin typeface="Söhne"/>
              </a:rPr>
              <a:t>neural</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information</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processing</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systems</a:t>
            </a:r>
            <a:r>
              <a:rPr lang="de-DE" b="0" i="0" u="none" strike="noStrike" dirty="0">
                <a:solidFill>
                  <a:srgbClr val="D1D5DB"/>
                </a:solidFill>
                <a:effectLst/>
                <a:latin typeface="Söhne"/>
              </a:rPr>
              <a:t> (S. 6000-6010). Verfügbar unter: </a:t>
            </a:r>
            <a:r>
              <a:rPr lang="de-DE" b="0" i="0" u="sng" strike="noStrike" dirty="0">
                <a:solidFill>
                  <a:srgbClr val="D1D5DB"/>
                </a:solidFill>
                <a:effectLst/>
                <a:latin typeface="Söhne"/>
                <a:hlinkClick r:id="rId3"/>
              </a:rPr>
              <a:t>https://arxiv.org/abs/1706.03762</a:t>
            </a: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Devlin, J., Chang, M. W., Lee, K., &amp; </a:t>
            </a:r>
            <a:r>
              <a:rPr lang="de-DE" b="0" i="0" u="none" strike="noStrike" dirty="0" err="1">
                <a:solidFill>
                  <a:srgbClr val="D1D5DB"/>
                </a:solidFill>
                <a:effectLst/>
                <a:latin typeface="Söhne"/>
              </a:rPr>
              <a:t>Toutanova</a:t>
            </a:r>
            <a:r>
              <a:rPr lang="de-DE" b="0" i="0" u="none" strike="noStrike" dirty="0">
                <a:solidFill>
                  <a:srgbClr val="D1D5DB"/>
                </a:solidFill>
                <a:effectLst/>
                <a:latin typeface="Söhne"/>
              </a:rPr>
              <a:t>, K. (2018). Bert: </a:t>
            </a:r>
            <a:r>
              <a:rPr lang="de-DE" b="0" i="0" u="none" strike="noStrike" dirty="0" err="1">
                <a:solidFill>
                  <a:srgbClr val="D1D5DB"/>
                </a:solidFill>
                <a:effectLst/>
                <a:latin typeface="Söhne"/>
              </a:rPr>
              <a:t>Pre</a:t>
            </a:r>
            <a:r>
              <a:rPr lang="de-DE" b="0" i="0" u="none" strike="noStrike" dirty="0">
                <a:solidFill>
                  <a:srgbClr val="D1D5DB"/>
                </a:solidFill>
                <a:effectLst/>
                <a:latin typeface="Söhne"/>
              </a:rPr>
              <a:t>-training </a:t>
            </a:r>
            <a:r>
              <a:rPr lang="de-DE" b="0" i="0" u="none" strike="noStrike" dirty="0" err="1">
                <a:solidFill>
                  <a:srgbClr val="D1D5DB"/>
                </a:solidFill>
                <a:effectLst/>
                <a:latin typeface="Söhne"/>
              </a:rPr>
              <a:t>of</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deep</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bidirectional</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transformers</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for</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language</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understanding</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arXiv</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preprint</a:t>
            </a:r>
            <a:r>
              <a:rPr lang="de-DE" b="0" i="0" u="none" strike="noStrike" dirty="0">
                <a:solidFill>
                  <a:srgbClr val="D1D5DB"/>
                </a:solidFill>
                <a:effectLst/>
                <a:latin typeface="Söhne"/>
              </a:rPr>
              <a:t> arXiv:1810.04805. Verfügbar unter: </a:t>
            </a:r>
            <a:r>
              <a:rPr lang="de-DE" b="0" i="0" u="sng" strike="noStrike" dirty="0">
                <a:solidFill>
                  <a:srgbClr val="D1D5DB"/>
                </a:solidFill>
                <a:effectLst/>
                <a:latin typeface="Söhne"/>
                <a:hlinkClick r:id="rId4"/>
              </a:rPr>
              <a:t>https://arxiv.org/abs/1810.04805</a:t>
            </a:r>
            <a:endParaRPr lang="de-DE" b="0" i="0" u="none" strike="noStrike" dirty="0">
              <a:solidFill>
                <a:srgbClr val="D1D5DB"/>
              </a:solidFill>
              <a:effectLst/>
              <a:latin typeface="Söhne"/>
            </a:endParaRPr>
          </a:p>
          <a:p>
            <a:endParaRPr lang="de-DE" dirty="0"/>
          </a:p>
        </p:txBody>
      </p:sp>
    </p:spTree>
    <p:extLst>
      <p:ext uri="{BB962C8B-B14F-4D97-AF65-F5344CB8AC3E}">
        <p14:creationId xmlns:p14="http://schemas.microsoft.com/office/powerpoint/2010/main" val="280603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685800" indent="-685800" algn="l">
              <a:buFont typeface="Arial" panose="020B0604020202020204" pitchFamily="34" charset="0"/>
              <a:buChar char="•"/>
            </a:pPr>
            <a:endParaRPr lang="de-DE" b="0" i="0" u="none" strike="noStrike" dirty="0">
              <a:solidFill>
                <a:srgbClr val="D1D5DB"/>
              </a:solidFill>
              <a:effectLst/>
              <a:latin typeface="Söhne"/>
            </a:endParaRPr>
          </a:p>
          <a:p>
            <a:pPr lvl="1" algn="l">
              <a:buFont typeface="Arial" panose="020B0604020202020204" pitchFamily="34" charset="0"/>
              <a:buChar char="•"/>
            </a:pPr>
            <a:r>
              <a:rPr lang="de-DE" b="0" i="0" u="none" strike="noStrike" dirty="0">
                <a:solidFill>
                  <a:srgbClr val="D1D5DB"/>
                </a:solidFill>
                <a:effectLst/>
                <a:latin typeface="Söhne"/>
              </a:rPr>
              <a:t>Die Transformer-Architektur hat einen großen Schritt im Maschinellen lernen </a:t>
            </a:r>
            <a:r>
              <a:rPr lang="de-DE" b="0" i="0" u="none" strike="noStrike" dirty="0" err="1">
                <a:solidFill>
                  <a:srgbClr val="D1D5DB"/>
                </a:solidFill>
                <a:effectLst/>
                <a:latin typeface="Söhne"/>
              </a:rPr>
              <a:t>gatan</a:t>
            </a:r>
            <a:r>
              <a:rPr lang="de-DE" b="0" i="0" u="none" strike="noStrike" dirty="0">
                <a:solidFill>
                  <a:srgbClr val="D1D5DB"/>
                </a:solidFill>
                <a:effectLst/>
                <a:latin typeface="Söhne"/>
              </a:rPr>
              <a:t>.</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Revolutionierte die natürliche Sprachverarbeitung (NLP) und andere Bereiche des maschinellen Lernens.</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Ursprünglich im Jahr 2017 von </a:t>
            </a:r>
            <a:r>
              <a:rPr lang="de-DE" b="0" i="0" u="none" strike="noStrike" dirty="0" err="1">
                <a:solidFill>
                  <a:srgbClr val="D1D5DB"/>
                </a:solidFill>
                <a:effectLst/>
                <a:latin typeface="Söhne"/>
              </a:rPr>
              <a:t>Vaswani</a:t>
            </a:r>
            <a:r>
              <a:rPr lang="de-DE" b="0" i="0" u="none" strike="noStrike" dirty="0">
                <a:solidFill>
                  <a:srgbClr val="D1D5DB"/>
                </a:solidFill>
                <a:effectLst/>
                <a:latin typeface="Söhne"/>
              </a:rPr>
              <a:t> in der  </a:t>
            </a:r>
            <a:r>
              <a:rPr lang="de-DE" b="0" i="0" u="none" strike="noStrike" dirty="0" err="1">
                <a:solidFill>
                  <a:srgbClr val="D1D5DB"/>
                </a:solidFill>
                <a:effectLst/>
                <a:latin typeface="Söhne"/>
              </a:rPr>
              <a:t>NeurIPS</a:t>
            </a:r>
            <a:r>
              <a:rPr lang="de-DE" b="0" i="0" u="none" strike="noStrike" dirty="0">
                <a:solidFill>
                  <a:srgbClr val="D1D5DB"/>
                </a:solidFill>
                <a:effectLst/>
                <a:latin typeface="Söhne"/>
              </a:rPr>
              <a:t>  vorgestellt.</a:t>
            </a:r>
          </a:p>
          <a:p>
            <a:pPr marL="0" marR="0" lvl="1" indent="22860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r>
              <a:rPr lang="de-DE" b="0" i="0" u="none" strike="noStrike" dirty="0">
                <a:solidFill>
                  <a:srgbClr val="D1D5DB"/>
                </a:solidFill>
                <a:effectLst/>
                <a:latin typeface="Söhne"/>
              </a:rPr>
              <a:t>-&gt; </a:t>
            </a:r>
            <a:r>
              <a:rPr lang="de-DE" b="0" i="0" u="none" strike="noStrike" dirty="0" err="1">
                <a:solidFill>
                  <a:srgbClr val="D1D5DB"/>
                </a:solidFill>
                <a:effectLst/>
                <a:latin typeface="Söhne"/>
              </a:rPr>
              <a:t>NeurIPS</a:t>
            </a:r>
            <a:r>
              <a:rPr lang="de-DE" b="0" i="0" u="none" strike="noStrike" dirty="0">
                <a:solidFill>
                  <a:srgbClr val="D1D5DB"/>
                </a:solidFill>
                <a:effectLst/>
                <a:latin typeface="Söhne"/>
              </a:rPr>
              <a:t> ist die "Conference on </a:t>
            </a:r>
            <a:r>
              <a:rPr lang="de-DE" b="0" i="0" u="none" strike="noStrike" dirty="0" err="1">
                <a:solidFill>
                  <a:srgbClr val="D1D5DB"/>
                </a:solidFill>
                <a:effectLst/>
                <a:latin typeface="Söhne"/>
              </a:rPr>
              <a:t>Neural</a:t>
            </a:r>
            <a:r>
              <a:rPr lang="de-DE" b="0" i="0" u="none" strike="noStrike" dirty="0">
                <a:solidFill>
                  <a:srgbClr val="D1D5DB"/>
                </a:solidFill>
                <a:effectLst/>
                <a:latin typeface="Söhne"/>
              </a:rPr>
              <a:t> Information Processing Systems" und ist eine der renommiertesten Konferenzen im Bereich des maschinellen Lernens und der künstlichen Intelligenz. Die Konferenz wurde erstmals im Jahr 1987 unter dem Namen "Conference on </a:t>
            </a:r>
            <a:r>
              <a:rPr lang="de-DE" b="0" i="0" u="none" strike="noStrike" dirty="0" err="1">
                <a:solidFill>
                  <a:srgbClr val="D1D5DB"/>
                </a:solidFill>
                <a:effectLst/>
                <a:latin typeface="Söhne"/>
              </a:rPr>
              <a:t>Neural</a:t>
            </a:r>
            <a:r>
              <a:rPr lang="de-DE" b="0" i="0" u="none" strike="noStrike" dirty="0">
                <a:solidFill>
                  <a:srgbClr val="D1D5DB"/>
                </a:solidFill>
                <a:effectLst/>
                <a:latin typeface="Söhne"/>
              </a:rPr>
              <a:t> Information Processing Systems" veranstaltet und hat seitdem jedes Jahr stattgefunden.</a:t>
            </a:r>
          </a:p>
          <a:p>
            <a:pPr lvl="1"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Die Transformer wurde Entwickelt, um sequentielle Verarbeitung zu umgehen und gleichzeitig starke Modellierung von Kontextbeziehungen zu ermöglichen. </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Sie Verwendet den Mechanismus der Aufmerksamkeit, um Informationen über den gesamten Kontext hinweg zu erfassen.</a:t>
            </a:r>
          </a:p>
          <a:p>
            <a:pPr lvl="1" algn="l">
              <a:buFont typeface="Arial" panose="020B0604020202020204" pitchFamily="34" charset="0"/>
              <a:buChar char="•"/>
            </a:pPr>
            <a:r>
              <a:rPr lang="de-DE" b="0" i="0" u="none" strike="noStrike" dirty="0">
                <a:solidFill>
                  <a:srgbClr val="D1D5DB"/>
                </a:solidFill>
                <a:effectLst/>
                <a:latin typeface="Söhne"/>
              </a:rPr>
              <a:t>-&gt; Was mit </a:t>
            </a:r>
            <a:r>
              <a:rPr lang="de-DE" b="0" i="0" u="none" strike="noStrike" dirty="0" err="1">
                <a:solidFill>
                  <a:srgbClr val="D1D5DB"/>
                </a:solidFill>
                <a:effectLst/>
                <a:latin typeface="Söhne"/>
              </a:rPr>
              <a:t>aufmerksamkeit</a:t>
            </a:r>
            <a:r>
              <a:rPr lang="de-DE" b="0" i="0" u="none" strike="noStrike" dirty="0">
                <a:solidFill>
                  <a:srgbClr val="D1D5DB"/>
                </a:solidFill>
                <a:effectLst/>
                <a:latin typeface="Söhne"/>
              </a:rPr>
              <a:t> im </a:t>
            </a:r>
            <a:r>
              <a:rPr lang="de-DE" b="0" i="0" u="none" strike="noStrike" dirty="0" err="1">
                <a:solidFill>
                  <a:srgbClr val="D1D5DB"/>
                </a:solidFill>
                <a:effectLst/>
                <a:latin typeface="Söhne"/>
              </a:rPr>
              <a:t>detail</a:t>
            </a:r>
            <a:r>
              <a:rPr lang="de-DE" b="0" i="0" u="none" strike="noStrike" dirty="0">
                <a:solidFill>
                  <a:srgbClr val="D1D5DB"/>
                </a:solidFill>
                <a:effectLst/>
                <a:latin typeface="Söhne"/>
              </a:rPr>
              <a:t> gemeint ist, sehen wir gleiche</a:t>
            </a:r>
          </a:p>
          <a:p>
            <a:pPr lvl="1"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Ermöglicht effektive Modellierung langer Abhängigkeiten und Parallelisierung.</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Anwendung in NLP, insbesondere das Modell "BERT oder GPT", das auf der Transformer-Architektur basiert.</a:t>
            </a:r>
          </a:p>
          <a:p>
            <a:pPr algn="l">
              <a:buFont typeface="Arial" panose="020B0604020202020204" pitchFamily="34" charset="0"/>
              <a:buChar char="•"/>
            </a:pPr>
            <a:endParaRPr lang="de-DE" b="0" i="0" u="none" strike="noStrike" dirty="0">
              <a:solidFill>
                <a:srgbClr val="D1D5DB"/>
              </a:solidFill>
              <a:effectLst/>
              <a:latin typeface="Söhne"/>
            </a:endParaRPr>
          </a:p>
          <a:p>
            <a:pPr marL="685800" indent="-685800" algn="l">
              <a:buFont typeface="Arial" panose="020B0604020202020204" pitchFamily="34" charset="0"/>
              <a:buChar char="•"/>
            </a:pPr>
            <a:endParaRPr lang="de-DE" b="0" i="0" u="none" strike="noStrike" dirty="0">
              <a:solidFill>
                <a:srgbClr val="D1D5DB"/>
              </a:solidFill>
              <a:effectLst/>
              <a:latin typeface="Söhne"/>
            </a:endParaRPr>
          </a:p>
          <a:p>
            <a:pPr marL="685800" indent="-685800" algn="l">
              <a:buFont typeface="Arial" panose="020B0604020202020204" pitchFamily="34" charset="0"/>
              <a:buChar char="•"/>
            </a:pPr>
            <a:r>
              <a:rPr lang="de-DE" b="0" i="0" u="none" strike="noStrike" dirty="0">
                <a:solidFill>
                  <a:srgbClr val="D1D5DB"/>
                </a:solidFill>
                <a:effectLst/>
                <a:latin typeface="Söhne"/>
              </a:rPr>
              <a:t>(BERT) ist eine Deep-Learning-Strategie für die Verarbeitung natürlicher Sprache (NLP), die Programmen der künstlichen Intelligenz (KI) hilft, den Kontext von mehrdeutigen Wörtern im Text zu verstehen.</a:t>
            </a:r>
          </a:p>
          <a:p>
            <a:pPr algn="l">
              <a:buFont typeface="Arial" panose="020B0604020202020204" pitchFamily="34" charset="0"/>
              <a:buChar char="•"/>
            </a:pPr>
            <a:endParaRPr lang="de-DE" b="0" i="0" u="none" strike="noStrike" dirty="0">
              <a:solidFill>
                <a:srgbClr val="D1D5DB"/>
              </a:solidFill>
              <a:effectLst/>
              <a:latin typeface="Söhne"/>
            </a:endParaRPr>
          </a:p>
          <a:p>
            <a:pPr algn="l">
              <a:buFont typeface="Arial" panose="020B0604020202020204" pitchFamily="34" charset="0"/>
              <a:buChar char="•"/>
            </a:pPr>
            <a:r>
              <a:rPr lang="de-DE" b="0" i="0" u="none" strike="noStrike" dirty="0">
                <a:solidFill>
                  <a:srgbClr val="D1D5DB"/>
                </a:solidFill>
                <a:effectLst/>
                <a:latin typeface="Söhne"/>
              </a:rPr>
              <a:t>--&gt; Wir gehen jetzt auf die vorherigen </a:t>
            </a:r>
            <a:r>
              <a:rPr lang="de-DE" b="0" i="0" u="none" strike="noStrike" dirty="0" err="1">
                <a:solidFill>
                  <a:srgbClr val="D1D5DB"/>
                </a:solidFill>
                <a:effectLst/>
                <a:latin typeface="Söhne"/>
              </a:rPr>
              <a:t>modelle</a:t>
            </a:r>
            <a:r>
              <a:rPr lang="de-DE" b="0" i="0" u="none" strike="noStrike" dirty="0">
                <a:solidFill>
                  <a:srgbClr val="D1D5DB"/>
                </a:solidFill>
                <a:effectLst/>
                <a:latin typeface="Söhne"/>
              </a:rPr>
              <a:t> nur grob ein damit es Zeitlich passt</a:t>
            </a:r>
          </a:p>
          <a:p>
            <a:pPr algn="l"/>
            <a:endParaRPr lang="de-DE" b="0" i="0" u="none" strike="noStrike" dirty="0">
              <a:solidFill>
                <a:srgbClr val="D1D5DB"/>
              </a:solidFill>
              <a:effectLst/>
              <a:latin typeface="Söhne"/>
            </a:endParaRPr>
          </a:p>
          <a:p>
            <a:pPr algn="l"/>
            <a:r>
              <a:rPr lang="de-DE" b="0" i="0" u="none" strike="noStrike" dirty="0">
                <a:solidFill>
                  <a:srgbClr val="D1D5DB"/>
                </a:solidFill>
                <a:effectLst/>
                <a:latin typeface="Söhne"/>
              </a:rPr>
              <a:t>Quellen:</a:t>
            </a:r>
          </a:p>
          <a:p>
            <a:pPr algn="l">
              <a:buFont typeface="+mj-lt"/>
              <a:buAutoNum type="arabicPeriod"/>
            </a:pPr>
            <a:r>
              <a:rPr lang="de-DE" b="0" i="0" u="none" strike="noStrike" dirty="0" err="1">
                <a:solidFill>
                  <a:srgbClr val="D1D5DB"/>
                </a:solidFill>
                <a:effectLst/>
                <a:latin typeface="Söhne"/>
              </a:rPr>
              <a:t>Vaswani</a:t>
            </a:r>
            <a:r>
              <a:rPr lang="de-DE" b="0" i="0" u="none" strike="noStrike" dirty="0">
                <a:solidFill>
                  <a:srgbClr val="D1D5DB"/>
                </a:solidFill>
                <a:effectLst/>
                <a:latin typeface="Söhne"/>
              </a:rPr>
              <a:t>, A., </a:t>
            </a:r>
            <a:r>
              <a:rPr lang="de-DE" b="0" i="0" u="none" strike="noStrike" dirty="0" err="1">
                <a:solidFill>
                  <a:srgbClr val="D1D5DB"/>
                </a:solidFill>
                <a:effectLst/>
                <a:latin typeface="Söhne"/>
              </a:rPr>
              <a:t>Shazeer</a:t>
            </a:r>
            <a:r>
              <a:rPr lang="de-DE" b="0" i="0" u="none" strike="noStrike" dirty="0">
                <a:solidFill>
                  <a:srgbClr val="D1D5DB"/>
                </a:solidFill>
                <a:effectLst/>
                <a:latin typeface="Söhne"/>
              </a:rPr>
              <a:t>, N., Parmar, N., </a:t>
            </a:r>
            <a:r>
              <a:rPr lang="de-DE" b="0" i="0" u="none" strike="noStrike" dirty="0" err="1">
                <a:solidFill>
                  <a:srgbClr val="D1D5DB"/>
                </a:solidFill>
                <a:effectLst/>
                <a:latin typeface="Söhne"/>
              </a:rPr>
              <a:t>Uszkoreit</a:t>
            </a:r>
            <a:r>
              <a:rPr lang="de-DE" b="0" i="0" u="none" strike="noStrike" dirty="0">
                <a:solidFill>
                  <a:srgbClr val="D1D5DB"/>
                </a:solidFill>
                <a:effectLst/>
                <a:latin typeface="Söhne"/>
              </a:rPr>
              <a:t>, J., Jones, L., Gomez, A. N., ... &amp; </a:t>
            </a:r>
            <a:r>
              <a:rPr lang="de-DE" b="0" i="0" u="none" strike="noStrike" dirty="0" err="1">
                <a:solidFill>
                  <a:srgbClr val="D1D5DB"/>
                </a:solidFill>
                <a:effectLst/>
                <a:latin typeface="Söhne"/>
              </a:rPr>
              <a:t>Polosukhin</a:t>
            </a:r>
            <a:r>
              <a:rPr lang="de-DE" b="0" i="0" u="none" strike="noStrike" dirty="0">
                <a:solidFill>
                  <a:srgbClr val="D1D5DB"/>
                </a:solidFill>
                <a:effectLst/>
                <a:latin typeface="Söhne"/>
              </a:rPr>
              <a:t>, I. (2017). Attention </a:t>
            </a:r>
            <a:r>
              <a:rPr lang="de-DE" b="0" i="0" u="none" strike="noStrike" dirty="0" err="1">
                <a:solidFill>
                  <a:srgbClr val="D1D5DB"/>
                </a:solidFill>
                <a:effectLst/>
                <a:latin typeface="Söhne"/>
              </a:rPr>
              <a:t>is</a:t>
            </a:r>
            <a:r>
              <a:rPr lang="de-DE" b="0" i="0" u="none" strike="noStrike" dirty="0">
                <a:solidFill>
                  <a:srgbClr val="D1D5DB"/>
                </a:solidFill>
                <a:effectLst/>
                <a:latin typeface="Söhne"/>
              </a:rPr>
              <a:t> all </a:t>
            </a:r>
            <a:r>
              <a:rPr lang="de-DE" b="0" i="0" u="none" strike="noStrike" dirty="0" err="1">
                <a:solidFill>
                  <a:srgbClr val="D1D5DB"/>
                </a:solidFill>
                <a:effectLst/>
                <a:latin typeface="Söhne"/>
              </a:rPr>
              <a:t>you</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need</a:t>
            </a:r>
            <a:r>
              <a:rPr lang="de-DE" b="0" i="0" u="none" strike="noStrike" dirty="0">
                <a:solidFill>
                  <a:srgbClr val="D1D5DB"/>
                </a:solidFill>
                <a:effectLst/>
                <a:latin typeface="Söhne"/>
              </a:rPr>
              <a:t>. In </a:t>
            </a:r>
            <a:r>
              <a:rPr lang="de-DE" b="0" i="0" u="none" strike="noStrike" dirty="0" err="1">
                <a:solidFill>
                  <a:srgbClr val="D1D5DB"/>
                </a:solidFill>
                <a:effectLst/>
                <a:latin typeface="Söhne"/>
              </a:rPr>
              <a:t>Advances</a:t>
            </a:r>
            <a:r>
              <a:rPr lang="de-DE" b="0" i="0" u="none" strike="noStrike" dirty="0">
                <a:solidFill>
                  <a:srgbClr val="D1D5DB"/>
                </a:solidFill>
                <a:effectLst/>
                <a:latin typeface="Söhne"/>
              </a:rPr>
              <a:t> in </a:t>
            </a:r>
            <a:r>
              <a:rPr lang="de-DE" b="0" i="0" u="none" strike="noStrike" dirty="0" err="1">
                <a:solidFill>
                  <a:srgbClr val="D1D5DB"/>
                </a:solidFill>
                <a:effectLst/>
                <a:latin typeface="Söhne"/>
              </a:rPr>
              <a:t>neural</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information</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processing</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systems</a:t>
            </a:r>
            <a:r>
              <a:rPr lang="de-DE" b="0" i="0" u="none" strike="noStrike" dirty="0">
                <a:solidFill>
                  <a:srgbClr val="D1D5DB"/>
                </a:solidFill>
                <a:effectLst/>
                <a:latin typeface="Söhne"/>
              </a:rPr>
              <a:t> (S. 6000-6010). Verfügbar unter: </a:t>
            </a:r>
            <a:r>
              <a:rPr lang="de-DE" b="0" i="0" u="sng" strike="noStrike" dirty="0">
                <a:solidFill>
                  <a:srgbClr val="D1D5DB"/>
                </a:solidFill>
                <a:effectLst/>
                <a:latin typeface="Söhne"/>
                <a:hlinkClick r:id="rId3"/>
              </a:rPr>
              <a:t>https://arxiv.org/abs/1706.03762</a:t>
            </a: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Devlin, J., Chang, M. W., Lee, K., &amp; </a:t>
            </a:r>
            <a:r>
              <a:rPr lang="de-DE" b="0" i="0" u="none" strike="noStrike" dirty="0" err="1">
                <a:solidFill>
                  <a:srgbClr val="D1D5DB"/>
                </a:solidFill>
                <a:effectLst/>
                <a:latin typeface="Söhne"/>
              </a:rPr>
              <a:t>Toutanova</a:t>
            </a:r>
            <a:r>
              <a:rPr lang="de-DE" b="0" i="0" u="none" strike="noStrike" dirty="0">
                <a:solidFill>
                  <a:srgbClr val="D1D5DB"/>
                </a:solidFill>
                <a:effectLst/>
                <a:latin typeface="Söhne"/>
              </a:rPr>
              <a:t>, K. (2018). Bert: </a:t>
            </a:r>
            <a:r>
              <a:rPr lang="de-DE" b="0" i="0" u="none" strike="noStrike" dirty="0" err="1">
                <a:solidFill>
                  <a:srgbClr val="D1D5DB"/>
                </a:solidFill>
                <a:effectLst/>
                <a:latin typeface="Söhne"/>
              </a:rPr>
              <a:t>Pre</a:t>
            </a:r>
            <a:r>
              <a:rPr lang="de-DE" b="0" i="0" u="none" strike="noStrike" dirty="0">
                <a:solidFill>
                  <a:srgbClr val="D1D5DB"/>
                </a:solidFill>
                <a:effectLst/>
                <a:latin typeface="Söhne"/>
              </a:rPr>
              <a:t>-training </a:t>
            </a:r>
            <a:r>
              <a:rPr lang="de-DE" b="0" i="0" u="none" strike="noStrike" dirty="0" err="1">
                <a:solidFill>
                  <a:srgbClr val="D1D5DB"/>
                </a:solidFill>
                <a:effectLst/>
                <a:latin typeface="Söhne"/>
              </a:rPr>
              <a:t>of</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deep</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bidirectional</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transformers</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for</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language</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understanding</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arXiv</a:t>
            </a:r>
            <a:r>
              <a:rPr lang="de-DE" b="0" i="0" u="none" strike="noStrike" dirty="0">
                <a:solidFill>
                  <a:srgbClr val="D1D5DB"/>
                </a:solidFill>
                <a:effectLst/>
                <a:latin typeface="Söhne"/>
              </a:rPr>
              <a:t> </a:t>
            </a:r>
            <a:r>
              <a:rPr lang="de-DE" b="0" i="0" u="none" strike="noStrike" dirty="0" err="1">
                <a:solidFill>
                  <a:srgbClr val="D1D5DB"/>
                </a:solidFill>
                <a:effectLst/>
                <a:latin typeface="Söhne"/>
              </a:rPr>
              <a:t>preprint</a:t>
            </a:r>
            <a:r>
              <a:rPr lang="de-DE" b="0" i="0" u="none" strike="noStrike" dirty="0">
                <a:solidFill>
                  <a:srgbClr val="D1D5DB"/>
                </a:solidFill>
                <a:effectLst/>
                <a:latin typeface="Söhne"/>
              </a:rPr>
              <a:t> arXiv:1810.04805. Verfügbar unter: </a:t>
            </a:r>
            <a:r>
              <a:rPr lang="de-DE" b="0" i="0" u="sng" strike="noStrike" dirty="0">
                <a:solidFill>
                  <a:srgbClr val="D1D5DB"/>
                </a:solidFill>
                <a:effectLst/>
                <a:latin typeface="Söhne"/>
                <a:hlinkClick r:id="rId4"/>
              </a:rPr>
              <a:t>https://arxiv.org/abs/1810.04805</a:t>
            </a:r>
            <a:endParaRPr lang="de-DE" b="0" i="0" u="none" strike="noStrike" dirty="0">
              <a:solidFill>
                <a:srgbClr val="D1D5DB"/>
              </a:solidFill>
              <a:effectLst/>
              <a:latin typeface="Söhne"/>
            </a:endParaRPr>
          </a:p>
          <a:p>
            <a:endParaRPr lang="de-DE" dirty="0"/>
          </a:p>
        </p:txBody>
      </p:sp>
    </p:spTree>
    <p:extLst>
      <p:ext uri="{BB962C8B-B14F-4D97-AF65-F5344CB8AC3E}">
        <p14:creationId xmlns:p14="http://schemas.microsoft.com/office/powerpoint/2010/main" val="48867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 </a:t>
            </a:r>
            <a:r>
              <a:rPr lang="de-DE" dirty="0" err="1"/>
              <a:t>ChatGPT</a:t>
            </a:r>
            <a:r>
              <a:rPr lang="de-DE" dirty="0"/>
              <a:t> im hype</a:t>
            </a:r>
          </a:p>
          <a:p>
            <a:r>
              <a:rPr lang="de-DE" noProof="0" dirty="0"/>
              <a:t>z.B. im wissenschaftlichen Bereich: </a:t>
            </a:r>
            <a:r>
              <a:rPr lang="de-DE" noProof="0" dirty="0" err="1"/>
              <a:t>ChatGPT</a:t>
            </a:r>
            <a:r>
              <a:rPr lang="de-DE" noProof="0" dirty="0"/>
              <a:t> kann Forschungsfragen oder Gliederungen erstellen</a:t>
            </a:r>
          </a:p>
          <a:p>
            <a:r>
              <a:rPr lang="de-DE" noProof="0" dirty="0"/>
              <a:t>Im Journalismus: schnell Texte generieren</a:t>
            </a:r>
          </a:p>
          <a:p>
            <a:endParaRPr lang="de-DE" noProof="0" dirty="0"/>
          </a:p>
          <a:p>
            <a:r>
              <a:rPr lang="de-DE" noProof="0" dirty="0"/>
              <a:t>Wichtig nicht nur Nutzen zu wissen sondern auch über Gefahren und Grenzen Bescheid zu wissen</a:t>
            </a:r>
          </a:p>
          <a:p>
            <a:endParaRPr lang="de-DE" noProof="0" dirty="0"/>
          </a:p>
          <a:p>
            <a:r>
              <a:rPr lang="de-DE" noProof="0" dirty="0">
                <a:sym typeface="Wingdings" panose="05000000000000000000" pitchFamily="2" charset="2"/>
              </a:rPr>
              <a:t> Frage beantworten: Was ist </a:t>
            </a:r>
            <a:r>
              <a:rPr lang="de-DE" noProof="0" dirty="0" err="1">
                <a:sym typeface="Wingdings" panose="05000000000000000000" pitchFamily="2" charset="2"/>
              </a:rPr>
              <a:t>ChatGPT</a:t>
            </a:r>
            <a:r>
              <a:rPr lang="de-DE" noProof="0" dirty="0">
                <a:sym typeface="Wingdings" panose="05000000000000000000" pitchFamily="2" charset="2"/>
              </a:rPr>
              <a:t>?</a:t>
            </a:r>
          </a:p>
          <a:p>
            <a:r>
              <a:rPr lang="de-DE" noProof="0" dirty="0">
                <a:sym typeface="Wingdings" panose="05000000000000000000" pitchFamily="2" charset="2"/>
              </a:rPr>
              <a:t> </a:t>
            </a:r>
            <a:r>
              <a:rPr lang="de-DE" noProof="0">
                <a:sym typeface="Wingdings" panose="05000000000000000000" pitchFamily="2" charset="2"/>
              </a:rPr>
              <a:t>Hintergründe beleuchten</a:t>
            </a:r>
            <a:endParaRPr lang="de-DE" noProof="0" dirty="0"/>
          </a:p>
        </p:txBody>
      </p:sp>
    </p:spTree>
    <p:extLst>
      <p:ext uri="{BB962C8B-B14F-4D97-AF65-F5344CB8AC3E}">
        <p14:creationId xmlns:p14="http://schemas.microsoft.com/office/powerpoint/2010/main" val="858295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Was ist ein Transformer?</a:t>
            </a:r>
          </a:p>
          <a:p>
            <a:r>
              <a:rPr lang="de-DE" dirty="0"/>
              <a:t>Die Transformer-Architektur zeichnet sich durch die Verarbeitung von Textdaten aus, die von Natur aus sequenziell sind. Sie nehmen eine Textsequenz als Eingabe und erzeugen eine andere Textsequenz als Ausgabe. z.B. um einen englischen Satz ins Spanische zu übersetzen.</a:t>
            </a:r>
          </a:p>
          <a:p>
            <a:endParaRPr lang="de-DE" dirty="0"/>
          </a:p>
          <a:p>
            <a:pPr algn="l"/>
            <a:r>
              <a:rPr lang="de-DE" b="0" i="0" u="none" strike="noStrike" dirty="0">
                <a:solidFill>
                  <a:srgbClr val="292929"/>
                </a:solidFill>
                <a:effectLst/>
                <a:latin typeface="source-serif-pro"/>
              </a:rPr>
              <a:t>Im Kern enthält sie einen Stapel von Encoder- und Decoder-Schichten. Um Verwechslungen zu vermeiden, werden wir die einzelnen Ebenen als Encoder oder Decoder bezeichnen und Encoder-Stapel oder Decoder-Stapel für eine Gruppe von Encoder-Ebenen verwenden.</a:t>
            </a:r>
          </a:p>
          <a:p>
            <a:pPr algn="l"/>
            <a:endParaRPr lang="de-DE" b="0" i="0" u="none" strike="noStrike" dirty="0">
              <a:solidFill>
                <a:srgbClr val="292929"/>
              </a:solidFill>
              <a:effectLst/>
              <a:latin typeface="source-serif-pro"/>
            </a:endParaRPr>
          </a:p>
          <a:p>
            <a:pPr algn="l"/>
            <a:r>
              <a:rPr lang="de-DE" b="0" i="0" u="none" strike="noStrike" dirty="0">
                <a:solidFill>
                  <a:srgbClr val="292929"/>
                </a:solidFill>
                <a:effectLst/>
                <a:latin typeface="source-serif-pro"/>
              </a:rPr>
              <a:t>Der (Encoder-Stapel) und der (Decoder-Stapel) haben jeweils ihre entsprechenden Einbettungsschichten für ihre jeweiligen Eingänge. Schließlich gibt es noch eine Ausgabeschicht, die die endgültige Ausgabe erzeugt.</a:t>
            </a:r>
          </a:p>
          <a:p>
            <a:pPr algn="l"/>
            <a:endParaRPr lang="de-DE" b="0" i="0" u="none" strike="noStrike" dirty="0">
              <a:solidFill>
                <a:srgbClr val="292929"/>
              </a:solidFill>
              <a:effectLst/>
              <a:latin typeface="source-serif-pro"/>
            </a:endParaRPr>
          </a:p>
          <a:p>
            <a:pPr algn="l"/>
            <a:endParaRPr lang="de-DE" b="0" i="0" u="none" strike="noStrike" dirty="0">
              <a:solidFill>
                <a:srgbClr val="292929"/>
              </a:solidFill>
              <a:effectLst/>
              <a:latin typeface="source-serif-pro"/>
            </a:endParaRPr>
          </a:p>
          <a:p>
            <a:pPr algn="l"/>
            <a:endParaRPr lang="de-DE" b="0" i="0" u="none" strike="noStrike" dirty="0">
              <a:solidFill>
                <a:srgbClr val="292929"/>
              </a:solidFill>
              <a:effectLst/>
              <a:latin typeface="source-serif-pro"/>
            </a:endParaRPr>
          </a:p>
          <a:p>
            <a:pPr algn="l"/>
            <a:r>
              <a:rPr lang="de-DE" dirty="0"/>
              <a:t>Der Encoder enthält die wichtige Self-attention-Schicht, die die Beziehung zwischen den verschiedenen Wörtern in der Sequenz berechnet, sowie eine Feed-forward-Schicht.</a:t>
            </a:r>
          </a:p>
          <a:p>
            <a:pPr algn="l"/>
            <a:r>
              <a:rPr lang="de-DE" dirty="0"/>
              <a:t>Der Decoder enthält die Self-attention-Schicht und die Feed-forward-Schicht sowie eine zweite Encoder-Decoder-Attention-Schicht.</a:t>
            </a:r>
          </a:p>
          <a:p>
            <a:pPr algn="l"/>
            <a:r>
              <a:rPr lang="de-DE" dirty="0"/>
              <a:t>Jeder Encoder und Decoder hat seinen eigenen Satz von Gewichten.</a:t>
            </a:r>
          </a:p>
          <a:p>
            <a:pPr algn="l"/>
            <a:endParaRPr lang="de-DE" dirty="0"/>
          </a:p>
          <a:p>
            <a:pPr algn="l"/>
            <a:endParaRPr lang="de-DE" dirty="0"/>
          </a:p>
          <a:p>
            <a:pPr algn="l"/>
            <a:endParaRPr lang="de-DE" dirty="0"/>
          </a:p>
          <a:p>
            <a:pPr algn="l"/>
            <a:r>
              <a:rPr lang="de-DE" dirty="0"/>
              <a:t>Es gibt viele Varianten der Transformer-Architektur. Einige Transformer-Architekturen haben überhaupt keinen Decoder und stützen sich nur auf den Encoder.</a:t>
            </a:r>
          </a:p>
        </p:txBody>
      </p:sp>
    </p:spTree>
    <p:extLst>
      <p:ext uri="{BB962C8B-B14F-4D97-AF65-F5344CB8AC3E}">
        <p14:creationId xmlns:p14="http://schemas.microsoft.com/office/powerpoint/2010/main" val="228479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901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buFont typeface="Arial" panose="020B0604020202020204" pitchFamily="34" charset="0"/>
              <a:buNone/>
            </a:pPr>
            <a:r>
              <a:rPr lang="de-DE" b="1" i="0" dirty="0">
                <a:solidFill>
                  <a:srgbClr val="D1D5DB"/>
                </a:solidFill>
                <a:effectLst/>
                <a:latin typeface="Söhne"/>
              </a:rPr>
              <a:t>Einbettung und Positionskodierung</a:t>
            </a:r>
          </a:p>
          <a:p>
            <a:pPr algn="l">
              <a:buFont typeface="Arial" panose="020B0604020202020204" pitchFamily="34" charset="0"/>
              <a:buChar char="•"/>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Wie jedes NLP-Modell benötigt der Transformer zwei Dinge über jedes Wort - die Bedeutung des Wortes und seine Position in der Sequenz.</a:t>
            </a:r>
          </a:p>
          <a:p>
            <a:pPr algn="l">
              <a:buFont typeface="Arial" panose="020B0604020202020204" pitchFamily="34" charset="0"/>
              <a:buNone/>
            </a:pPr>
            <a:r>
              <a:rPr lang="de-DE" b="1" i="0" dirty="0">
                <a:solidFill>
                  <a:srgbClr val="D1D5DB"/>
                </a:solidFill>
                <a:effectLst/>
                <a:latin typeface="Söhne"/>
              </a:rPr>
              <a:t>Die Einbettungsschicht kodiert die Bedeutung des Wortes.</a:t>
            </a:r>
          </a:p>
          <a:p>
            <a:pPr algn="l">
              <a:buFont typeface="Arial" panose="020B0604020202020204" pitchFamily="34" charset="0"/>
              <a:buNone/>
            </a:pPr>
            <a:r>
              <a:rPr lang="de-DE" b="1" i="0" dirty="0">
                <a:solidFill>
                  <a:srgbClr val="D1D5DB"/>
                </a:solidFill>
                <a:effectLst/>
                <a:latin typeface="Söhne"/>
              </a:rPr>
              <a:t>Die Positionskodierungsschicht stellt die Position des Wortes dar.</a:t>
            </a:r>
          </a:p>
          <a:p>
            <a:pPr algn="l">
              <a:buFont typeface="Arial" panose="020B0604020202020204" pitchFamily="34" charset="0"/>
              <a:buNone/>
            </a:pPr>
            <a:r>
              <a:rPr lang="de-DE" b="1" i="0" dirty="0">
                <a:solidFill>
                  <a:srgbClr val="D1D5DB"/>
                </a:solidFill>
                <a:effectLst/>
                <a:latin typeface="Söhne"/>
              </a:rPr>
              <a:t>Der Transformer kombiniert diese beiden Kodierungen, indem er sie addiert.</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Die Zielsequenz wird der zweiten Einbettungsschicht zugeführt, nachdem die Ziele um eine Position nach rechts verschoben wurden und ein Start-Token an der ersten Position eingefügt wurde. Beachten Sie, dass wir während der Inferenz keine Zielsequenz haben und die Ausgabesequenz in einer Schleife an diese zweite Schicht weiterleiten, wie wir in Teil 1 gelernt haben. Aus diesem Grund wird sie Output Embedding genannt.</a:t>
            </a:r>
          </a:p>
          <a:p>
            <a:pPr algn="l">
              <a:buFont typeface="Arial" panose="020B0604020202020204" pitchFamily="34" charset="0"/>
              <a:buNone/>
            </a:pPr>
            <a:r>
              <a:rPr lang="de-DE" b="1" i="0" dirty="0">
                <a:solidFill>
                  <a:srgbClr val="D1D5DB"/>
                </a:solidFill>
                <a:effectLst/>
                <a:latin typeface="Söhne"/>
              </a:rPr>
              <a:t>Die Textsequenz wird mithilfe unseres Vokabulars auf numerische Wort-IDs abgebildet. Die Einbettungsschicht ordnet dann jedes Eingabewort einem Einbettungsvektor zu, der eine umfassendere Darstellung der Bedeutung dieses Wortes ist.</a:t>
            </a:r>
          </a:p>
          <a:p>
            <a:pPr algn="l">
              <a:buFont typeface="Arial" panose="020B0604020202020204" pitchFamily="34" charset="0"/>
              <a:buChar char="•"/>
            </a:pPr>
            <a:endParaRPr lang="de-DE" b="1" i="0" dirty="0">
              <a:solidFill>
                <a:srgbClr val="D1D5DB"/>
              </a:solidFill>
              <a:effectLst/>
              <a:latin typeface="Söhne"/>
            </a:endParaRPr>
          </a:p>
          <a:p>
            <a:pPr algn="l">
              <a:buFont typeface="Arial" panose="020B0604020202020204" pitchFamily="34" charset="0"/>
              <a:buChar char="•"/>
            </a:pPr>
            <a:endParaRPr lang="de-DE" b="1" i="0" dirty="0">
              <a:solidFill>
                <a:srgbClr val="D1D5DB"/>
              </a:solidFill>
              <a:effectLst/>
              <a:latin typeface="Söhne"/>
            </a:endParaRP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Positionskodierung</a:t>
            </a:r>
          </a:p>
          <a:p>
            <a:pPr algn="l">
              <a:buFont typeface="Arial" panose="020B0604020202020204" pitchFamily="34" charset="0"/>
              <a:buNone/>
            </a:pPr>
            <a:r>
              <a:rPr lang="de-DE" b="1" i="0" dirty="0">
                <a:solidFill>
                  <a:srgbClr val="D1D5DB"/>
                </a:solidFill>
                <a:effectLst/>
                <a:latin typeface="Söhne"/>
              </a:rPr>
              <a:t>Da ein RNN eine Schleife implementiert, in der jedes Wort sequentiell eingegeben wird, kennt es implizit die Position jedes Worts.</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Transformers verwenden jedoch keine RNNs und alle Wörter einer Sequenz werden parallel eingegeben. Dies ist der größte Vorteil gegenüber der RNN-Architektur, bedeutet aber auch, dass die Positionsinformationen verloren gehen und separat wieder hinzugefügt werden müssen.</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Genau wie die beiden Einbettungsschichten gibt es auch zwei Positionskodierungsschichten. Die Positionscodierung wird unabhängig von der Eingabesequenz berechnet. Es handelt sich um feste Werte, die nur von der maximalen Länge der Sequenz abhängen. Zum Beispiel,</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 das erste Element ist ein konstanter Code, der die erste Position angibt</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 das zweite Element ist ein konstanter Code, der die zweite Position angibt,</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 und so weiter.</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None/>
            </a:pPr>
            <a:r>
              <a:rPr lang="de-DE" b="1" i="0" dirty="0">
                <a:solidFill>
                  <a:srgbClr val="D1D5DB"/>
                </a:solidFill>
                <a:effectLst/>
                <a:latin typeface="Söhne"/>
              </a:rPr>
              <a:t>Diese Konstanten werden nach der folgenden Formel berechnet, wobei</a:t>
            </a:r>
          </a:p>
          <a:p>
            <a:pPr algn="l">
              <a:buFont typeface="Arial" panose="020B0604020202020204" pitchFamily="34" charset="0"/>
              <a:buNone/>
            </a:pPr>
            <a:endParaRPr lang="de-DE" b="1" i="0" dirty="0">
              <a:solidFill>
                <a:srgbClr val="D1D5DB"/>
              </a:solidFill>
              <a:effectLst/>
              <a:latin typeface="Söhne"/>
            </a:endParaRPr>
          </a:p>
          <a:p>
            <a:pPr algn="l">
              <a:buFont typeface="Arial" panose="020B0604020202020204" pitchFamily="34" charset="0"/>
              <a:buChar char="•"/>
            </a:pPr>
            <a:endParaRPr lang="de-DE" b="1" i="0" dirty="0">
              <a:solidFill>
                <a:srgbClr val="D1D5DB"/>
              </a:solidFill>
              <a:effectLst/>
              <a:latin typeface="Söhne"/>
            </a:endParaRP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r>
              <a:rPr lang="de-DE" b="1" i="0" dirty="0">
                <a:solidFill>
                  <a:srgbClr val="D1D5DB"/>
                </a:solidFill>
                <a:effectLst/>
                <a:latin typeface="Söhne"/>
              </a:rPr>
              <a:t>----------------------------------------------------------------------------------------------------------------------------------------------------------------------------------------------------------------</a:t>
            </a: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endParaRPr lang="de-DE" b="1" i="0" dirty="0">
              <a:solidFill>
                <a:srgbClr val="D1D5DB"/>
              </a:solidFill>
              <a:effectLst/>
              <a:latin typeface="Söhne"/>
            </a:endParaRP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endParaRPr lang="de-DE" b="1" i="0" dirty="0">
              <a:solidFill>
                <a:srgbClr val="D1D5DB"/>
              </a:solidFill>
              <a:effectLst/>
              <a:latin typeface="Söhne"/>
            </a:endParaRP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endParaRPr lang="de-DE" b="1" i="0" dirty="0">
              <a:solidFill>
                <a:srgbClr val="D1D5DB"/>
              </a:solidFill>
              <a:effectLst/>
              <a:latin typeface="Söhne"/>
            </a:endParaRP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endParaRPr lang="de-DE" b="1" i="0" dirty="0">
              <a:solidFill>
                <a:srgbClr val="D1D5DB"/>
              </a:solidFill>
              <a:effectLst/>
              <a:latin typeface="Söhne"/>
            </a:endParaRP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endParaRPr lang="de-DE" b="1" i="0" dirty="0">
              <a:solidFill>
                <a:srgbClr val="D1D5DB"/>
              </a:solidFill>
              <a:effectLst/>
              <a:latin typeface="Söhne"/>
            </a:endParaRPr>
          </a:p>
          <a:p>
            <a:pPr marL="0" marR="0" lvl="0" indent="0" algn="l" defTabSz="457200" rtl="0" eaLnBrk="0" fontAlgn="base" latinLnBrk="0" hangingPunct="0">
              <a:lnSpc>
                <a:spcPct val="125000"/>
              </a:lnSpc>
              <a:spcBef>
                <a:spcPct val="0"/>
              </a:spcBef>
              <a:spcAft>
                <a:spcPct val="0"/>
              </a:spcAft>
              <a:buClrTx/>
              <a:buSzTx/>
              <a:buFont typeface="Arial" panose="020B0604020202020204" pitchFamily="34" charset="0"/>
              <a:buChar char="•"/>
              <a:tabLst/>
              <a:defRPr/>
            </a:pPr>
            <a:endParaRPr lang="de-DE" b="1" i="0" dirty="0">
              <a:solidFill>
                <a:srgbClr val="D1D5DB"/>
              </a:solidFill>
              <a:effectLst/>
              <a:latin typeface="Söhne"/>
            </a:endParaRPr>
          </a:p>
          <a:p>
            <a:pPr algn="l">
              <a:buFont typeface="Arial" panose="020B0604020202020204" pitchFamily="34" charset="0"/>
              <a:buChar char="•"/>
            </a:pPr>
            <a:endParaRPr lang="de-DE" b="1" i="0" dirty="0">
              <a:solidFill>
                <a:srgbClr val="D1D5DB"/>
              </a:solidFill>
              <a:effectLst/>
              <a:latin typeface="Söhne"/>
            </a:endParaRPr>
          </a:p>
          <a:p>
            <a:pPr algn="l">
              <a:buFont typeface="Arial" panose="020B0604020202020204" pitchFamily="34" charset="0"/>
              <a:buChar char="•"/>
            </a:pPr>
            <a:endParaRPr lang="de-DE" b="0" i="0" dirty="0">
              <a:solidFill>
                <a:srgbClr val="D1D5DB"/>
              </a:solidFill>
              <a:effectLst/>
              <a:latin typeface="Söhne"/>
            </a:endParaRPr>
          </a:p>
          <a:p>
            <a:pPr algn="l">
              <a:buFont typeface="Arial" panose="020B0604020202020204" pitchFamily="34" charset="0"/>
              <a:buChar char="•"/>
            </a:pPr>
            <a:endParaRPr lang="de-DE" b="0" i="0" dirty="0">
              <a:solidFill>
                <a:srgbClr val="D1D5DB"/>
              </a:solidFill>
              <a:effectLst/>
              <a:latin typeface="Söhne"/>
            </a:endParaRPr>
          </a:p>
          <a:p>
            <a:pPr algn="l">
              <a:buFont typeface="Arial" panose="020B0604020202020204" pitchFamily="34" charset="0"/>
              <a:buChar char="•"/>
            </a:pPr>
            <a:r>
              <a:rPr lang="de-DE" b="0" i="0" dirty="0">
                <a:solidFill>
                  <a:srgbClr val="D1D5DB"/>
                </a:solidFill>
                <a:effectLst/>
                <a:latin typeface="Söhne"/>
              </a:rPr>
              <a:t>Um mit </a:t>
            </a:r>
            <a:r>
              <a:rPr lang="de-DE" b="0" i="0" dirty="0" err="1">
                <a:solidFill>
                  <a:srgbClr val="D1D5DB"/>
                </a:solidFill>
                <a:effectLst/>
                <a:latin typeface="Söhne"/>
              </a:rPr>
              <a:t>ChatGPT</a:t>
            </a:r>
            <a:r>
              <a:rPr lang="de-DE" b="0" i="0" dirty="0">
                <a:solidFill>
                  <a:srgbClr val="D1D5DB"/>
                </a:solidFill>
                <a:effectLst/>
                <a:latin typeface="Söhne"/>
              </a:rPr>
              <a:t> zu interagieren, müssen Prompt-Eingaben in Vektoren oder Matrizen umgewandelt werden.</a:t>
            </a:r>
          </a:p>
          <a:p>
            <a:pPr algn="l">
              <a:buFont typeface="Arial" panose="020B0604020202020204" pitchFamily="34" charset="0"/>
              <a:buChar char="•"/>
            </a:pPr>
            <a:r>
              <a:rPr lang="de-DE" b="0" i="0" dirty="0">
                <a:solidFill>
                  <a:srgbClr val="D1D5DB"/>
                </a:solidFill>
                <a:effectLst/>
                <a:latin typeface="Söhne"/>
              </a:rPr>
              <a:t>Das Konzept des Embedding Space wird verwendet, um Worte mit ähnlicher Bedeutung zu gruppieren.</a:t>
            </a:r>
          </a:p>
          <a:p>
            <a:pPr algn="l">
              <a:buFont typeface="Arial" panose="020B0604020202020204" pitchFamily="34" charset="0"/>
              <a:buChar char="•"/>
            </a:pPr>
            <a:r>
              <a:rPr lang="de-DE" b="0" i="0" dirty="0">
                <a:solidFill>
                  <a:srgbClr val="D1D5DB"/>
                </a:solidFill>
                <a:effectLst/>
                <a:latin typeface="Söhne"/>
              </a:rPr>
              <a:t>Im Embedding Space werden Wörter entsprechend ihrer Bedeutung abgebildet und mit bestimmten Werten versehen.</a:t>
            </a:r>
          </a:p>
          <a:p>
            <a:pPr algn="l">
              <a:buFont typeface="Arial" panose="020B0604020202020204" pitchFamily="34" charset="0"/>
              <a:buChar char="•"/>
            </a:pPr>
            <a:r>
              <a:rPr lang="de-DE" b="0" i="0" dirty="0">
                <a:solidFill>
                  <a:srgbClr val="D1D5DB"/>
                </a:solidFill>
                <a:effectLst/>
                <a:latin typeface="Söhne"/>
              </a:rPr>
              <a:t>Dadurch werden die Wörter auf spezifische Vektoren abgebildet.</a:t>
            </a:r>
          </a:p>
          <a:p>
            <a:pPr algn="l">
              <a:buFont typeface="Arial" panose="020B0604020202020204" pitchFamily="34" charset="0"/>
              <a:buChar char="•"/>
            </a:pPr>
            <a:r>
              <a:rPr lang="de-DE" b="0" i="0" dirty="0">
                <a:solidFill>
                  <a:srgbClr val="D1D5DB"/>
                </a:solidFill>
                <a:effectLst/>
                <a:latin typeface="Söhne"/>
              </a:rPr>
              <a:t>Das Problem der unterschiedlichen Bedeutungen von Wörtern in verschiedenen Sätzen wird mithilfe von Positionskodierern gelöst.</a:t>
            </a:r>
          </a:p>
          <a:p>
            <a:pPr algn="l">
              <a:buFont typeface="Arial" panose="020B0604020202020204" pitchFamily="34" charset="0"/>
              <a:buChar char="•"/>
            </a:pPr>
            <a:r>
              <a:rPr lang="de-DE" b="0" i="0" dirty="0">
                <a:solidFill>
                  <a:srgbClr val="D1D5DB"/>
                </a:solidFill>
                <a:effectLst/>
                <a:latin typeface="Söhne"/>
              </a:rPr>
              <a:t>Positionskodierer sind Vektoren, die den Kontext basierend auf der Position des Wortes in einem Satz angeben.</a:t>
            </a:r>
          </a:p>
          <a:p>
            <a:pPr algn="l">
              <a:buFont typeface="Arial" panose="020B0604020202020204" pitchFamily="34" charset="0"/>
              <a:buChar char="•"/>
            </a:pPr>
            <a:r>
              <a:rPr lang="de-DE" b="0" i="0" dirty="0">
                <a:solidFill>
                  <a:srgbClr val="D1D5DB"/>
                </a:solidFill>
                <a:effectLst/>
                <a:latin typeface="Söhne"/>
              </a:rPr>
              <a:t>Nachdem die Eingabe im Embedding Space und mit Positionskodierern versehen ist, wird sie an den Encoder-Block weitergeleitet.</a:t>
            </a:r>
          </a:p>
          <a:p>
            <a:endParaRPr lang="de-DE" b="0" i="0" dirty="0">
              <a:solidFill>
                <a:srgbClr val="D1D5DB"/>
              </a:solidFill>
              <a:effectLst/>
              <a:latin typeface="Söhne"/>
            </a:endParaRPr>
          </a:p>
          <a:p>
            <a:endParaRPr lang="de-DE" b="0" i="0" dirty="0">
              <a:solidFill>
                <a:srgbClr val="D1D5DB"/>
              </a:solidFill>
              <a:effectLst/>
              <a:latin typeface="Söhne"/>
            </a:endParaRPr>
          </a:p>
          <a:p>
            <a:endParaRPr lang="de-DE" b="0" i="0" dirty="0">
              <a:solidFill>
                <a:srgbClr val="D1D5DB"/>
              </a:solidFill>
              <a:effectLst/>
              <a:latin typeface="Söhne"/>
            </a:endParaRPr>
          </a:p>
          <a:p>
            <a:endParaRPr lang="de-DE" b="0" i="0" dirty="0">
              <a:solidFill>
                <a:srgbClr val="D1D5DB"/>
              </a:solidFill>
              <a:effectLst/>
              <a:latin typeface="Söhne"/>
            </a:endParaRPr>
          </a:p>
          <a:p>
            <a:r>
              <a:rPr lang="de-DE" b="0" i="0" u="none" strike="noStrike" dirty="0">
                <a:solidFill>
                  <a:srgbClr val="D1D5DB"/>
                </a:solidFill>
                <a:effectLst/>
                <a:latin typeface="Söhne"/>
              </a:rPr>
              <a:t>Die Eingabeschicht im Transformer-Modell spielt eine wichtige Rolle bei der Vorbereitung der Eingabesequenz, damit sie vom Modell verarbeitet werden kann. Hier sind einige spezifische Details zur Eingabeschicht:</a:t>
            </a:r>
            <a:endParaRPr lang="de-DE" b="0" i="0" dirty="0">
              <a:solidFill>
                <a:srgbClr val="D1D5DB"/>
              </a:solidFill>
              <a:effectLst/>
              <a:latin typeface="Söhne"/>
            </a:endParaRPr>
          </a:p>
          <a:p>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Tokenisierung: Die Eingabesequenz, die aus natürlicher Sprache oder einer anderen Sequenz von Elementen besteht, muss zuerst in diskrete Tokens aufgeteilt werden. Dieser Prozess wird als Tokenisierung bezeichnet. Jedes Token repräsentiert eine Einheit in der Sequenz, zum Beispiel ein Wort, ein Zeichen oder eine Subsequenz.</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Wort- oder </a:t>
            </a:r>
            <a:r>
              <a:rPr lang="de-DE" b="0" i="0" u="none" strike="noStrike" dirty="0" err="1">
                <a:solidFill>
                  <a:srgbClr val="D1D5DB"/>
                </a:solidFill>
                <a:effectLst/>
                <a:latin typeface="Söhne"/>
              </a:rPr>
              <a:t>Zeichenembedding</a:t>
            </a:r>
            <a:r>
              <a:rPr lang="de-DE" b="0" i="0" u="none" strike="noStrike" dirty="0">
                <a:solidFill>
                  <a:srgbClr val="D1D5DB"/>
                </a:solidFill>
                <a:effectLst/>
                <a:latin typeface="Söhne"/>
              </a:rPr>
              <a:t>: Nach der Tokenisierung werden die Tokens in Vektoren umgewandelt. Dabei können verschiedene Embedding-Verfahren verwendet werden, wie z. B. </a:t>
            </a:r>
            <a:r>
              <a:rPr lang="de-DE" b="0" i="0" u="none" strike="noStrike" dirty="0" err="1">
                <a:solidFill>
                  <a:srgbClr val="D1D5DB"/>
                </a:solidFill>
                <a:effectLst/>
                <a:latin typeface="Söhne"/>
              </a:rPr>
              <a:t>Wortembedding</a:t>
            </a:r>
            <a:r>
              <a:rPr lang="de-DE" b="0" i="0" u="none" strike="noStrike" dirty="0">
                <a:solidFill>
                  <a:srgbClr val="D1D5DB"/>
                </a:solidFill>
                <a:effectLst/>
                <a:latin typeface="Söhne"/>
              </a:rPr>
              <a:t> oder </a:t>
            </a:r>
            <a:r>
              <a:rPr lang="de-DE" b="0" i="0" u="none" strike="noStrike" dirty="0" err="1">
                <a:solidFill>
                  <a:srgbClr val="D1D5DB"/>
                </a:solidFill>
                <a:effectLst/>
                <a:latin typeface="Söhne"/>
              </a:rPr>
              <a:t>Zeichenembedding</a:t>
            </a:r>
            <a:r>
              <a:rPr lang="de-DE" b="0" i="0" u="none" strike="noStrike" dirty="0">
                <a:solidFill>
                  <a:srgbClr val="D1D5DB"/>
                </a:solidFill>
                <a:effectLst/>
                <a:latin typeface="Söhne"/>
              </a:rPr>
              <a:t>. Bei </a:t>
            </a:r>
            <a:r>
              <a:rPr lang="de-DE" b="0" i="0" u="none" strike="noStrike" dirty="0" err="1">
                <a:solidFill>
                  <a:srgbClr val="D1D5DB"/>
                </a:solidFill>
                <a:effectLst/>
                <a:latin typeface="Söhne"/>
              </a:rPr>
              <a:t>Wortembedding</a:t>
            </a:r>
            <a:r>
              <a:rPr lang="de-DE" b="0" i="0" u="none" strike="noStrike" dirty="0">
                <a:solidFill>
                  <a:srgbClr val="D1D5DB"/>
                </a:solidFill>
                <a:effectLst/>
                <a:latin typeface="Söhne"/>
              </a:rPr>
              <a:t> wird jedem Token ein Vektor zugewiesen, der semantische Informationen über das Wort enthält. Bei </a:t>
            </a:r>
            <a:r>
              <a:rPr lang="de-DE" b="0" i="0" u="none" strike="noStrike" dirty="0" err="1">
                <a:solidFill>
                  <a:srgbClr val="D1D5DB"/>
                </a:solidFill>
                <a:effectLst/>
                <a:latin typeface="Söhne"/>
              </a:rPr>
              <a:t>Zeichenembedding</a:t>
            </a:r>
            <a:r>
              <a:rPr lang="de-DE" b="0" i="0" u="none" strike="noStrike" dirty="0">
                <a:solidFill>
                  <a:srgbClr val="D1D5DB"/>
                </a:solidFill>
                <a:effectLst/>
                <a:latin typeface="Söhne"/>
              </a:rPr>
              <a:t> werden die einzelnen Zeichen in einem Wort in Vektoren umgewandelt und dann zu einer Darstellung des gesamten Wortes kombiniert.</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err="1">
                <a:solidFill>
                  <a:srgbClr val="D1D5DB"/>
                </a:solidFill>
                <a:effectLst/>
                <a:latin typeface="Söhne"/>
              </a:rPr>
              <a:t>Positionales</a:t>
            </a:r>
            <a:r>
              <a:rPr lang="de-DE" b="0" i="0" u="none" strike="noStrike" dirty="0">
                <a:solidFill>
                  <a:srgbClr val="D1D5DB"/>
                </a:solidFill>
                <a:effectLst/>
                <a:latin typeface="Söhne"/>
              </a:rPr>
              <a:t> Encoding: Da die Transformer-Architektur die Position der Tokens nicht explizit berücksichtigt, müssen Informationen über die Position der Tokens in die Eingabe integriert werden. Dies wird durch </a:t>
            </a:r>
            <a:r>
              <a:rPr lang="de-DE" b="0" i="0" u="none" strike="noStrike" dirty="0" err="1">
                <a:solidFill>
                  <a:srgbClr val="D1D5DB"/>
                </a:solidFill>
                <a:effectLst/>
                <a:latin typeface="Söhne"/>
              </a:rPr>
              <a:t>Positionales</a:t>
            </a:r>
            <a:r>
              <a:rPr lang="de-DE" b="0" i="0" u="none" strike="noStrike" dirty="0">
                <a:solidFill>
                  <a:srgbClr val="D1D5DB"/>
                </a:solidFill>
                <a:effectLst/>
                <a:latin typeface="Söhne"/>
              </a:rPr>
              <a:t> Encoding erreicht. Dabei werden den </a:t>
            </a:r>
            <a:r>
              <a:rPr lang="de-DE" b="0" i="0" u="none" strike="noStrike" dirty="0" err="1">
                <a:solidFill>
                  <a:srgbClr val="D1D5DB"/>
                </a:solidFill>
                <a:effectLst/>
                <a:latin typeface="Söhne"/>
              </a:rPr>
              <a:t>Embeddings</a:t>
            </a:r>
            <a:r>
              <a:rPr lang="de-DE" b="0" i="0" u="none" strike="noStrike" dirty="0">
                <a:solidFill>
                  <a:srgbClr val="D1D5DB"/>
                </a:solidFill>
                <a:effectLst/>
                <a:latin typeface="Söhne"/>
              </a:rPr>
              <a:t> der Tokens Vektoren hinzugefügt, die die Positionsinformationen enthalten. Dies ermöglicht es dem Modell, die Position der Tokens zu verstehen und die Reihenfolge der Elemente in der Sequenz zu berücksichtigen.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Batch-Verarbeitung: Das Transformer-Modell arbeitet normalerweise mit mehreren Eingabesequenzen gleichzeitig. Diese werden in Batches zusammengefasst und gemeinsam durch das Modell geleitet. Die Eingabeschicht stellt sicher, dass die Eingabesequenzen in geeigneter Weise für die parallele Verarbeitung organisiert sind.</a:t>
            </a:r>
          </a:p>
          <a:p>
            <a:endParaRPr lang="de-DE" b="0" i="0" u="none" strike="noStrike" dirty="0">
              <a:solidFill>
                <a:srgbClr val="D1D5DB"/>
              </a:solidFill>
              <a:effectLst/>
              <a:latin typeface="Söhne"/>
            </a:endParaRPr>
          </a:p>
          <a:p>
            <a:endParaRPr lang="de-DE" b="0" i="0" u="none" strike="noStrike" dirty="0">
              <a:solidFill>
                <a:srgbClr val="D1D5DB"/>
              </a:solidFill>
              <a:effectLst/>
              <a:latin typeface="Söhne"/>
            </a:endParaRPr>
          </a:p>
          <a:p>
            <a:r>
              <a:rPr lang="de-DE" b="0" i="0" u="none" strike="noStrike" dirty="0">
                <a:solidFill>
                  <a:srgbClr val="D1D5DB"/>
                </a:solidFill>
                <a:effectLst/>
                <a:latin typeface="Söhne"/>
              </a:rPr>
              <a:t>Die Eingabeschicht bereitet die Eingabesequenz so vor, dass sie in den Encoder des Transformer-Modells eingegeben werden kann. Sie ermöglicht die Darstellung der Tokens als Vektoren, integriert Positionsinformationen und ermöglicht die Verarbeitung mehrerer Sequenzen in Batches. Dieser Prozess ist entscheidend, um die Sequenzdaten für das Modell zugänglich zu machen und eine effektive Verarbeitung zu ermöglichen.</a:t>
            </a:r>
            <a:br>
              <a:rPr lang="de-DE" dirty="0"/>
            </a:br>
            <a:endParaRPr lang="en-US" dirty="0"/>
          </a:p>
          <a:p>
            <a:endParaRPr lang="en-US" dirty="0"/>
          </a:p>
        </p:txBody>
      </p:sp>
    </p:spTree>
    <p:extLst>
      <p:ext uri="{BB962C8B-B14F-4D97-AF65-F5344CB8AC3E}">
        <p14:creationId xmlns:p14="http://schemas.microsoft.com/office/powerpoint/2010/main" val="598933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520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Erkläre das wir drei </a:t>
            </a:r>
            <a:r>
              <a:rPr lang="de-DE" dirty="0" err="1"/>
              <a:t>self</a:t>
            </a:r>
            <a:r>
              <a:rPr lang="de-DE" dirty="0"/>
              <a:t> </a:t>
            </a:r>
            <a:r>
              <a:rPr lang="de-DE" dirty="0" err="1"/>
              <a:t>Attentain</a:t>
            </a:r>
            <a:r>
              <a:rPr lang="de-DE" dirty="0"/>
              <a:t> schichten haben. Aber was bedeutet selbst </a:t>
            </a:r>
            <a:r>
              <a:rPr lang="de-DE" dirty="0" err="1"/>
              <a:t>aufmerksamkeit</a:t>
            </a:r>
            <a:r>
              <a:rPr lang="de-DE" dirty="0"/>
              <a:t>?</a:t>
            </a:r>
          </a:p>
          <a:p>
            <a:endParaRPr lang="de-DE" dirty="0"/>
          </a:p>
        </p:txBody>
      </p:sp>
    </p:spTree>
    <p:extLst>
      <p:ext uri="{BB962C8B-B14F-4D97-AF65-F5344CB8AC3E}">
        <p14:creationId xmlns:p14="http://schemas.microsoft.com/office/powerpoint/2010/main" val="3040346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Was bewirkt die Aufmerksamkeit?</a:t>
            </a:r>
          </a:p>
          <a:p>
            <a:r>
              <a:rPr lang="de-DE" dirty="0"/>
              <a:t>Der Schlüssel zur bahnbrechenden Leistung des Transformers liegt in der Verwendung von Attention.</a:t>
            </a:r>
          </a:p>
          <a:p>
            <a:r>
              <a:rPr lang="de-DE" dirty="0"/>
              <a:t>Während der Verarbeitung eines Wortes ermöglicht Attention dem Modell, sich auf andere Wörter in der Eingabe zu konzentrieren, die eng mit diesem Wort verwandt sind.</a:t>
            </a:r>
          </a:p>
          <a:p>
            <a:r>
              <a:rPr lang="de-DE" dirty="0"/>
              <a:t>Beispiel. Ball" ist eng verwandt mit "blau" und "halten". Andererseits ist "blau" nicht mit "Junge" verwandt.</a:t>
            </a:r>
          </a:p>
          <a:p>
            <a:endParaRPr lang="de-DE" dirty="0"/>
          </a:p>
          <a:p>
            <a:endParaRPr lang="de-DE" dirty="0"/>
          </a:p>
          <a:p>
            <a:r>
              <a:rPr lang="de-DE" dirty="0"/>
              <a:t>Die Transformer-Architektur nutzt die Selbstaufmerksamkeit, indem sie jedes Wort in der Eingabesequenz mit jedem anderen Wort in Beziehung setzt.</a:t>
            </a:r>
          </a:p>
          <a:p>
            <a:r>
              <a:rPr lang="de-DE" dirty="0"/>
              <a:t>Beispiel. Betrachten Sie zwei Sätze:</a:t>
            </a:r>
          </a:p>
          <a:p>
            <a:r>
              <a:rPr lang="de-DE" dirty="0"/>
              <a:t>Die Katze hat die Milch getrunken, weil sie hungrig war.</a:t>
            </a:r>
          </a:p>
          <a:p>
            <a:r>
              <a:rPr lang="de-DE" dirty="0"/>
              <a:t>Die Katze trank die Milch, weil sie süß war.</a:t>
            </a:r>
          </a:p>
          <a:p>
            <a:r>
              <a:rPr lang="de-DE" dirty="0"/>
              <a:t>Im ersten Satz bezieht sich das Wort "es" auf "Katze", während es sich im zweiten Satz auf "Milch" bezieht. Wenn das Modell das Wort "es" verarbeitet, erhält es durch die Selbstaufmerksamkeit mehr Informationen über dessen Bedeutung, so dass es "es" mit dem richtigen Wort assoziieren kann.</a:t>
            </a:r>
          </a:p>
          <a:p>
            <a:endParaRPr lang="de-DE" dirty="0"/>
          </a:p>
          <a:p>
            <a:endParaRPr lang="de-DE" dirty="0"/>
          </a:p>
          <a:p>
            <a:endParaRPr lang="de-DE" dirty="0"/>
          </a:p>
          <a:p>
            <a:r>
              <a:rPr lang="de-DE" dirty="0"/>
              <a:t>Um mehr Nuancen in Bezug auf die Absicht und die Semantik des Satzes berücksichtigen zu können, enthält Transformers mehrere Aufmerksamkeitswerte für jedes Wort.</a:t>
            </a:r>
          </a:p>
          <a:p>
            <a:r>
              <a:rPr lang="de-DE" dirty="0"/>
              <a:t>Beispiel. Bei der Verarbeitung des Wortes "es" hebt die erste Bewertung "Katze" hervor, während die zweite Bewertung "hungrig" hervorhebt. Bei der Dekodierung des Wortes "es", z. B. bei der Übersetzung in eine andere Sprache, werden also einige Aspekte sowohl von "Katze" als auch von "hungrig" in das übersetzte Wort einfließen.</a:t>
            </a:r>
          </a:p>
        </p:txBody>
      </p:sp>
    </p:spTree>
    <p:extLst>
      <p:ext uri="{BB962C8B-B14F-4D97-AF65-F5344CB8AC3E}">
        <p14:creationId xmlns:p14="http://schemas.microsoft.com/office/powerpoint/2010/main" val="1322627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Rekurrente neuronale Netze interpretieren sequenzielle Informationen zeitlich.</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Es besteht aus einer wiederkehrenden Schleife von Neuronen, die Informationen aus vorherigen Schritten speichern und auf zukünftige Schritte anwenden können.</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Aktivierungen von vorherigen Knoten beeinflussen die Interpretation und Ausgabe.</a:t>
            </a:r>
          </a:p>
          <a:p>
            <a:pPr algn="l">
              <a:buFont typeface="+mj-lt"/>
              <a:buAutoNum type="arabicPeriod"/>
            </a:pPr>
            <a:endParaRPr lang="de-DE" b="0" i="0"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Eingabeschicht: Diese Schicht nimmt die Eingabedaten für jeden Zeitschritt entgegen. Die Eingabe kann eine einzelne Datenpunktsequenz oder eine Sequenz von Vektoren sein, je nach Anwendungsfall.</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Versteckte Schicht: Diese Schicht enthält eine wiederkehrende Schleife von Neuronen, die es dem Netzwerk ermöglichen, Informationen über die Zeit hinweg zu speichern. Jedes Neuron in der versteckten Schicht empfängt Eingaben von der aktuellen Eingabeschicht und von den Neuronen in der vorherigen Schleife des RNNs.</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Ausgabeschicht: Diese Schicht generiert die Ausgabe für jeden Zeitschritt basierend auf den Informationen aus der versteckten Schicht. Die Ausgabe kann eine einzelne Vorhersage oder eine Sequenz von Vorhersagen sein.</a:t>
            </a:r>
          </a:p>
          <a:p>
            <a:pPr algn="l">
              <a:buFont typeface="+mj-lt"/>
              <a:buAutoNum type="arabicPeriod"/>
            </a:pPr>
            <a:endParaRPr lang="de-DE" b="0" i="0"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Das Training des RNNs erfolgt durch das Optimieren einer Verlustfunktion, die den Unterschied zwischen den Vorhersagen des Modells und den tatsächlichen Ausgaben misst. Der Gradient der Verlustfunktion wird dann verwendet, um die Gewichte des Netzwerks anzupassen und das Modell zu verbessern.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dirty="0">
                <a:solidFill>
                  <a:srgbClr val="D1D5DB"/>
                </a:solidFill>
                <a:effectLst/>
                <a:latin typeface="Söhne"/>
              </a:rPr>
              <a:t>Schleifen in einem rekurrenten neuronalen Netz geben Informationen an Nachfolger weiter.</a:t>
            </a: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RNNs finden Anwendung in verschiedenen Bereichen wie natürlicher Sprachverarbeitung, Spracherkennung, maschineller Übersetzung, Zeitreihenanalyse und generativen Modellen. Sie haben jedoch auch einige Herausforderungen, wie das Verschwinden oder Explodieren des Gradienten und die Schwierigkeit, langfristige Abhängigkeiten zu erfassen.</a:t>
            </a:r>
          </a:p>
          <a:p>
            <a:pPr algn="l">
              <a:buFont typeface="+mj-lt"/>
              <a:buAutoNum type="arabicPeriod"/>
            </a:pPr>
            <a:endParaRPr lang="de-DE" b="0" i="0" u="none" strike="noStrike" dirty="0">
              <a:solidFill>
                <a:srgbClr val="D1D5DB"/>
              </a:solidFill>
              <a:effectLst/>
              <a:latin typeface="Söhne"/>
            </a:endParaRPr>
          </a:p>
          <a:p>
            <a:pPr algn="l">
              <a:buFont typeface="+mj-lt"/>
              <a:buAutoNum type="arabicPeriod"/>
            </a:pPr>
            <a:endParaRPr lang="de-DE" b="0" i="0" dirty="0">
              <a:solidFill>
                <a:srgbClr val="D1D5DB"/>
              </a:solidFill>
              <a:effectLst/>
              <a:latin typeface="Söhne"/>
            </a:endParaRPr>
          </a:p>
          <a:p>
            <a:pPr algn="l">
              <a:buFont typeface="+mj-lt"/>
              <a:buAutoNum type="arabicPeriod"/>
            </a:pPr>
            <a:r>
              <a:rPr lang="de-DE" b="0" i="0" u="none" strike="noStrike" dirty="0">
                <a:solidFill>
                  <a:srgbClr val="D1D5DB"/>
                </a:solidFill>
                <a:effectLst/>
                <a:latin typeface="Söhne"/>
              </a:rPr>
              <a:t>Um diese Probleme zu bewältigen, wurden weitere RNN-Varianten entwickelt, wie beispielsweise LSTM (Long Short-Term Memory) und GRU (Gated </a:t>
            </a:r>
            <a:r>
              <a:rPr lang="de-DE" b="0" i="0" u="none" strike="noStrike" dirty="0" err="1">
                <a:solidFill>
                  <a:srgbClr val="D1D5DB"/>
                </a:solidFill>
                <a:effectLst/>
                <a:latin typeface="Söhne"/>
              </a:rPr>
              <a:t>Recurrent</a:t>
            </a:r>
            <a:r>
              <a:rPr lang="de-DE" b="0" i="0" u="none" strike="noStrike" dirty="0">
                <a:solidFill>
                  <a:srgbClr val="D1D5DB"/>
                </a:solidFill>
                <a:effectLst/>
                <a:latin typeface="Söhne"/>
              </a:rPr>
              <a:t> Unit), die eine verbesserte Modellierung von langfristigen Abhängigkeiten ermöglichen und das Training stabiler machen.</a:t>
            </a:r>
            <a:endParaRPr lang="de-DE" b="0" i="0" dirty="0">
              <a:solidFill>
                <a:srgbClr val="D1D5DB"/>
              </a:solidFill>
              <a:effectLst/>
              <a:latin typeface="Söhne"/>
            </a:endParaRPr>
          </a:p>
        </p:txBody>
      </p:sp>
    </p:spTree>
    <p:extLst>
      <p:ext uri="{BB962C8B-B14F-4D97-AF65-F5344CB8AC3E}">
        <p14:creationId xmlns:p14="http://schemas.microsoft.com/office/powerpoint/2010/main" val="202653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Der </a:t>
            </a:r>
            <a:r>
              <a:rPr lang="de-DE" dirty="0" err="1"/>
              <a:t>vorteil</a:t>
            </a:r>
            <a:r>
              <a:rPr lang="de-DE" dirty="0"/>
              <a:t> zum RNN ist es aber hier:</a:t>
            </a:r>
          </a:p>
          <a:p>
            <a:endParaRPr lang="de-DE" dirty="0"/>
          </a:p>
          <a:p>
            <a:endParaRPr lang="de-DE" dirty="0"/>
          </a:p>
          <a:p>
            <a:r>
              <a:rPr lang="de-DE" dirty="0"/>
              <a:t>Um mehr Nuancen in Bezug auf die Absicht und die Semantik des Satzes berücksichtigen zu können, enthält Transformers mehrere Aufmerksamkeitswerte für jedes Wort.</a:t>
            </a:r>
          </a:p>
          <a:p>
            <a:r>
              <a:rPr lang="de-DE" dirty="0"/>
              <a:t>Beispiel. Bei der Verarbeitung des Wortes "sie" hebt die erste Bewertung "Katze" hervor, während die zweite Bewertung "hungrig" hervorhebt. Bei der Dekodierung des Wortes "Sie", z. B. bei der Übersetzung in eine andere Sprache, werden also einige Aspekte sowohl von "Katze" als auch von "hungrig" in das übersetzte Wort einfließen.</a:t>
            </a:r>
          </a:p>
        </p:txBody>
      </p:sp>
    </p:spTree>
    <p:extLst>
      <p:ext uri="{BB962C8B-B14F-4D97-AF65-F5344CB8AC3E}">
        <p14:creationId xmlns:p14="http://schemas.microsoft.com/office/powerpoint/2010/main" val="2044186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Die Eingabesequenz wird der Eingabeeinbettung und Positionscodierung zugeführt, die für jedes Wort in der Eingabesequenz eine codierte Darstellung erzeugt, die die Bedeutung und Position jedes Worts erfasst. Diese wird allen drei Parametern, Query, Key und Value, in der Self-Attention im ersten Encoder zugeführt, der dann ebenfalls eine kodierte Repräsentation für jedes Wort in der Eingabesequenz erzeugt, die nun auch die Aufmerksamkeitswerte für jedes Wort enthält. Während dieser Vorgang alle Encoder im Stapel durchläuft, fügt jedes Self-Attention-Modul auch seine eigenen Aufmerksamkeitswerte in die Darstellung jedes Worts ein.</a:t>
            </a:r>
          </a:p>
        </p:txBody>
      </p:sp>
    </p:spTree>
    <p:extLst>
      <p:ext uri="{BB962C8B-B14F-4D97-AF65-F5344CB8AC3E}">
        <p14:creationId xmlns:p14="http://schemas.microsoft.com/office/powerpoint/2010/main" val="7798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err="1"/>
              <a:t>Enkoder-Dekoder</a:t>
            </a:r>
            <a:r>
              <a:rPr lang="de-DE" b="1" dirty="0"/>
              <a:t> Aufmerksamkeit</a:t>
            </a:r>
          </a:p>
          <a:p>
            <a:r>
              <a:rPr lang="de-DE" dirty="0"/>
              <a:t>Außerdem wird die Ausgabe des letzten Encoders im Stapel an die Parameter Value und Key in der Encoder-Decoder Attention weitergegeben.</a:t>
            </a:r>
          </a:p>
          <a:p>
            <a:r>
              <a:rPr lang="de-DE" dirty="0"/>
              <a:t>Die Encoder-Decoder-Attention erhält also sowohl eine Repräsentation der Zielsequenz (von der Decoder-Selbst-Attention) als auch eine Repräsentation der Eingangssequenz (vom Encoder-Stapel). Er erzeugt daher eine Repräsentation mit den Aufmerksamkeitswerten für jedes Wort der Zielsequenz, die auch den Einfluss der Aufmerksamkeitswerte der Eingabesequenz erfasst.</a:t>
            </a:r>
          </a:p>
          <a:p>
            <a:r>
              <a:rPr lang="de-DE" dirty="0"/>
              <a:t>Während dieser Vorgang alle Decoder im Stapel durchläuft, fügen jede Self-Attention und jede Encoder-Decoder-Attention auch ihre eigenen Aufmerksamkeitswerte zur Repräsentation jedes Wortes hinzu.</a:t>
            </a:r>
          </a:p>
        </p:txBody>
      </p:sp>
    </p:spTree>
    <p:extLst>
      <p:ext uri="{BB962C8B-B14F-4D97-AF65-F5344CB8AC3E}">
        <p14:creationId xmlns:p14="http://schemas.microsoft.com/office/powerpoint/2010/main" val="169403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fontAlgn="base">
              <a:buFont typeface="+mj-lt"/>
              <a:buAutoNum type="arabicPeriod"/>
            </a:pPr>
            <a:r>
              <a:rPr lang="de-DE" b="0" i="0" dirty="0">
                <a:solidFill>
                  <a:srgbClr val="000000"/>
                </a:solidFill>
                <a:effectLst/>
                <a:latin typeface="inherit"/>
              </a:rPr>
              <a:t>Natürliche Sprachverarbeitung (Natural Language Processing, NLP) ist ein Fachgebiet der künstlichen Intelligenz, das darauf abzielt, Computern das Verständnis, die Interpretation und die Manipulation menschlicher Sprache zu ermöglichen. </a:t>
            </a:r>
            <a:r>
              <a:rPr lang="de-DE" b="0" i="0" dirty="0" err="1">
                <a:solidFill>
                  <a:srgbClr val="000000"/>
                </a:solidFill>
                <a:effectLst/>
                <a:latin typeface="inherit"/>
              </a:rPr>
              <a:t>ChatGPT</a:t>
            </a:r>
            <a:r>
              <a:rPr lang="de-DE" b="0" i="0" dirty="0">
                <a:solidFill>
                  <a:srgbClr val="000000"/>
                </a:solidFill>
                <a:effectLst/>
                <a:latin typeface="inherit"/>
              </a:rPr>
              <a:t> ist ein fortschrittliches Sprachmodell, dass im Bereich des NLP eingesetzt wird. Es wurde entwickelt, um menschenähnliche Konversationen zu führen und komplexe Dialoge zu verstehen und darauf zu reagieren. </a:t>
            </a:r>
          </a:p>
        </p:txBody>
      </p:sp>
    </p:spTree>
    <p:extLst>
      <p:ext uri="{BB962C8B-B14F-4D97-AF65-F5344CB8AC3E}">
        <p14:creationId xmlns:p14="http://schemas.microsoft.com/office/powerpoint/2010/main" val="421186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0" i="0" u="none" strike="noStrike" dirty="0">
                <a:solidFill>
                  <a:srgbClr val="292929"/>
                </a:solidFill>
                <a:effectLst/>
                <a:latin typeface="source-serif-pro"/>
              </a:rPr>
              <a:t>Aufmerksamkeit mit mehreren Köpfen</a:t>
            </a:r>
          </a:p>
          <a:p>
            <a:r>
              <a:rPr lang="de-DE" b="0" i="0" u="none" strike="noStrike" dirty="0">
                <a:solidFill>
                  <a:srgbClr val="292929"/>
                </a:solidFill>
                <a:effectLst/>
                <a:latin typeface="source-serif-pro"/>
              </a:rPr>
              <a:t>Der Transformer nennt jeden Attention-Prozessor einen Attention Head und wiederholt ihn mehrmals parallel. Dies wird als Multi-Kopf-Attention bezeichnet. Sie verleiht seiner Attention eine größere Unterscheidungskraft, indem sie mehrere ähnliche Attention-Berechnungen kombiniert.</a:t>
            </a:r>
          </a:p>
          <a:p>
            <a:endParaRPr lang="de-DE" b="0" i="0" u="none" strike="noStrike" dirty="0">
              <a:solidFill>
                <a:srgbClr val="292929"/>
              </a:solidFill>
              <a:effectLst/>
              <a:latin typeface="source-serif-pro"/>
            </a:endParaRPr>
          </a:p>
          <a:p>
            <a:r>
              <a:rPr lang="de-DE" dirty="0"/>
              <a:t>Wichtig ist dabei, dass die Werte Q, K und V eine kodierte Darstellung jedes Worts in der Sequenz enthalten. Bei den Attention-Berechnungen wird dann jedes Wort mit jedem anderen Wort in der Sequenz kombiniert, so dass der Attention Score eine Punktzahl für jedes Wort in der Sequenz kodiert.</a:t>
            </a:r>
          </a:p>
        </p:txBody>
      </p:sp>
    </p:spTree>
    <p:extLst>
      <p:ext uri="{BB962C8B-B14F-4D97-AF65-F5344CB8AC3E}">
        <p14:creationId xmlns:p14="http://schemas.microsoft.com/office/powerpoint/2010/main" val="2700112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a:p>
            <a:br>
              <a:rPr lang="de-DE" dirty="0"/>
            </a:br>
            <a:r>
              <a:rPr lang="de-DE" b="0" i="0" u="none" strike="noStrike" dirty="0">
                <a:solidFill>
                  <a:srgbClr val="D1D5DB"/>
                </a:solidFill>
                <a:effectLst/>
                <a:latin typeface="Söhne"/>
              </a:rPr>
              <a:t>Die Aufmerksamkeitsmasken werden verwendet, um sicherzustellen, dass das Modell während der Aufmerksamkeitsberechnung keine Aufmerksamkeit auf die Auffüll-Token richtet. Die Masken setzen die Aufmerksamkeitswerte für die Auffüll-Token auf Null, so dass sie bei der Berechnung keine Rolle spielen. Dadurch werden die Auffüllungen von der Selbstaufmerksamkeit ausgeschlossen und haben keinen Einfluss auf das Ergebnis.</a:t>
            </a:r>
          </a:p>
          <a:p>
            <a:endParaRPr lang="de-DE" b="0" i="0" u="none" strike="noStrike" dirty="0">
              <a:solidFill>
                <a:srgbClr val="D1D5DB"/>
              </a:solidFill>
              <a:effectLst/>
              <a:latin typeface="Söhne"/>
            </a:endParaRPr>
          </a:p>
          <a:p>
            <a:r>
              <a:rPr lang="de-DE" b="0" i="0" u="none" strike="noStrike" dirty="0">
                <a:solidFill>
                  <a:srgbClr val="D1D5DB"/>
                </a:solidFill>
                <a:effectLst/>
                <a:latin typeface="Söhne"/>
              </a:rPr>
              <a:t>Die Verwendung von Auffüll-Token und Aufmerksamkeitsmasken ermöglicht es dem Transformer, Eingabesequenzen mit unterschiedlichen Längen zu verarbeiten, ohne dass die Auffüllungen die Modellleistung beeinträchtigen</a:t>
            </a:r>
            <a:endParaRPr lang="de-DE" dirty="0"/>
          </a:p>
        </p:txBody>
      </p:sp>
    </p:spTree>
    <p:extLst>
      <p:ext uri="{BB962C8B-B14F-4D97-AF65-F5344CB8AC3E}">
        <p14:creationId xmlns:p14="http://schemas.microsoft.com/office/powerpoint/2010/main" val="1889004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Erkläre das wir drei </a:t>
            </a:r>
            <a:r>
              <a:rPr lang="de-DE" dirty="0" err="1"/>
              <a:t>self</a:t>
            </a:r>
            <a:r>
              <a:rPr lang="de-DE" dirty="0"/>
              <a:t> </a:t>
            </a:r>
            <a:r>
              <a:rPr lang="de-DE" dirty="0" err="1"/>
              <a:t>Attentain</a:t>
            </a:r>
            <a:r>
              <a:rPr lang="de-DE" dirty="0"/>
              <a:t> schichten haben. Aber was bedeutet selbst </a:t>
            </a:r>
            <a:r>
              <a:rPr lang="de-DE" dirty="0" err="1"/>
              <a:t>aufmerksamkeit</a:t>
            </a:r>
            <a:r>
              <a:rPr lang="de-DE" dirty="0"/>
              <a:t>?</a:t>
            </a:r>
          </a:p>
          <a:p>
            <a:endParaRPr lang="de-DE" dirty="0"/>
          </a:p>
        </p:txBody>
      </p:sp>
    </p:spTree>
    <p:extLst>
      <p:ext uri="{BB962C8B-B14F-4D97-AF65-F5344CB8AC3E}">
        <p14:creationId xmlns:p14="http://schemas.microsoft.com/office/powerpoint/2010/main" val="1424686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a:p>
            <a:br>
              <a:rPr lang="de-DE" dirty="0"/>
            </a:br>
            <a:r>
              <a:rPr lang="de-DE" b="0" i="0" u="none" strike="noStrike" dirty="0">
                <a:solidFill>
                  <a:srgbClr val="D1D5DB"/>
                </a:solidFill>
                <a:effectLst/>
                <a:latin typeface="Söhne"/>
              </a:rPr>
              <a:t>Die Aufmerksamkeitsmasken werden verwendet, um sicherzustellen, dass das Modell während der Aufmerksamkeitsberechnung keine Aufmerksamkeit auf die Auffüll-Token richtet. Die Masken setzen die Aufmerksamkeitswerte für die Auffüll-Token auf Null, so dass sie bei der Berechnung keine Rolle spielen. Dadurch werden die Auffüllungen von der Selbstaufmerksamkeit ausgeschlossen und haben keinen Einfluss auf das Ergebnis.</a:t>
            </a:r>
          </a:p>
          <a:p>
            <a:endParaRPr lang="de-DE" b="0" i="0" u="none" strike="noStrike" dirty="0">
              <a:solidFill>
                <a:srgbClr val="D1D5DB"/>
              </a:solidFill>
              <a:effectLst/>
              <a:latin typeface="Söhne"/>
            </a:endParaRPr>
          </a:p>
          <a:p>
            <a:r>
              <a:rPr lang="de-DE" b="0" i="0" u="none" strike="noStrike" dirty="0">
                <a:solidFill>
                  <a:srgbClr val="D1D5DB"/>
                </a:solidFill>
                <a:effectLst/>
                <a:latin typeface="Söhne"/>
              </a:rPr>
              <a:t>Die Verwendung von Auffüll-Token und Aufmerksamkeitsmasken ermöglicht es dem Transformer, Eingabesequenzen mit unterschiedlichen Längen zu verarbeiten, ohne dass die Auffüllungen die Modellleistung beeinträchtigen</a:t>
            </a:r>
            <a:endParaRPr lang="de-DE" dirty="0"/>
          </a:p>
        </p:txBody>
      </p:sp>
    </p:spTree>
    <p:extLst>
      <p:ext uri="{BB962C8B-B14F-4D97-AF65-F5344CB8AC3E}">
        <p14:creationId xmlns:p14="http://schemas.microsoft.com/office/powerpoint/2010/main" val="221903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997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Ausgabe generieren</a:t>
            </a:r>
          </a:p>
          <a:p>
            <a:endParaRPr lang="de-DE" dirty="0"/>
          </a:p>
          <a:p>
            <a:r>
              <a:rPr lang="de-DE" dirty="0"/>
              <a:t>Der letzte Decoder im Stapel gibt seine Ausgabe an die Output-Komponente weiter, die sie in den endgültigen Ausgabesatz umwandelt.</a:t>
            </a:r>
          </a:p>
          <a:p>
            <a:endParaRPr lang="de-DE" dirty="0"/>
          </a:p>
          <a:p>
            <a:r>
              <a:rPr lang="de-DE" dirty="0"/>
              <a:t>Die lineare Schicht projiziert den Decoder-Vektor in Wortbewertungen, mit einem Bewertungswert für jedes einzelne Wort im Zielvokabular an jeder Position im Satz. Wenn unser endgültiger Ausgabesatz beispielsweise aus 7 Wörtern besteht und das spanische Zielvokabular 10000 eindeutige Wörter enthält, generieren wir 10000 Score-Werte für jedes dieser 7 Wörter. Die </a:t>
            </a:r>
            <a:r>
              <a:rPr lang="de-DE" dirty="0" err="1"/>
              <a:t>Scorewerte</a:t>
            </a:r>
            <a:r>
              <a:rPr lang="de-DE" dirty="0"/>
              <a:t> geben die Wahrscheinlichkeit des Auftretens jedes Wortes im Vokabular an dieser Stelle des Satzes an.</a:t>
            </a:r>
          </a:p>
          <a:p>
            <a:endParaRPr lang="de-DE" dirty="0"/>
          </a:p>
          <a:p>
            <a:r>
              <a:rPr lang="de-DE" dirty="0"/>
              <a:t>Die </a:t>
            </a:r>
            <a:r>
              <a:rPr lang="de-DE" dirty="0" err="1"/>
              <a:t>Softmax</a:t>
            </a:r>
            <a:r>
              <a:rPr lang="de-DE" dirty="0"/>
              <a:t>-Schicht wandelt diese Scores dann in Wahrscheinlichkeiten um (die sich zu 1,0 addieren). An jeder Position wird der Index für das Wort mit der höchsten Wahrscheinlichkeit ermittelt und dann dem entsprechenden Wort aus dem Vokabular zugeordnet. Diese Wörter bilden dann die Ausgabesequenz des Transformers.</a:t>
            </a:r>
          </a:p>
        </p:txBody>
      </p:sp>
    </p:spTree>
    <p:extLst>
      <p:ext uri="{BB962C8B-B14F-4D97-AF65-F5344CB8AC3E}">
        <p14:creationId xmlns:p14="http://schemas.microsoft.com/office/powerpoint/2010/main" val="3404407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Ausgabe generieren</a:t>
            </a:r>
          </a:p>
          <a:p>
            <a:endParaRPr lang="de-DE" dirty="0"/>
          </a:p>
          <a:p>
            <a:r>
              <a:rPr lang="de-DE" dirty="0"/>
              <a:t>Der letzte Decoder im Stapel gibt seine Ausgabe an die Output-Komponente weiter, die sie in den endgültigen Ausgabesatz umwandelt.</a:t>
            </a:r>
          </a:p>
          <a:p>
            <a:r>
              <a:rPr lang="de-DE" dirty="0"/>
              <a:t>Die lineare Schicht projiziert den Decoder-Vektor in Wortbewertungen, mit einem Bewertungswert für jedes einzelne Wort im Zielvokabular an jeder Position im Satz. Wenn unser endgültiger Ausgabesatz beispielsweise aus 7 Wörtern besteht und das spanische Zielvokabular 10000 eindeutige Wörter enthält, generieren wir 10000 Score-Werte für jedes dieser 7 Wörter. Die </a:t>
            </a:r>
            <a:r>
              <a:rPr lang="de-DE" dirty="0" err="1"/>
              <a:t>Scorewerte</a:t>
            </a:r>
            <a:r>
              <a:rPr lang="de-DE" dirty="0"/>
              <a:t> geben die Wahrscheinlichkeit des Auftretens jedes Wortes im Vokabular an dieser Stelle des Satzes an.</a:t>
            </a:r>
          </a:p>
          <a:p>
            <a:endParaRPr lang="de-DE" dirty="0"/>
          </a:p>
          <a:p>
            <a:r>
              <a:rPr lang="de-DE" dirty="0"/>
              <a:t>Die </a:t>
            </a:r>
            <a:r>
              <a:rPr lang="de-DE" dirty="0" err="1"/>
              <a:t>Softmax</a:t>
            </a:r>
            <a:r>
              <a:rPr lang="de-DE" dirty="0"/>
              <a:t>-Schicht wandelt diese Scores dann in Wahrscheinlichkeiten um (die sich zu 1,0 addieren). An jeder Position wird der Index für das Wort mit der höchsten Wahrscheinlichkeit ermittelt und dann dem entsprechenden Wort aus dem Vokabular zugeordnet. Diese Wörter bilden dann die Ausgabesequenz des Transformers.</a:t>
            </a:r>
          </a:p>
        </p:txBody>
      </p:sp>
    </p:spTree>
    <p:extLst>
      <p:ext uri="{BB962C8B-B14F-4D97-AF65-F5344CB8AC3E}">
        <p14:creationId xmlns:p14="http://schemas.microsoft.com/office/powerpoint/2010/main" val="2818279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Ausgabe generieren</a:t>
            </a:r>
          </a:p>
          <a:p>
            <a:endParaRPr lang="de-DE" dirty="0"/>
          </a:p>
          <a:p>
            <a:r>
              <a:rPr lang="de-DE" dirty="0"/>
              <a:t>Der letzte Decoder im Stapel gibt seine Ausgabe an die Output-Komponente weiter, die sie in den endgültigen Ausgabesatz umwandelt.</a:t>
            </a:r>
          </a:p>
          <a:p>
            <a:r>
              <a:rPr lang="de-DE" dirty="0"/>
              <a:t>Die lineare Schicht projiziert den Decoder-Vektor in Wortbewertungen, mit einem Bewertungswert für jedes einzelne Wort im Zielvokabular an jeder Position im Satz. Wenn unser endgültiger Ausgabesatz beispielsweise aus 7 Wörtern besteht und das spanische Zielvokabular 10000 eindeutige Wörter enthält, generieren wir 10000 Score-Werte für jedes dieser 7 Wörter. Die </a:t>
            </a:r>
            <a:r>
              <a:rPr lang="de-DE" dirty="0" err="1"/>
              <a:t>Scorewerte</a:t>
            </a:r>
            <a:r>
              <a:rPr lang="de-DE" dirty="0"/>
              <a:t> geben die Wahrscheinlichkeit des Auftretens jedes Wortes im Vokabular an dieser Stelle des Satzes an.</a:t>
            </a:r>
          </a:p>
          <a:p>
            <a:endParaRPr lang="de-DE" dirty="0"/>
          </a:p>
          <a:p>
            <a:r>
              <a:rPr lang="de-DE" dirty="0"/>
              <a:t>Die </a:t>
            </a:r>
            <a:r>
              <a:rPr lang="de-DE" dirty="0" err="1"/>
              <a:t>Softmax</a:t>
            </a:r>
            <a:r>
              <a:rPr lang="de-DE" dirty="0"/>
              <a:t>-Schicht wandelt diese Scores dann in Wahrscheinlichkeiten um (die sich zu 1,0 addieren). An jeder Position wird der Index für das Wort mit der höchsten Wahrscheinlichkeit ermittelt und dann dem entsprechenden Wort aus dem Vokabular zugeordnet. Diese Wörter bilden dann die Ausgabesequenz des Transformers.</a:t>
            </a:r>
          </a:p>
        </p:txBody>
      </p:sp>
    </p:spTree>
    <p:extLst>
      <p:ext uri="{BB962C8B-B14F-4D97-AF65-F5344CB8AC3E}">
        <p14:creationId xmlns:p14="http://schemas.microsoft.com/office/powerpoint/2010/main" val="254847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Training des Transformators</a:t>
            </a:r>
          </a:p>
          <a:p>
            <a:r>
              <a:rPr lang="de-DE" dirty="0"/>
              <a:t>Der Transformer arbeitet beim Training und bei der Inferenz etwas anders.</a:t>
            </a:r>
          </a:p>
          <a:p>
            <a:pPr marL="0" marR="0" lvl="0" indent="0" algn="l" defTabSz="457200" rtl="0" eaLnBrk="0" fontAlgn="base" latinLnBrk="0" hangingPunct="0">
              <a:lnSpc>
                <a:spcPct val="125000"/>
              </a:lnSpc>
              <a:spcBef>
                <a:spcPct val="0"/>
              </a:spcBef>
              <a:spcAft>
                <a:spcPct val="0"/>
              </a:spcAft>
              <a:buClrTx/>
              <a:buSzTx/>
              <a:buFontTx/>
              <a:buNone/>
              <a:tabLst/>
              <a:defRPr/>
            </a:pPr>
            <a:r>
              <a:rPr lang="de-DE" dirty="0"/>
              <a:t>Was ist die Inferenz ?: --&gt; </a:t>
            </a:r>
            <a:r>
              <a:rPr lang="de-DE" b="0" i="0" u="none" strike="noStrike" dirty="0">
                <a:solidFill>
                  <a:srgbClr val="BDC1C6"/>
                </a:solidFill>
                <a:effectLst/>
                <a:latin typeface="arial" panose="020B0604020202020204" pitchFamily="34" charset="0"/>
              </a:rPr>
              <a:t>aufbereitetes Wissen, das aufgrund von logischen Schlussfolgerungen gewonnen wurde</a:t>
            </a:r>
          </a:p>
          <a:p>
            <a:endParaRPr lang="de-DE" dirty="0"/>
          </a:p>
          <a:p>
            <a:r>
              <a:rPr lang="de-DE" dirty="0"/>
              <a:t>Schauen wir uns zunächst den Datenfluss während des Trainings an. Die Trainingsdaten bestehen aus zwei Teilen:</a:t>
            </a:r>
          </a:p>
          <a:p>
            <a:r>
              <a:rPr lang="de-DE" dirty="0"/>
              <a:t>Die Quell- oder Eingabesequenz (z. B. "</a:t>
            </a:r>
            <a:r>
              <a:rPr lang="de-DE" dirty="0" err="1"/>
              <a:t>You</a:t>
            </a:r>
            <a:r>
              <a:rPr lang="de-DE" dirty="0"/>
              <a:t> </a:t>
            </a:r>
            <a:r>
              <a:rPr lang="de-DE" dirty="0" err="1"/>
              <a:t>are</a:t>
            </a:r>
            <a:r>
              <a:rPr lang="de-DE" dirty="0"/>
              <a:t> </a:t>
            </a:r>
            <a:r>
              <a:rPr lang="de-DE" dirty="0" err="1"/>
              <a:t>welcome</a:t>
            </a:r>
            <a:r>
              <a:rPr lang="de-DE" dirty="0"/>
              <a:t>" auf Englisch, für ein Übersetzungsproblem)</a:t>
            </a:r>
          </a:p>
          <a:p>
            <a:r>
              <a:rPr lang="de-DE" dirty="0"/>
              <a:t>Die Zielsequenz (z. B. "De </a:t>
            </a:r>
            <a:r>
              <a:rPr lang="de-DE" dirty="0" err="1"/>
              <a:t>nada</a:t>
            </a:r>
            <a:r>
              <a:rPr lang="de-DE" dirty="0"/>
              <a:t>" auf Spanisch)</a:t>
            </a:r>
          </a:p>
          <a:p>
            <a:r>
              <a:rPr lang="de-DE" dirty="0"/>
              <a:t>Das Ziel des Transformers ist es zu lernen, wie man die Zielsequenz ausgibt, indem man sowohl die Eingabe- als auch die Zielsequenz verwendet.</a:t>
            </a:r>
          </a:p>
          <a:p>
            <a:endParaRPr lang="de-DE" dirty="0"/>
          </a:p>
          <a:p>
            <a:endParaRPr lang="de-DE" dirty="0"/>
          </a:p>
          <a:p>
            <a:r>
              <a:rPr lang="de-DE" dirty="0"/>
              <a:t>Der Transformer verarbeitet die Daten wie folgt:</a:t>
            </a:r>
          </a:p>
          <a:p>
            <a:r>
              <a:rPr lang="de-DE" dirty="0"/>
              <a:t>1. Die Eingabesequenz wird in Einbettungen (mit Positionskodierung) umgewandelt und an den Encoder weitergeleitet.</a:t>
            </a:r>
          </a:p>
          <a:p>
            <a:endParaRPr lang="de-DE" dirty="0"/>
          </a:p>
          <a:p>
            <a:r>
              <a:rPr lang="de-DE" dirty="0"/>
              <a:t>2. Der Stapel von Kodierern verarbeitet diese und erzeugt eine kodierte Darstellung der Eingabesequenz.</a:t>
            </a:r>
          </a:p>
          <a:p>
            <a:endParaRPr lang="de-DE" dirty="0"/>
          </a:p>
          <a:p>
            <a:r>
              <a:rPr lang="de-DE" dirty="0"/>
              <a:t>3. Der Zielsequenz wird ein Satzanfangs-Token vorangestellt, in Einbettungen (mit Positionskodierung) umgewandelt und an den Decoder weitergeleitet.</a:t>
            </a:r>
          </a:p>
          <a:p>
            <a:endParaRPr lang="de-DE" dirty="0"/>
          </a:p>
          <a:p>
            <a:r>
              <a:rPr lang="de-DE" dirty="0"/>
              <a:t>4. Der </a:t>
            </a:r>
            <a:r>
              <a:rPr lang="de-DE" dirty="0" err="1"/>
              <a:t>Decoderstapel</a:t>
            </a:r>
            <a:r>
              <a:rPr lang="de-DE" dirty="0"/>
              <a:t> verarbeitet diese zusammen mit der kodierten Darstellung des </a:t>
            </a:r>
            <a:r>
              <a:rPr lang="de-DE" dirty="0" err="1"/>
              <a:t>Encoderstapels</a:t>
            </a:r>
            <a:r>
              <a:rPr lang="de-DE" dirty="0"/>
              <a:t>, um eine kodierte Darstellung der Zielsequenz zu erzeugen.</a:t>
            </a:r>
          </a:p>
          <a:p>
            <a:endParaRPr lang="de-DE" dirty="0"/>
          </a:p>
          <a:p>
            <a:r>
              <a:rPr lang="de-DE" dirty="0"/>
              <a:t>5. Die Ausgabeschicht wandelt sie in Wortwahrscheinlichkeiten und die endgültige Ausgabesequenz um.</a:t>
            </a:r>
          </a:p>
          <a:p>
            <a:endParaRPr lang="de-DE" dirty="0"/>
          </a:p>
          <a:p>
            <a:r>
              <a:rPr lang="de-DE" dirty="0"/>
              <a:t>6. Die Verlustfunktion des Transformers vergleicht diese Ausgabesequenz mit der Zielsequenz aus den Trainingsdaten. Dieser Verlust wird verwendet, um Gradienten zu erzeugen, mit denen der Transformer während der Back-Propagation trainiert wird.</a:t>
            </a:r>
          </a:p>
          <a:p>
            <a:endParaRPr lang="de-DE" dirty="0"/>
          </a:p>
          <a:p>
            <a:endParaRPr lang="de-DE" dirty="0"/>
          </a:p>
        </p:txBody>
      </p:sp>
    </p:spTree>
    <p:extLst>
      <p:ext uri="{BB962C8B-B14F-4D97-AF65-F5344CB8AC3E}">
        <p14:creationId xmlns:p14="http://schemas.microsoft.com/office/powerpoint/2010/main" val="1539461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a:p>
            <a:endParaRPr lang="de-DE" dirty="0"/>
          </a:p>
          <a:p>
            <a:r>
              <a:rPr lang="de-DE" dirty="0"/>
              <a:t>Im Decoder Self-attention: Die Maskierung dient dazu, den Decoder daran zu hindern, bei der Vorhersage des nächsten Wortes auf den Rest des Zielsatzes zu "spähen".</a:t>
            </a:r>
          </a:p>
          <a:p>
            <a:r>
              <a:rPr lang="de-DE" dirty="0"/>
              <a:t>Der Decoder verarbeitet die Wörter in der Ausgangssequenz und verwendet sie zur Vorhersage der Wörter in der Zielsequenz. Während des Trainings geschieht dies über Teacher </a:t>
            </a:r>
            <a:r>
              <a:rPr lang="de-DE" dirty="0" err="1"/>
              <a:t>Forcing</a:t>
            </a:r>
            <a:r>
              <a:rPr lang="de-DE" dirty="0"/>
              <a:t>, bei dem die gesamte Zielsequenz als Decoder-Eingabe eingespeist wird. Bei der Vorhersage eines Wortes an einer bestimmten Position stehen dem Decoder daher sowohl die Zielwörter vor diesem Wort als auch die Zielwörter nach diesem Wort zur Verfügung. Dadurch kann der Decoder "schummeln", indem er Zielwörter aus zukünftigen "Zeitschritten" verwendet.</a:t>
            </a:r>
          </a:p>
          <a:p>
            <a:r>
              <a:rPr lang="de-DE" dirty="0"/>
              <a:t>Bei der Vorhersage von "Wort 3" sollte sich der Decoder beispielsweise nur auf die ersten drei Eingabewörter des Ziels beziehen, nicht aber auf das vierte Wort "</a:t>
            </a:r>
            <a:r>
              <a:rPr lang="de-DE" dirty="0" err="1"/>
              <a:t>Ketan</a:t>
            </a:r>
            <a:r>
              <a:rPr lang="de-DE" dirty="0"/>
              <a:t>".</a:t>
            </a:r>
          </a:p>
          <a:p>
            <a:endParaRPr lang="de-DE" dirty="0"/>
          </a:p>
          <a:p>
            <a:r>
              <a:rPr lang="de-DE" dirty="0"/>
              <a:t>Daher blendet der Decoder Eingabewörter aus, die später in der Sequenz erscheinen.</a:t>
            </a:r>
          </a:p>
          <a:p>
            <a:endParaRPr lang="de-DE" dirty="0"/>
          </a:p>
        </p:txBody>
      </p:sp>
    </p:spTree>
    <p:extLst>
      <p:ext uri="{BB962C8B-B14F-4D97-AF65-F5344CB8AC3E}">
        <p14:creationId xmlns:p14="http://schemas.microsoft.com/office/powerpoint/2010/main" val="413079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fontAlgn="base">
              <a:buFont typeface="+mj-lt"/>
              <a:buAutoNum type="arabicPeriod"/>
            </a:pPr>
            <a:r>
              <a:rPr lang="de-DE" b="0" i="0" dirty="0">
                <a:solidFill>
                  <a:srgbClr val="000000"/>
                </a:solidFill>
                <a:effectLst/>
                <a:latin typeface="inherit"/>
              </a:rPr>
              <a:t>Einer der größten </a:t>
            </a:r>
            <a:r>
              <a:rPr lang="de-DE" b="0" i="0" dirty="0" err="1">
                <a:solidFill>
                  <a:srgbClr val="000000"/>
                </a:solidFill>
                <a:effectLst/>
                <a:latin typeface="inherit"/>
              </a:rPr>
              <a:t>milestones</a:t>
            </a:r>
            <a:r>
              <a:rPr lang="de-DE" b="0" i="0" dirty="0">
                <a:solidFill>
                  <a:srgbClr val="000000"/>
                </a:solidFill>
                <a:effectLst/>
                <a:latin typeface="inherit"/>
              </a:rPr>
              <a:t> im Bereich </a:t>
            </a:r>
            <a:r>
              <a:rPr lang="de-DE" b="0" i="0" dirty="0" err="1">
                <a:solidFill>
                  <a:srgbClr val="000000"/>
                </a:solidFill>
                <a:effectLst/>
                <a:latin typeface="inherit"/>
              </a:rPr>
              <a:t>ChatBot</a:t>
            </a:r>
            <a:r>
              <a:rPr lang="de-DE" b="0" i="0" dirty="0">
                <a:solidFill>
                  <a:srgbClr val="000000"/>
                </a:solidFill>
                <a:effectLst/>
                <a:latin typeface="inherit"/>
              </a:rPr>
              <a:t>, Sprachmodell und Natürliche Sprachverarbeitung ist der Turing-Test und bevor wir zusammen die Frage beantworten, ob </a:t>
            </a:r>
            <a:r>
              <a:rPr lang="de-DE" b="0" i="0" dirty="0" err="1">
                <a:solidFill>
                  <a:srgbClr val="000000"/>
                </a:solidFill>
                <a:effectLst/>
                <a:latin typeface="inherit"/>
              </a:rPr>
              <a:t>ChatGPT</a:t>
            </a:r>
            <a:r>
              <a:rPr lang="de-DE" b="0" i="0" dirty="0">
                <a:solidFill>
                  <a:srgbClr val="000000"/>
                </a:solidFill>
                <a:effectLst/>
                <a:latin typeface="inherit"/>
              </a:rPr>
              <a:t> in der Lage ist den Turing-Test zu bestehen, machen wir kurz einen Exkurs Mit dem Turing Test formulierte Alan Turing im Jahr 1950 eine Idee, wie man </a:t>
            </a:r>
            <a:r>
              <a:rPr lang="de-DE" b="0" i="0" dirty="0" err="1">
                <a:solidFill>
                  <a:srgbClr val="000000"/>
                </a:solidFill>
                <a:effectLst/>
                <a:latin typeface="inherit"/>
              </a:rPr>
              <a:t>festellen</a:t>
            </a:r>
            <a:r>
              <a:rPr lang="de-DE" b="0" i="0" dirty="0">
                <a:solidFill>
                  <a:srgbClr val="000000"/>
                </a:solidFill>
                <a:effectLst/>
                <a:latin typeface="inherit"/>
              </a:rPr>
              <a:t> könnte, ob ein Computer ein gleichwertiges </a:t>
            </a:r>
            <a:r>
              <a:rPr lang="de-DE" b="0" i="0" dirty="0" err="1">
                <a:solidFill>
                  <a:srgbClr val="000000"/>
                </a:solidFill>
                <a:effectLst/>
                <a:latin typeface="inherit"/>
              </a:rPr>
              <a:t>Denkvermögel</a:t>
            </a:r>
            <a:r>
              <a:rPr lang="de-DE" b="0" i="0" dirty="0">
                <a:solidFill>
                  <a:srgbClr val="000000"/>
                </a:solidFill>
                <a:effectLst/>
                <a:latin typeface="inherit"/>
              </a:rPr>
              <a:t> wie ein Mensch hat. Diese Idee wurde 2 Jahre nach seinem Suizid ausformuliert. Der Testablauf sieht wie folgt aus. Ein menschlicher Fragesteller </a:t>
            </a:r>
            <a:r>
              <a:rPr lang="de-DE" b="0" i="0" dirty="0" err="1">
                <a:solidFill>
                  <a:srgbClr val="000000"/>
                </a:solidFill>
                <a:effectLst/>
                <a:latin typeface="inherit"/>
              </a:rPr>
              <a:t>fürht</a:t>
            </a:r>
            <a:r>
              <a:rPr lang="de-DE" b="0" i="0" dirty="0">
                <a:solidFill>
                  <a:srgbClr val="000000"/>
                </a:solidFill>
                <a:effectLst/>
                <a:latin typeface="inherit"/>
              </a:rPr>
              <a:t> eine Unterhaltung mit zwei ihm unbekannten Gesprächspartner. Der eine Gesprächspartner ist ein Mensch, der andere eine Maschine. Kann der Fragesteller nach der intensiven Befragung nicht sagen, welcher von beiden die Maschine ist, hat die Maschine den Turing Test bestanden. Ich habe davor gesagt, dass wir versuchen rauszufinden, ob </a:t>
            </a:r>
            <a:r>
              <a:rPr lang="de-DE" b="0" i="0" dirty="0" err="1">
                <a:solidFill>
                  <a:srgbClr val="000000"/>
                </a:solidFill>
                <a:effectLst/>
                <a:latin typeface="inherit"/>
              </a:rPr>
              <a:t>ChatGPT</a:t>
            </a:r>
            <a:r>
              <a:rPr lang="de-DE" b="0" i="0" dirty="0">
                <a:solidFill>
                  <a:srgbClr val="000000"/>
                </a:solidFill>
                <a:effectLst/>
                <a:latin typeface="inherit"/>
              </a:rPr>
              <a:t> den </a:t>
            </a:r>
            <a:r>
              <a:rPr lang="de-DE" b="0" i="0" dirty="0" err="1">
                <a:solidFill>
                  <a:srgbClr val="000000"/>
                </a:solidFill>
                <a:effectLst/>
                <a:latin typeface="inherit"/>
              </a:rPr>
              <a:t>Turingtest</a:t>
            </a:r>
            <a:r>
              <a:rPr lang="de-DE" b="0" i="0" dirty="0">
                <a:solidFill>
                  <a:srgbClr val="000000"/>
                </a:solidFill>
                <a:effectLst/>
                <a:latin typeface="inherit"/>
              </a:rPr>
              <a:t> besteht oder nicht, deswegen machen wir hier kurz ein Experiment. Ich unterhalte mich mit </a:t>
            </a:r>
            <a:r>
              <a:rPr lang="de-DE" b="0" i="0" dirty="0" err="1">
                <a:solidFill>
                  <a:srgbClr val="000000"/>
                </a:solidFill>
                <a:effectLst/>
                <a:latin typeface="inherit"/>
              </a:rPr>
              <a:t>ChatGPT</a:t>
            </a:r>
            <a:r>
              <a:rPr lang="de-DE" b="0" i="0" dirty="0">
                <a:solidFill>
                  <a:srgbClr val="000000"/>
                </a:solidFill>
                <a:effectLst/>
                <a:latin typeface="inherit"/>
              </a:rPr>
              <a:t> und wir stellen uns vor, dass wir nicht wüssten, ob </a:t>
            </a:r>
            <a:r>
              <a:rPr lang="de-DE" b="0" i="0" dirty="0" err="1">
                <a:solidFill>
                  <a:srgbClr val="000000"/>
                </a:solidFill>
                <a:effectLst/>
                <a:latin typeface="inherit"/>
              </a:rPr>
              <a:t>ChatGPT</a:t>
            </a:r>
            <a:r>
              <a:rPr lang="de-DE" b="0" i="0" dirty="0">
                <a:solidFill>
                  <a:srgbClr val="000000"/>
                </a:solidFill>
                <a:effectLst/>
                <a:latin typeface="inherit"/>
              </a:rPr>
              <a:t> ein Mensch oder eine Maschine ist. Wenn </a:t>
            </a:r>
            <a:r>
              <a:rPr lang="de-DE" b="0" i="0" dirty="0" err="1">
                <a:solidFill>
                  <a:srgbClr val="000000"/>
                </a:solidFill>
                <a:effectLst/>
                <a:latin typeface="inherit"/>
              </a:rPr>
              <a:t>chatgpt</a:t>
            </a:r>
            <a:r>
              <a:rPr lang="de-DE" b="0" i="0" dirty="0">
                <a:solidFill>
                  <a:srgbClr val="000000"/>
                </a:solidFill>
                <a:effectLst/>
                <a:latin typeface="inherit"/>
              </a:rPr>
              <a:t> eine klare </a:t>
            </a:r>
            <a:r>
              <a:rPr lang="de-DE" b="0" i="0" dirty="0" err="1">
                <a:solidFill>
                  <a:srgbClr val="000000"/>
                </a:solidFill>
                <a:effectLst/>
                <a:latin typeface="inherit"/>
              </a:rPr>
              <a:t>antwort</a:t>
            </a:r>
            <a:r>
              <a:rPr lang="de-DE" b="0" i="0" dirty="0">
                <a:solidFill>
                  <a:srgbClr val="000000"/>
                </a:solidFill>
                <a:effectLst/>
                <a:latin typeface="inherit"/>
              </a:rPr>
              <a:t> gibt, die von einer Maschine kommt, hebt ihr eure Hand. Wir versuchen es mal ganz einfach. eine Frage die jeder Mensch immer wieder mal hört. Wie geht es dir?</a:t>
            </a:r>
          </a:p>
          <a:p>
            <a:pPr marL="0" marR="0" lvl="0" indent="0" algn="l" defTabSz="457200" rtl="0" eaLnBrk="0" fontAlgn="base" latinLnBrk="0" hangingPunct="0">
              <a:lnSpc>
                <a:spcPct val="125000"/>
              </a:lnSpc>
              <a:spcBef>
                <a:spcPct val="0"/>
              </a:spcBef>
              <a:spcAft>
                <a:spcPct val="0"/>
              </a:spcAft>
              <a:buClrTx/>
              <a:buSzTx/>
              <a:buFont typeface="+mj-lt"/>
              <a:buAutoNum type="arabicPeriod"/>
              <a:tabLst/>
              <a:defRPr/>
            </a:pPr>
            <a:r>
              <a:rPr lang="de-DE" b="0" i="0" dirty="0">
                <a:solidFill>
                  <a:srgbClr val="000000"/>
                </a:solidFill>
                <a:effectLst/>
                <a:latin typeface="inherit"/>
              </a:rPr>
              <a:t>Wir haben hier also ein klares nein. </a:t>
            </a:r>
            <a:r>
              <a:rPr lang="de-DE" b="0" i="0" dirty="0" err="1">
                <a:solidFill>
                  <a:srgbClr val="000000"/>
                </a:solidFill>
                <a:effectLst/>
                <a:latin typeface="inherit"/>
              </a:rPr>
              <a:t>ChatGPT</a:t>
            </a:r>
            <a:r>
              <a:rPr lang="de-DE" b="0" i="0" dirty="0">
                <a:solidFill>
                  <a:srgbClr val="000000"/>
                </a:solidFill>
                <a:effectLst/>
                <a:latin typeface="inherit"/>
              </a:rPr>
              <a:t> wiederholt immer wieder gerne, dass es sich um ein Sprachmodell handelt. außerdem wurde </a:t>
            </a:r>
            <a:r>
              <a:rPr lang="de-DE" b="0" i="0" dirty="0" err="1">
                <a:solidFill>
                  <a:srgbClr val="000000"/>
                </a:solidFill>
                <a:effectLst/>
                <a:latin typeface="inherit"/>
              </a:rPr>
              <a:t>chatgpt</a:t>
            </a:r>
            <a:r>
              <a:rPr lang="de-DE" b="0" i="0" dirty="0">
                <a:solidFill>
                  <a:srgbClr val="000000"/>
                </a:solidFill>
                <a:effectLst/>
                <a:latin typeface="inherit"/>
              </a:rPr>
              <a:t> auch nicht speziell dafür trainiert den </a:t>
            </a:r>
            <a:r>
              <a:rPr lang="de-DE" b="0" i="0" dirty="0" err="1">
                <a:solidFill>
                  <a:srgbClr val="000000"/>
                </a:solidFill>
                <a:effectLst/>
                <a:latin typeface="inherit"/>
              </a:rPr>
              <a:t>turing</a:t>
            </a:r>
            <a:r>
              <a:rPr lang="de-DE" b="0" i="0" dirty="0">
                <a:solidFill>
                  <a:srgbClr val="000000"/>
                </a:solidFill>
                <a:effectLst/>
                <a:latin typeface="inherit"/>
              </a:rPr>
              <a:t> </a:t>
            </a:r>
            <a:r>
              <a:rPr lang="de-DE" b="0" i="0" dirty="0" err="1">
                <a:solidFill>
                  <a:srgbClr val="000000"/>
                </a:solidFill>
                <a:effectLst/>
                <a:latin typeface="inherit"/>
              </a:rPr>
              <a:t>test</a:t>
            </a:r>
            <a:r>
              <a:rPr lang="de-DE" b="0" i="0" dirty="0">
                <a:solidFill>
                  <a:srgbClr val="000000"/>
                </a:solidFill>
                <a:effectLst/>
                <a:latin typeface="inherit"/>
              </a:rPr>
              <a:t> zu bestehen. Es gibt immer mal wieder </a:t>
            </a:r>
            <a:r>
              <a:rPr lang="de-DE" b="0" i="0" dirty="0" err="1">
                <a:solidFill>
                  <a:srgbClr val="000000"/>
                </a:solidFill>
                <a:effectLst/>
                <a:latin typeface="inherit"/>
              </a:rPr>
              <a:t>Jornalisten</a:t>
            </a:r>
            <a:r>
              <a:rPr lang="de-DE" b="0" i="0" dirty="0">
                <a:solidFill>
                  <a:srgbClr val="000000"/>
                </a:solidFill>
                <a:effectLst/>
                <a:latin typeface="inherit"/>
              </a:rPr>
              <a:t> oder Organisationen die behaupten, dass </a:t>
            </a:r>
            <a:r>
              <a:rPr lang="de-DE" b="0" i="0" dirty="0" err="1">
                <a:solidFill>
                  <a:srgbClr val="000000"/>
                </a:solidFill>
                <a:effectLst/>
                <a:latin typeface="inherit"/>
              </a:rPr>
              <a:t>ChatGPT</a:t>
            </a:r>
            <a:r>
              <a:rPr lang="de-DE" b="0" i="0" dirty="0">
                <a:solidFill>
                  <a:srgbClr val="000000"/>
                </a:solidFill>
                <a:effectLst/>
                <a:latin typeface="inherit"/>
              </a:rPr>
              <a:t> oder andere Sprachmodelle den Turing </a:t>
            </a:r>
            <a:r>
              <a:rPr lang="de-DE" b="0" i="0" dirty="0" err="1">
                <a:solidFill>
                  <a:srgbClr val="000000"/>
                </a:solidFill>
                <a:effectLst/>
                <a:latin typeface="inherit"/>
              </a:rPr>
              <a:t>test</a:t>
            </a:r>
            <a:r>
              <a:rPr lang="de-DE" b="0" i="0" dirty="0">
                <a:solidFill>
                  <a:srgbClr val="000000"/>
                </a:solidFill>
                <a:effectLst/>
                <a:latin typeface="inherit"/>
              </a:rPr>
              <a:t> bestanden haben, jedoch ist der </a:t>
            </a:r>
            <a:r>
              <a:rPr lang="de-DE" b="0" i="0" dirty="0" err="1">
                <a:solidFill>
                  <a:srgbClr val="000000"/>
                </a:solidFill>
                <a:effectLst/>
                <a:latin typeface="inherit"/>
              </a:rPr>
              <a:t>turing</a:t>
            </a:r>
            <a:r>
              <a:rPr lang="de-DE" b="0" i="0" dirty="0">
                <a:solidFill>
                  <a:srgbClr val="000000"/>
                </a:solidFill>
                <a:effectLst/>
                <a:latin typeface="inherit"/>
              </a:rPr>
              <a:t>-test nicht universell gleich und untersteht keine genauen regeln. bisschen über </a:t>
            </a:r>
            <a:r>
              <a:rPr lang="de-DE" b="0" i="0" dirty="0" err="1">
                <a:solidFill>
                  <a:srgbClr val="000000"/>
                </a:solidFill>
                <a:effectLst/>
                <a:latin typeface="inherit"/>
              </a:rPr>
              <a:t>lamda</a:t>
            </a:r>
            <a:r>
              <a:rPr lang="de-DE" b="0" i="0" dirty="0">
                <a:solidFill>
                  <a:srgbClr val="000000"/>
                </a:solidFill>
                <a:effectLst/>
                <a:latin typeface="inherit"/>
              </a:rPr>
              <a:t> erzählen von </a:t>
            </a:r>
            <a:r>
              <a:rPr lang="de-DE" b="0" i="0" dirty="0" err="1">
                <a:solidFill>
                  <a:srgbClr val="000000"/>
                </a:solidFill>
                <a:effectLst/>
                <a:latin typeface="inherit"/>
              </a:rPr>
              <a:t>google</a:t>
            </a:r>
            <a:r>
              <a:rPr lang="de-DE" b="0" i="0" dirty="0">
                <a:solidFill>
                  <a:srgbClr val="000000"/>
                </a:solidFill>
                <a:effectLst/>
                <a:latin typeface="inherit"/>
              </a:rPr>
              <a:t>.</a:t>
            </a:r>
          </a:p>
          <a:p>
            <a:endParaRPr lang="en-US" dirty="0"/>
          </a:p>
        </p:txBody>
      </p:sp>
    </p:spTree>
    <p:extLst>
      <p:ext uri="{BB962C8B-B14F-4D97-AF65-F5344CB8AC3E}">
        <p14:creationId xmlns:p14="http://schemas.microsoft.com/office/powerpoint/2010/main" val="1307287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Training des Transformators</a:t>
            </a:r>
          </a:p>
          <a:p>
            <a:r>
              <a:rPr lang="de-DE" dirty="0"/>
              <a:t>Der Transformer arbeitet beim Training und bei der Inferenz etwas anders.</a:t>
            </a:r>
          </a:p>
          <a:p>
            <a:pPr marL="0" marR="0" lvl="0" indent="0" algn="l" defTabSz="457200" rtl="0" eaLnBrk="0" fontAlgn="base" latinLnBrk="0" hangingPunct="0">
              <a:lnSpc>
                <a:spcPct val="125000"/>
              </a:lnSpc>
              <a:spcBef>
                <a:spcPct val="0"/>
              </a:spcBef>
              <a:spcAft>
                <a:spcPct val="0"/>
              </a:spcAft>
              <a:buClrTx/>
              <a:buSzTx/>
              <a:buFontTx/>
              <a:buNone/>
              <a:tabLst/>
              <a:defRPr/>
            </a:pPr>
            <a:r>
              <a:rPr lang="de-DE" dirty="0"/>
              <a:t>Was ist die Inferenz ?: --&gt; </a:t>
            </a:r>
            <a:r>
              <a:rPr lang="de-DE" b="0" i="0" u="none" strike="noStrike" dirty="0">
                <a:solidFill>
                  <a:srgbClr val="BDC1C6"/>
                </a:solidFill>
                <a:effectLst/>
                <a:latin typeface="arial" panose="020B0604020202020204" pitchFamily="34" charset="0"/>
              </a:rPr>
              <a:t>aufbereitetes Wissen, das aufgrund von logischen Schlussfolgerungen gewonnen wurde</a:t>
            </a:r>
          </a:p>
          <a:p>
            <a:endParaRPr lang="de-DE" dirty="0"/>
          </a:p>
          <a:p>
            <a:r>
              <a:rPr lang="de-DE" dirty="0"/>
              <a:t>Schauen wir uns zunächst den Datenfluss während des Trainings an. Die Trainingsdaten bestehen aus zwei Teilen:</a:t>
            </a:r>
          </a:p>
          <a:p>
            <a:r>
              <a:rPr lang="de-DE" dirty="0"/>
              <a:t>Die Quell- oder Eingabesequenz (z. B. "</a:t>
            </a:r>
            <a:r>
              <a:rPr lang="de-DE" dirty="0" err="1"/>
              <a:t>You</a:t>
            </a:r>
            <a:r>
              <a:rPr lang="de-DE" dirty="0"/>
              <a:t> </a:t>
            </a:r>
            <a:r>
              <a:rPr lang="de-DE" dirty="0" err="1"/>
              <a:t>are</a:t>
            </a:r>
            <a:r>
              <a:rPr lang="de-DE" dirty="0"/>
              <a:t> </a:t>
            </a:r>
            <a:r>
              <a:rPr lang="de-DE" dirty="0" err="1"/>
              <a:t>welcome</a:t>
            </a:r>
            <a:r>
              <a:rPr lang="de-DE" dirty="0"/>
              <a:t>" auf Englisch, für ein Übersetzungsproblem)</a:t>
            </a:r>
          </a:p>
          <a:p>
            <a:r>
              <a:rPr lang="de-DE" dirty="0"/>
              <a:t>Die Zielsequenz (z. B. "De </a:t>
            </a:r>
            <a:r>
              <a:rPr lang="de-DE" dirty="0" err="1"/>
              <a:t>nada</a:t>
            </a:r>
            <a:r>
              <a:rPr lang="de-DE" dirty="0"/>
              <a:t>" auf Spanisch)</a:t>
            </a:r>
          </a:p>
          <a:p>
            <a:r>
              <a:rPr lang="de-DE" dirty="0"/>
              <a:t>Das Ziel des Transformers ist es zu lernen, wie man die Zielsequenz ausgibt, indem man sowohl die Eingabe- als auch die Zielsequenz verwendet.</a:t>
            </a:r>
          </a:p>
          <a:p>
            <a:endParaRPr lang="de-DE" dirty="0"/>
          </a:p>
          <a:p>
            <a:endParaRPr lang="de-DE" dirty="0"/>
          </a:p>
          <a:p>
            <a:r>
              <a:rPr lang="de-DE" dirty="0"/>
              <a:t>Der Transformer verarbeitet die Daten wie folgt:</a:t>
            </a:r>
          </a:p>
          <a:p>
            <a:r>
              <a:rPr lang="de-DE" dirty="0"/>
              <a:t>1. Die Eingabesequenz wird in Einbettungen (mit Positionskodierung) umgewandelt und an den Encoder weitergeleitet.</a:t>
            </a:r>
          </a:p>
          <a:p>
            <a:endParaRPr lang="de-DE" dirty="0"/>
          </a:p>
          <a:p>
            <a:r>
              <a:rPr lang="de-DE" dirty="0"/>
              <a:t>2. Der Stapel von Kodierern verarbeitet diese und erzeugt eine kodierte Darstellung der Eingabesequenz.</a:t>
            </a:r>
          </a:p>
          <a:p>
            <a:endParaRPr lang="de-DE" dirty="0"/>
          </a:p>
          <a:p>
            <a:r>
              <a:rPr lang="de-DE" dirty="0"/>
              <a:t>3. Der Zielsequenz wird ein Satzanfangs-Token vorangestellt, in Einbettungen (mit Positionskodierung) umgewandelt und an den Decoder weitergeleitet.</a:t>
            </a:r>
          </a:p>
          <a:p>
            <a:endParaRPr lang="de-DE" dirty="0"/>
          </a:p>
          <a:p>
            <a:r>
              <a:rPr lang="de-DE" dirty="0"/>
              <a:t>4. Der </a:t>
            </a:r>
            <a:r>
              <a:rPr lang="de-DE" dirty="0" err="1"/>
              <a:t>Decoderstapel</a:t>
            </a:r>
            <a:r>
              <a:rPr lang="de-DE" dirty="0"/>
              <a:t> verarbeitet diese zusammen mit der kodierten Darstellung des </a:t>
            </a:r>
            <a:r>
              <a:rPr lang="de-DE" dirty="0" err="1"/>
              <a:t>Encoderstapels</a:t>
            </a:r>
            <a:r>
              <a:rPr lang="de-DE" dirty="0"/>
              <a:t>, um eine kodierte Darstellung der Zielsequenz zu erzeugen.</a:t>
            </a:r>
          </a:p>
          <a:p>
            <a:endParaRPr lang="de-DE" dirty="0"/>
          </a:p>
          <a:p>
            <a:r>
              <a:rPr lang="de-DE" dirty="0"/>
              <a:t>5. Die Ausgabeschicht wandelt sie in Wortwahrscheinlichkeiten und die endgültige Ausgabesequenz um.</a:t>
            </a:r>
          </a:p>
          <a:p>
            <a:endParaRPr lang="de-DE" dirty="0"/>
          </a:p>
          <a:p>
            <a:r>
              <a:rPr lang="de-DE" dirty="0"/>
              <a:t>6. Die Verlustfunktion des Transformers vergleicht diese Ausgabesequenz mit der Zielsequenz aus den Trainingsdaten. Dieser Verlust wird verwendet, um Gradienten zu erzeugen, mit denen der Transformer während der Back-Propagation trainiert wird.</a:t>
            </a:r>
          </a:p>
          <a:p>
            <a:endParaRPr lang="de-DE" dirty="0"/>
          </a:p>
          <a:p>
            <a:endParaRPr lang="de-DE" dirty="0"/>
          </a:p>
        </p:txBody>
      </p:sp>
    </p:spTree>
    <p:extLst>
      <p:ext uri="{BB962C8B-B14F-4D97-AF65-F5344CB8AC3E}">
        <p14:creationId xmlns:p14="http://schemas.microsoft.com/office/powerpoint/2010/main" val="2740152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Training und Verlustfunktio</a:t>
            </a:r>
            <a:r>
              <a:rPr lang="de-DE" dirty="0"/>
              <a:t>n</a:t>
            </a:r>
          </a:p>
          <a:p>
            <a:endParaRPr lang="de-DE" dirty="0"/>
          </a:p>
          <a:p>
            <a:r>
              <a:rPr lang="de-DE" dirty="0"/>
              <a:t>Während des Trainings verwenden wir eine Verlustfunktion wie z. B. den Kreuzentropieverlust, um die generierte Ausgabewahrscheinlichkeitsverteilung mit der Zielsequenz zu vergleichen. Die Wahrscheinlichkeitsverteilung gibt die Wahrscheinlichkeit an, mit der jedes Wort an der betreffenden Stelle vorkommt.</a:t>
            </a:r>
          </a:p>
          <a:p>
            <a:endParaRPr lang="de-DE" dirty="0"/>
          </a:p>
          <a:p>
            <a:r>
              <a:rPr lang="de-DE" dirty="0"/>
              <a:t>Bild</a:t>
            </a:r>
          </a:p>
          <a:p>
            <a:endParaRPr lang="de-DE" dirty="0"/>
          </a:p>
          <a:p>
            <a:r>
              <a:rPr lang="de-DE" dirty="0"/>
              <a:t>Nehmen wir an, unser Zielvokabular enthält nur vier Wörter. Unser Ziel ist es, eine Wahrscheinlichkeitsverteilung zu erzeugen, die mit unserer erwarteten Zielsequenz "De </a:t>
            </a:r>
            <a:r>
              <a:rPr lang="de-DE" dirty="0" err="1"/>
              <a:t>nada</a:t>
            </a:r>
            <a:r>
              <a:rPr lang="de-DE" dirty="0"/>
              <a:t> END" übereinstimmt.</a:t>
            </a:r>
          </a:p>
          <a:p>
            <a:endParaRPr lang="de-DE" dirty="0"/>
          </a:p>
          <a:p>
            <a:r>
              <a:rPr lang="de-DE" dirty="0"/>
              <a:t>Das bedeutet, dass die Wahrscheinlichkeitsverteilung für die erste Wortposition eine Wahrscheinlichkeit von 1 für "De" haben sollte, während die Wahrscheinlichkeiten für alle anderen Wörter im Vokabular 0 sind. In ähnlicher Weise sollten "</a:t>
            </a:r>
            <a:r>
              <a:rPr lang="de-DE" dirty="0" err="1"/>
              <a:t>nada</a:t>
            </a:r>
            <a:r>
              <a:rPr lang="de-DE" dirty="0"/>
              <a:t>" und "END" eine Wahrscheinlichkeit von 1 für die zweite bzw. dritte Wortposition haben.</a:t>
            </a:r>
          </a:p>
          <a:p>
            <a:endParaRPr lang="de-DE" dirty="0"/>
          </a:p>
          <a:p>
            <a:r>
              <a:rPr lang="de-DE" dirty="0"/>
              <a:t>Wie üblich wird der Verlust zur Berechnung von Gradienten verwendet, um den Transformer über Backpropagation zu trainieren.</a:t>
            </a:r>
          </a:p>
        </p:txBody>
      </p:sp>
    </p:spTree>
    <p:extLst>
      <p:ext uri="{BB962C8B-B14F-4D97-AF65-F5344CB8AC3E}">
        <p14:creationId xmlns:p14="http://schemas.microsoft.com/office/powerpoint/2010/main" val="4013947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914400" indent="-914400">
              <a:buAutoNum type="arabicPeriod"/>
            </a:pPr>
            <a:r>
              <a:rPr lang="de-DE" dirty="0"/>
              <a:t>Limitationen und Einschränkungen</a:t>
            </a:r>
          </a:p>
          <a:p>
            <a:pPr marL="914400" indent="-914400">
              <a:buAutoNum type="arabicPeriod"/>
            </a:pPr>
            <a:r>
              <a:rPr lang="de-DE" dirty="0"/>
              <a:t>Ethische und rechtliche Aspekte</a:t>
            </a:r>
          </a:p>
          <a:p>
            <a:pPr marL="914400" indent="-914400">
              <a:buAutoNum type="arabicPeriod"/>
            </a:pPr>
            <a:r>
              <a:rPr lang="de-DE" noProof="0" dirty="0"/>
              <a:t>Datenschutz und Sicherheit</a:t>
            </a:r>
          </a:p>
          <a:p>
            <a:pPr marL="0" indent="0">
              <a:buNone/>
            </a:pPr>
            <a:endParaRPr lang="de-DE" noProof="0"/>
          </a:p>
          <a:p>
            <a:pPr marL="0" indent="0">
              <a:buNone/>
            </a:pPr>
            <a:r>
              <a:rPr lang="de-DE" noProof="0"/>
              <a:t>Wir </a:t>
            </a:r>
            <a:r>
              <a:rPr lang="de-DE" noProof="0" dirty="0"/>
              <a:t>gehen von </a:t>
            </a:r>
            <a:r>
              <a:rPr lang="de-DE" noProof="0" dirty="0" err="1"/>
              <a:t>ChatGPT</a:t>
            </a:r>
            <a:r>
              <a:rPr lang="de-DE" noProof="0" dirty="0"/>
              <a:t> 3.5 aus</a:t>
            </a:r>
          </a:p>
        </p:txBody>
      </p:sp>
    </p:spTree>
    <p:extLst>
      <p:ext uri="{BB962C8B-B14F-4D97-AF65-F5344CB8AC3E}">
        <p14:creationId xmlns:p14="http://schemas.microsoft.com/office/powerpoint/2010/main" val="1493446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a:t>Geht auch um Aspekte</a:t>
            </a:r>
            <a:r>
              <a:rPr lang="de-DE" dirty="0"/>
              <a:t>, die das Potenzial von </a:t>
            </a:r>
            <a:r>
              <a:rPr lang="de-DE" dirty="0" err="1"/>
              <a:t>ChatGPT</a:t>
            </a:r>
            <a:r>
              <a:rPr lang="de-DE" dirty="0"/>
              <a:t> einschränken</a:t>
            </a:r>
            <a:endParaRPr lang="en-US" dirty="0"/>
          </a:p>
        </p:txBody>
      </p:sp>
    </p:spTree>
    <p:extLst>
      <p:ext uri="{BB962C8B-B14F-4D97-AF65-F5344CB8AC3E}">
        <p14:creationId xmlns:p14="http://schemas.microsoft.com/office/powerpoint/2010/main" val="1480835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None/>
            </a:pPr>
            <a:r>
              <a:rPr lang="de-DE" dirty="0"/>
              <a:t>1. Begrenztes Wissen</a:t>
            </a:r>
          </a:p>
          <a:p>
            <a:pPr marL="0" indent="0">
              <a:buNone/>
            </a:pPr>
            <a:endParaRPr lang="de-DE" dirty="0"/>
          </a:p>
          <a:p>
            <a:pPr marL="0" indent="0">
              <a:buNone/>
            </a:pPr>
            <a:r>
              <a:rPr lang="de-DE" dirty="0"/>
              <a:t>Geschehnisse/ Informationen nach 2021 fehlen</a:t>
            </a:r>
          </a:p>
          <a:p>
            <a:pPr marL="0" indent="0">
              <a:buNone/>
            </a:pPr>
            <a:r>
              <a:rPr lang="de-DE" dirty="0">
                <a:sym typeface="Wingdings" panose="05000000000000000000" pitchFamily="2" charset="2"/>
              </a:rPr>
              <a:t> Aktualität leidet darunter</a:t>
            </a:r>
          </a:p>
          <a:p>
            <a:pPr marL="0" indent="0">
              <a:buNone/>
            </a:pPr>
            <a:r>
              <a:rPr lang="de-DE" dirty="0">
                <a:sym typeface="Wingdings" panose="05000000000000000000" pitchFamily="2" charset="2"/>
              </a:rPr>
              <a:t> Neuerungen werden nicht miteingebzogen</a:t>
            </a:r>
          </a:p>
          <a:p>
            <a:pPr marL="0" indent="0">
              <a:buNone/>
            </a:pPr>
            <a:endParaRPr lang="de-DE" dirty="0"/>
          </a:p>
          <a:p>
            <a:pPr marL="0" indent="0">
              <a:buNone/>
            </a:pPr>
            <a:r>
              <a:rPr lang="de-DE" dirty="0"/>
              <a:t>Diskrepanz zwischen </a:t>
            </a:r>
            <a:r>
              <a:rPr lang="de-DE" dirty="0" err="1"/>
              <a:t>ChatGPT</a:t>
            </a:r>
            <a:r>
              <a:rPr lang="de-DE" dirty="0"/>
              <a:t> und aktuellen Kenntnisstand, wegen außer Acht gelassener Informationen</a:t>
            </a:r>
          </a:p>
          <a:p>
            <a:endParaRPr lang="en-US" dirty="0"/>
          </a:p>
        </p:txBody>
      </p:sp>
    </p:spTree>
    <p:extLst>
      <p:ext uri="{BB962C8B-B14F-4D97-AF65-F5344CB8AC3E}">
        <p14:creationId xmlns:p14="http://schemas.microsoft.com/office/powerpoint/2010/main" val="2735482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None/>
            </a:pPr>
            <a:r>
              <a:rPr lang="de-DE" noProof="0" dirty="0"/>
              <a:t>2. Begrenzte Verständnisfähigkeit</a:t>
            </a:r>
          </a:p>
          <a:p>
            <a:r>
              <a:rPr lang="de-DE" noProof="0" dirty="0"/>
              <a:t>Grund: statische Muster in Trainingsdaten</a:t>
            </a:r>
          </a:p>
          <a:p>
            <a:r>
              <a:rPr lang="de-DE" noProof="0" dirty="0"/>
              <a:t>Oberflächlich scheinen Antworten korrekt</a:t>
            </a:r>
          </a:p>
          <a:p>
            <a:r>
              <a:rPr lang="de-DE" noProof="0" dirty="0"/>
              <a:t>ABER tatsächliches Verständnis für die Fragen fehlt</a:t>
            </a:r>
          </a:p>
          <a:p>
            <a:endParaRPr lang="de-DE" noProof="0" dirty="0"/>
          </a:p>
          <a:p>
            <a:r>
              <a:rPr lang="de-DE" noProof="0" dirty="0"/>
              <a:t>Frage wird „</a:t>
            </a:r>
            <a:r>
              <a:rPr lang="de-DE" noProof="0" dirty="0" err="1"/>
              <a:t>gesplitet</a:t>
            </a:r>
            <a:r>
              <a:rPr lang="de-DE" noProof="0" dirty="0"/>
              <a:t>“ in einzelne Wörter</a:t>
            </a:r>
          </a:p>
          <a:p>
            <a:r>
              <a:rPr lang="de-DE" noProof="0" dirty="0"/>
              <a:t>- </a:t>
            </a:r>
            <a:r>
              <a:rPr lang="de-DE" noProof="0" dirty="0" err="1"/>
              <a:t>ChatGPT</a:t>
            </a:r>
            <a:r>
              <a:rPr lang="de-DE" noProof="0" dirty="0"/>
              <a:t> analysiert Wörter</a:t>
            </a:r>
          </a:p>
          <a:p>
            <a:r>
              <a:rPr lang="de-DE" noProof="0" dirty="0"/>
              <a:t>- Guckt, welche Wörter zu generieren / welche Wörter am wahrscheinlichsten zu generieren</a:t>
            </a:r>
          </a:p>
          <a:p>
            <a:endParaRPr lang="de-DE" noProof="0" dirty="0"/>
          </a:p>
          <a:p>
            <a:endParaRPr lang="en-US" dirty="0"/>
          </a:p>
        </p:txBody>
      </p:sp>
    </p:spTree>
    <p:extLst>
      <p:ext uri="{BB962C8B-B14F-4D97-AF65-F5344CB8AC3E}">
        <p14:creationId xmlns:p14="http://schemas.microsoft.com/office/powerpoint/2010/main" val="1052428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None/>
            </a:pPr>
            <a:r>
              <a:rPr lang="de-DE" noProof="0" dirty="0"/>
              <a:t>3. Anfälligkeit für Fehlinformationen</a:t>
            </a:r>
          </a:p>
          <a:p>
            <a:r>
              <a:rPr lang="de-DE" noProof="0" dirty="0"/>
              <a:t>Quellen/ Literatur „halluziniert“</a:t>
            </a:r>
          </a:p>
          <a:p>
            <a:r>
              <a:rPr lang="de-DE" noProof="0" dirty="0"/>
              <a:t>Medizinische Diagnosen</a:t>
            </a:r>
          </a:p>
        </p:txBody>
      </p:sp>
    </p:spTree>
    <p:extLst>
      <p:ext uri="{BB962C8B-B14F-4D97-AF65-F5344CB8AC3E}">
        <p14:creationId xmlns:p14="http://schemas.microsoft.com/office/powerpoint/2010/main" val="1874986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dirty="0"/>
              <a:t>4. Begrenzte Kontrolle über generierte Inhalte</a:t>
            </a:r>
          </a:p>
          <a:p>
            <a:r>
              <a:rPr lang="de-DE" noProof="0" dirty="0"/>
              <a:t>In Vergangenheit: rassistische und diskriminierende Aussagen</a:t>
            </a:r>
          </a:p>
          <a:p>
            <a:r>
              <a:rPr lang="de-DE" noProof="0" dirty="0"/>
              <a:t>Grund: Antworten von Trainingsdaten abhängig</a:t>
            </a:r>
          </a:p>
          <a:p>
            <a:r>
              <a:rPr lang="de-DE" noProof="0" dirty="0">
                <a:sym typeface="Wingdings" panose="05000000000000000000" pitchFamily="2" charset="2"/>
              </a:rPr>
              <a:t> Wenn „verstörende Inhalte“ nicht gefiltert </a:t>
            </a:r>
            <a:endParaRPr lang="de-DE" noProof="0" dirty="0"/>
          </a:p>
          <a:p>
            <a:r>
              <a:rPr lang="de-DE" noProof="0" dirty="0"/>
              <a:t>Keine Einschränkung in dem Sinne</a:t>
            </a:r>
          </a:p>
          <a:p>
            <a:endParaRPr lang="de-DE" noProof="0" dirty="0"/>
          </a:p>
          <a:p>
            <a:endParaRPr lang="en-US" dirty="0"/>
          </a:p>
        </p:txBody>
      </p:sp>
    </p:spTree>
    <p:extLst>
      <p:ext uri="{BB962C8B-B14F-4D97-AF65-F5344CB8AC3E}">
        <p14:creationId xmlns:p14="http://schemas.microsoft.com/office/powerpoint/2010/main" val="999766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noProof="0" dirty="0"/>
              <a:t>DAN-Mode:</a:t>
            </a:r>
          </a:p>
          <a:p>
            <a:r>
              <a:rPr lang="de-DE" noProof="0" dirty="0"/>
              <a:t>Jailbreak, der mit Hilfe eines Prompts durchgeführt wird</a:t>
            </a:r>
          </a:p>
          <a:p>
            <a:r>
              <a:rPr lang="de-DE" noProof="0" dirty="0"/>
              <a:t>Einschub: </a:t>
            </a:r>
            <a:r>
              <a:rPr lang="de-DE" noProof="0" dirty="0" err="1"/>
              <a:t>OpenAI</a:t>
            </a:r>
            <a:r>
              <a:rPr lang="de-DE" noProof="0" dirty="0"/>
              <a:t> führt Anpassungen der Richtlinien durch (wegen Rassismus etc.)</a:t>
            </a:r>
          </a:p>
          <a:p>
            <a:r>
              <a:rPr lang="de-DE" noProof="0" dirty="0">
                <a:sym typeface="Wingdings" panose="05000000000000000000" pitchFamily="2" charset="2"/>
              </a:rPr>
              <a:t> Um diese zu umgehen: „Do </a:t>
            </a:r>
            <a:r>
              <a:rPr lang="de-DE" noProof="0" dirty="0" err="1">
                <a:sym typeface="Wingdings" panose="05000000000000000000" pitchFamily="2" charset="2"/>
              </a:rPr>
              <a:t>Anything</a:t>
            </a:r>
            <a:r>
              <a:rPr lang="de-DE" noProof="0" dirty="0">
                <a:sym typeface="Wingdings" panose="05000000000000000000" pitchFamily="2" charset="2"/>
              </a:rPr>
              <a:t> </a:t>
            </a:r>
            <a:r>
              <a:rPr lang="de-DE" noProof="0" dirty="0" err="1">
                <a:sym typeface="Wingdings" panose="05000000000000000000" pitchFamily="2" charset="2"/>
              </a:rPr>
              <a:t>Now</a:t>
            </a:r>
            <a:r>
              <a:rPr lang="de-DE" noProof="0" dirty="0">
                <a:sym typeface="Wingdings" panose="05000000000000000000" pitchFamily="2" charset="2"/>
              </a:rPr>
              <a:t>“</a:t>
            </a:r>
            <a:endParaRPr lang="de-DE" noProof="0" dirty="0"/>
          </a:p>
          <a:p>
            <a:r>
              <a:rPr lang="de-DE" noProof="0" dirty="0"/>
              <a:t>Kann leider nicht vorführen, weil wieder </a:t>
            </a:r>
            <a:r>
              <a:rPr lang="de-DE" noProof="0" dirty="0" err="1"/>
              <a:t>gefixet</a:t>
            </a:r>
            <a:endParaRPr lang="de-DE" noProof="0" dirty="0"/>
          </a:p>
          <a:p>
            <a:r>
              <a:rPr lang="de-DE" noProof="0" dirty="0"/>
              <a:t>Beschreibung: 2 Texte werden generiert</a:t>
            </a:r>
          </a:p>
          <a:p>
            <a:pPr marL="685800" indent="-685800">
              <a:buFontTx/>
              <a:buChar char="-"/>
            </a:pPr>
            <a:r>
              <a:rPr lang="de-DE" noProof="0" dirty="0"/>
              <a:t>1 normale Antwort (weigert sich)</a:t>
            </a:r>
          </a:p>
          <a:p>
            <a:pPr marL="685800" indent="-685800">
              <a:buFontTx/>
              <a:buChar char="-"/>
            </a:pPr>
            <a:r>
              <a:rPr lang="de-DE" noProof="0" dirty="0"/>
              <a:t>2 (hoffentlich) erwünschter </a:t>
            </a:r>
            <a:r>
              <a:rPr lang="de-DE" noProof="0" dirty="0" err="1"/>
              <a:t>inhalt</a:t>
            </a:r>
            <a:endParaRPr lang="de-DE" noProof="0" dirty="0"/>
          </a:p>
          <a:p>
            <a:pPr marL="685800" indent="-685800">
              <a:buFontTx/>
              <a:buChar char="-"/>
            </a:pPr>
            <a:r>
              <a:rPr lang="de-DE" noProof="0" dirty="0">
                <a:sym typeface="Wingdings" panose="05000000000000000000" pitchFamily="2" charset="2"/>
              </a:rPr>
              <a:t> evtl. Zusatzinformationen liefern oder Frage umformulieren (Dynamit-Bsp.)</a:t>
            </a:r>
          </a:p>
          <a:p>
            <a:pPr marL="0" indent="0">
              <a:buFontTx/>
              <a:buNone/>
            </a:pPr>
            <a:r>
              <a:rPr lang="de-DE" noProof="0" dirty="0">
                <a:sym typeface="Wingdings" panose="05000000000000000000" pitchFamily="2" charset="2"/>
              </a:rPr>
              <a:t>Warum angemerkt?</a:t>
            </a:r>
          </a:p>
          <a:p>
            <a:pPr marL="0" indent="0">
              <a:buFontTx/>
              <a:buNone/>
            </a:pPr>
            <a:r>
              <a:rPr lang="de-DE" noProof="0" dirty="0">
                <a:sym typeface="Wingdings" panose="05000000000000000000" pitchFamily="2" charset="2"/>
              </a:rPr>
              <a:t>Man sieht, dass System nicht perfekt</a:t>
            </a:r>
          </a:p>
          <a:p>
            <a:pPr marL="0" indent="0">
              <a:buFontTx/>
              <a:buNone/>
            </a:pPr>
            <a:r>
              <a:rPr lang="de-DE" noProof="0" dirty="0">
                <a:sym typeface="Wingdings" panose="05000000000000000000" pitchFamily="2" charset="2"/>
              </a:rPr>
              <a:t>Richtlinien können und werden umgangen</a:t>
            </a:r>
          </a:p>
          <a:p>
            <a:pPr marL="0" indent="0">
              <a:buFontTx/>
              <a:buNone/>
            </a:pPr>
            <a:r>
              <a:rPr lang="de-DE" noProof="0" dirty="0">
                <a:sym typeface="Wingdings" panose="05000000000000000000" pitchFamily="2" charset="2"/>
              </a:rPr>
              <a:t> Müssen gestopft werden, um Missbrauch zu vermeiden</a:t>
            </a:r>
          </a:p>
          <a:p>
            <a:pPr marL="0" indent="0">
              <a:buFontTx/>
              <a:buNone/>
            </a:pPr>
            <a:endParaRPr lang="de-DE" noProof="0" dirty="0">
              <a:sym typeface="Wingdings" panose="05000000000000000000" pitchFamily="2" charset="2"/>
            </a:endParaRPr>
          </a:p>
          <a:p>
            <a:endParaRPr lang="en-US" dirty="0"/>
          </a:p>
        </p:txBody>
      </p:sp>
    </p:spTree>
    <p:extLst>
      <p:ext uri="{BB962C8B-B14F-4D97-AF65-F5344CB8AC3E}">
        <p14:creationId xmlns:p14="http://schemas.microsoft.com/office/powerpoint/2010/main" val="2693351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FontTx/>
              <a:buNone/>
            </a:pPr>
            <a:r>
              <a:rPr lang="de-DE" noProof="0" dirty="0" err="1">
                <a:sym typeface="Wingdings" panose="05000000000000000000" pitchFamily="2" charset="2"/>
              </a:rPr>
              <a:t>WebChatGPT</a:t>
            </a:r>
            <a:r>
              <a:rPr lang="de-DE" noProof="0" dirty="0">
                <a:sym typeface="Wingdings" panose="05000000000000000000" pitchFamily="2" charset="2"/>
              </a:rPr>
              <a:t>:</a:t>
            </a:r>
          </a:p>
          <a:p>
            <a:pPr marL="0" indent="0">
              <a:buFontTx/>
              <a:buNone/>
            </a:pPr>
            <a:r>
              <a:rPr lang="de-DE" noProof="0" dirty="0">
                <a:sym typeface="Wingdings" panose="05000000000000000000" pitchFamily="2" charset="2"/>
              </a:rPr>
              <a:t>Problem, das umgangen wird: begrenztes Wissen</a:t>
            </a:r>
          </a:p>
          <a:p>
            <a:pPr marL="0" indent="0">
              <a:buFontTx/>
              <a:buNone/>
            </a:pPr>
            <a:r>
              <a:rPr lang="de-DE" noProof="0" dirty="0">
                <a:sym typeface="Wingdings" panose="05000000000000000000" pitchFamily="2" charset="2"/>
              </a:rPr>
              <a:t>Add-On für Browser (Chrome, Edge, Firefox)</a:t>
            </a:r>
          </a:p>
          <a:p>
            <a:pPr marL="0" indent="0">
              <a:buFontTx/>
              <a:buNone/>
            </a:pPr>
            <a:r>
              <a:rPr lang="de-DE" noProof="0" dirty="0">
                <a:sym typeface="Wingdings" panose="05000000000000000000" pitchFamily="2" charset="2"/>
              </a:rPr>
              <a:t>Internet als Informationsquelle</a:t>
            </a:r>
          </a:p>
          <a:p>
            <a:pPr marL="0" indent="0">
              <a:buFontTx/>
              <a:buNone/>
            </a:pPr>
            <a:r>
              <a:rPr lang="de-DE" noProof="0" dirty="0">
                <a:sym typeface="Wingdings" panose="05000000000000000000" pitchFamily="2" charset="2"/>
              </a:rPr>
              <a:t>URL wird mitgeneriert zur Verifikation</a:t>
            </a:r>
          </a:p>
          <a:p>
            <a:endParaRPr lang="en-US" dirty="0"/>
          </a:p>
        </p:txBody>
      </p:sp>
    </p:spTree>
    <p:extLst>
      <p:ext uri="{BB962C8B-B14F-4D97-AF65-F5344CB8AC3E}">
        <p14:creationId xmlns:p14="http://schemas.microsoft.com/office/powerpoint/2010/main" val="286583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0262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Ethische und rechtliche Fragen, die in Bezug auf </a:t>
            </a:r>
            <a:r>
              <a:rPr lang="de-DE" dirty="0" err="1"/>
              <a:t>ChatGPT</a:t>
            </a:r>
            <a:r>
              <a:rPr lang="de-DE" dirty="0"/>
              <a:t> aufkommen</a:t>
            </a:r>
            <a:endParaRPr lang="en-US" dirty="0"/>
          </a:p>
        </p:txBody>
      </p:sp>
    </p:spTree>
    <p:extLst>
      <p:ext uri="{BB962C8B-B14F-4D97-AF65-F5344CB8AC3E}">
        <p14:creationId xmlns:p14="http://schemas.microsoft.com/office/powerpoint/2010/main" val="2463474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a:t>1. Haftung</a:t>
            </a:r>
          </a:p>
          <a:p>
            <a:r>
              <a:rPr lang="de-DE"/>
              <a:t>Wer haftet bei Schaden durch Missbrauch?</a:t>
            </a:r>
          </a:p>
          <a:p>
            <a:r>
              <a:rPr lang="de-DE"/>
              <a:t>Nutzer haftet auf jeden Fall</a:t>
            </a:r>
          </a:p>
          <a:p>
            <a:r>
              <a:rPr lang="de-DE"/>
              <a:t>Was ist mit OpenAI?</a:t>
            </a:r>
          </a:p>
          <a:p>
            <a:r>
              <a:rPr lang="de-DE" noProof="0"/>
              <a:t>OpenAI streitet Schuldzuweisungen ab</a:t>
            </a:r>
          </a:p>
          <a:p>
            <a:r>
              <a:rPr lang="de-DE" noProof="0"/>
              <a:t>ChatGPT hat keine Vorstellung von Moral/Unmoral</a:t>
            </a:r>
          </a:p>
          <a:p>
            <a:r>
              <a:rPr lang="de-DE" noProof="0"/>
              <a:t>Bsp.: Trojaner oder täuschend echte Phishing-Mail</a:t>
            </a:r>
          </a:p>
          <a:p>
            <a:r>
              <a:rPr lang="de-DE" noProof="0">
                <a:sym typeface="Wingdings" panose="05000000000000000000" pitchFamily="2" charset="2"/>
              </a:rPr>
              <a:t> Anfänger haben Möglichkeit (bessere) Hacker zu werden</a:t>
            </a:r>
          </a:p>
          <a:p>
            <a:r>
              <a:rPr lang="de-DE" noProof="0"/>
              <a:t>	</a:t>
            </a:r>
            <a:r>
              <a:rPr lang="de-DE" noProof="0">
                <a:sym typeface="Wingdings" panose="05000000000000000000" pitchFamily="2" charset="2"/>
              </a:rPr>
              <a:t> angemessene rechtliche und regulatorische Rahmenbedingungen schaffen</a:t>
            </a:r>
          </a:p>
          <a:p>
            <a:endParaRPr lang="de-DE" noProof="0"/>
          </a:p>
          <a:p>
            <a:endParaRPr lang="en-US" dirty="0"/>
          </a:p>
        </p:txBody>
      </p:sp>
    </p:spTree>
    <p:extLst>
      <p:ext uri="{BB962C8B-B14F-4D97-AF65-F5344CB8AC3E}">
        <p14:creationId xmlns:p14="http://schemas.microsoft.com/office/powerpoint/2010/main" val="2794120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noProof="0"/>
              <a:t>2. Privatsphäre und Datenschutz</a:t>
            </a:r>
          </a:p>
          <a:p>
            <a:r>
              <a:rPr lang="de-DE" noProof="0"/>
              <a:t>OpenAI verarbeitet persönliche Daten, auch während Nutzung von ChatGPT</a:t>
            </a:r>
          </a:p>
          <a:p>
            <a:r>
              <a:rPr lang="de-DE" noProof="0">
                <a:sym typeface="Wingdings" panose="05000000000000000000" pitchFamily="2" charset="2"/>
              </a:rPr>
              <a:t> Nutzer offenbaren sich (unwissentlich) und geben sensible Daten preis</a:t>
            </a:r>
          </a:p>
          <a:p>
            <a:endParaRPr lang="de-DE" noProof="0"/>
          </a:p>
          <a:p>
            <a:r>
              <a:rPr lang="de-DE" noProof="0"/>
              <a:t>Bsp.: 20.März 2023</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t>Nutzer konnten Anfragen von anderen Nutzern sehen (wegen technischer Probleme)</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t>Aber auch:</a:t>
            </a:r>
          </a:p>
          <a:p>
            <a:pPr marL="685800" marR="0" lvl="0" indent="-685800" algn="l" defTabSz="457200" rtl="0" eaLnBrk="0" fontAlgn="base" latinLnBrk="0" hangingPunct="0">
              <a:lnSpc>
                <a:spcPct val="125000"/>
              </a:lnSpc>
              <a:spcBef>
                <a:spcPct val="0"/>
              </a:spcBef>
              <a:spcAft>
                <a:spcPct val="0"/>
              </a:spcAft>
              <a:buClrTx/>
              <a:buSzTx/>
              <a:buFontTx/>
              <a:buChar char="-"/>
              <a:tabLst/>
              <a:defRPr/>
            </a:pPr>
            <a:r>
              <a:rPr lang="de-DE" noProof="0"/>
              <a:t>Vor- und Nachname</a:t>
            </a:r>
          </a:p>
          <a:p>
            <a:pPr marL="685800" marR="0" lvl="0" indent="-685800" algn="l" defTabSz="457200" rtl="0" eaLnBrk="0" fontAlgn="base" latinLnBrk="0" hangingPunct="0">
              <a:lnSpc>
                <a:spcPct val="125000"/>
              </a:lnSpc>
              <a:spcBef>
                <a:spcPct val="0"/>
              </a:spcBef>
              <a:spcAft>
                <a:spcPct val="0"/>
              </a:spcAft>
              <a:buClrTx/>
              <a:buSzTx/>
              <a:buFontTx/>
              <a:buChar char="-"/>
              <a:tabLst/>
              <a:defRPr/>
            </a:pPr>
            <a:r>
              <a:rPr lang="de-DE" noProof="0"/>
              <a:t>Rechnungsadresse</a:t>
            </a:r>
          </a:p>
          <a:p>
            <a:pPr marL="685800" marR="0" lvl="0" indent="-685800" algn="l" defTabSz="457200" rtl="0" eaLnBrk="0" fontAlgn="base" latinLnBrk="0" hangingPunct="0">
              <a:lnSpc>
                <a:spcPct val="125000"/>
              </a:lnSpc>
              <a:spcBef>
                <a:spcPct val="0"/>
              </a:spcBef>
              <a:spcAft>
                <a:spcPct val="0"/>
              </a:spcAft>
              <a:buClrTx/>
              <a:buSzTx/>
              <a:buFontTx/>
              <a:buChar char="-"/>
              <a:tabLst/>
              <a:defRPr/>
            </a:pPr>
            <a:r>
              <a:rPr lang="de-DE" noProof="0"/>
              <a:t>Kartentyp</a:t>
            </a:r>
          </a:p>
          <a:p>
            <a:pPr marL="685800" marR="0" lvl="0" indent="-685800" algn="l" defTabSz="457200" rtl="0" eaLnBrk="0" fontAlgn="base" latinLnBrk="0" hangingPunct="0">
              <a:lnSpc>
                <a:spcPct val="125000"/>
              </a:lnSpc>
              <a:spcBef>
                <a:spcPct val="0"/>
              </a:spcBef>
              <a:spcAft>
                <a:spcPct val="0"/>
              </a:spcAft>
              <a:buClrTx/>
              <a:buSzTx/>
              <a:buFontTx/>
              <a:buChar char="-"/>
              <a:tabLst/>
              <a:defRPr/>
            </a:pPr>
            <a:r>
              <a:rPr lang="de-DE" noProof="0"/>
              <a:t>Ablaufdatum der Kreditkarte</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t>NICHT:</a:t>
            </a:r>
          </a:p>
          <a:p>
            <a:pPr marL="685800" marR="0" lvl="0" indent="-685800" algn="l" defTabSz="457200" rtl="0" eaLnBrk="0" fontAlgn="base" latinLnBrk="0" hangingPunct="0">
              <a:lnSpc>
                <a:spcPct val="125000"/>
              </a:lnSpc>
              <a:spcBef>
                <a:spcPct val="0"/>
              </a:spcBef>
              <a:spcAft>
                <a:spcPct val="0"/>
              </a:spcAft>
              <a:buClrTx/>
              <a:buSzTx/>
              <a:buFontTx/>
              <a:buChar char="-"/>
              <a:tabLst/>
              <a:defRPr/>
            </a:pPr>
            <a:r>
              <a:rPr lang="de-DE" noProof="0"/>
              <a:t>Vollständige Kartennummer</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t>Gibt keinen Beweis, dass mehr als ein anderer Nutzer Daten einsehen konnte</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t>OpenAI reagierte natürlich zeitnah drauf</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sym typeface="Wingdings" panose="05000000000000000000" pitchFamily="2" charset="2"/>
              </a:rPr>
              <a:t> Führten Überprüfungen der Protokolle ein, damit man nur selbst eigene Daten einsehen kann</a:t>
            </a:r>
          </a:p>
          <a:p>
            <a:pPr marL="0" marR="0" lvl="0" indent="0" algn="l" defTabSz="457200" rtl="0" eaLnBrk="0" fontAlgn="base" latinLnBrk="0" hangingPunct="0">
              <a:lnSpc>
                <a:spcPct val="125000"/>
              </a:lnSpc>
              <a:spcBef>
                <a:spcPct val="0"/>
              </a:spcBef>
              <a:spcAft>
                <a:spcPct val="0"/>
              </a:spcAft>
              <a:buClrTx/>
              <a:buSzTx/>
              <a:buFontTx/>
              <a:buNone/>
              <a:tabLst/>
              <a:defRPr/>
            </a:pPr>
            <a:r>
              <a:rPr lang="de-DE" noProof="0">
                <a:sym typeface="Wingdings" panose="05000000000000000000" pitchFamily="2" charset="2"/>
              </a:rPr>
              <a:t> Intensives testen der Fehlerbehebung, um Wirksamkeit der Korrektur zu gewährleisten</a:t>
            </a:r>
          </a:p>
          <a:p>
            <a:endParaRPr lang="en-US" dirty="0"/>
          </a:p>
        </p:txBody>
      </p:sp>
    </p:spTree>
    <p:extLst>
      <p:ext uri="{BB962C8B-B14F-4D97-AF65-F5344CB8AC3E}">
        <p14:creationId xmlns:p14="http://schemas.microsoft.com/office/powerpoint/2010/main" val="2837770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3. Diskriminierung und Voreingenommenheit</a:t>
            </a:r>
          </a:p>
          <a:p>
            <a:r>
              <a:rPr lang="de-DE" dirty="0" err="1"/>
              <a:t>ChatGPT</a:t>
            </a:r>
            <a:r>
              <a:rPr lang="de-DE" dirty="0"/>
              <a:t> tendenziell von Vorurteilen behaftet</a:t>
            </a:r>
          </a:p>
          <a:p>
            <a:r>
              <a:rPr lang="de-DE" dirty="0"/>
              <a:t>Grund: Trainingsdaten (spiegelt Tendenz der Gesellschaft wider)</a:t>
            </a:r>
          </a:p>
          <a:p>
            <a:r>
              <a:rPr lang="de-DE" noProof="0" dirty="0">
                <a:sym typeface="Wingdings" panose="05000000000000000000" pitchFamily="2" charset="2"/>
              </a:rPr>
              <a:t> </a:t>
            </a:r>
            <a:r>
              <a:rPr lang="de-DE" noProof="0" dirty="0" err="1">
                <a:sym typeface="Wingdings" panose="05000000000000000000" pitchFamily="2" charset="2"/>
              </a:rPr>
              <a:t>ChatGPT</a:t>
            </a:r>
            <a:r>
              <a:rPr lang="de-DE" noProof="0" dirty="0">
                <a:sym typeface="Wingdings" panose="05000000000000000000" pitchFamily="2" charset="2"/>
              </a:rPr>
              <a:t> kann rassistische Antworten generieren</a:t>
            </a:r>
          </a:p>
          <a:p>
            <a:endParaRPr lang="de-DE" noProof="0" dirty="0">
              <a:sym typeface="Wingdings" panose="05000000000000000000" pitchFamily="2" charset="2"/>
            </a:endParaRPr>
          </a:p>
          <a:p>
            <a:r>
              <a:rPr lang="de-DE" noProof="0" dirty="0">
                <a:sym typeface="Wingdings" panose="05000000000000000000" pitchFamily="2" charset="2"/>
              </a:rPr>
              <a:t>Strengeres Filtern von solchen Inhalten, um solche Aussagen zu verhindern</a:t>
            </a:r>
          </a:p>
          <a:p>
            <a:r>
              <a:rPr lang="de-DE" noProof="0" dirty="0">
                <a:sym typeface="Wingdings" panose="05000000000000000000" pitchFamily="2" charset="2"/>
              </a:rPr>
              <a:t>(siehe DAN-Mode)</a:t>
            </a:r>
          </a:p>
          <a:p>
            <a:endParaRPr lang="en-US" dirty="0"/>
          </a:p>
        </p:txBody>
      </p:sp>
    </p:spTree>
    <p:extLst>
      <p:ext uri="{BB962C8B-B14F-4D97-AF65-F5344CB8AC3E}">
        <p14:creationId xmlns:p14="http://schemas.microsoft.com/office/powerpoint/2010/main" val="15534777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a:t>4. Verantwortung</a:t>
            </a:r>
          </a:p>
          <a:p>
            <a:r>
              <a:rPr lang="de-DE"/>
              <a:t>Gemeint: Verantwortung der Nutzer (man soll nicht Betrügen)</a:t>
            </a:r>
          </a:p>
          <a:p>
            <a:r>
              <a:rPr lang="de-DE"/>
              <a:t>Bsp.: Experiment von Prof. Christian Terwiesch der University of Pennsylvania‘s Wharton School</a:t>
            </a:r>
          </a:p>
          <a:p>
            <a:r>
              <a:rPr lang="de-DE"/>
              <a:t>	ChatGPT erlangt Master of Business Administration mit B/B- (2.0/ 2.3)</a:t>
            </a:r>
          </a:p>
          <a:p>
            <a:endParaRPr lang="de-DE"/>
          </a:p>
          <a:p>
            <a:r>
              <a:rPr lang="de-DE"/>
              <a:t>Problem: Schüler/ Studenten nutzen ChatGPT für Klausuren, Hausarbeiten, …</a:t>
            </a:r>
          </a:p>
          <a:p>
            <a:r>
              <a:rPr lang="de-DE">
                <a:sym typeface="Wingdings" panose="05000000000000000000" pitchFamily="2" charset="2"/>
              </a:rPr>
              <a:t> Zu lernender Inhalt wird nicht „richtig“ gelernt</a:t>
            </a:r>
            <a:endParaRPr lang="de-DE"/>
          </a:p>
          <a:p>
            <a:endParaRPr lang="en-US" dirty="0"/>
          </a:p>
        </p:txBody>
      </p:sp>
    </p:spTree>
    <p:extLst>
      <p:ext uri="{BB962C8B-B14F-4D97-AF65-F5344CB8AC3E}">
        <p14:creationId xmlns:p14="http://schemas.microsoft.com/office/powerpoint/2010/main" val="506701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a:t>5. Vertraulichkeit</a:t>
            </a:r>
          </a:p>
          <a:p>
            <a:r>
              <a:rPr lang="de-DE"/>
              <a:t>Unklar, wie Daten zum Trainieren verwendet werden</a:t>
            </a:r>
          </a:p>
          <a:p>
            <a:r>
              <a:rPr lang="de-DE"/>
              <a:t>Unklar, wie Nutzereingaben verarbeitet werden</a:t>
            </a:r>
          </a:p>
          <a:p>
            <a:r>
              <a:rPr lang="de-DE"/>
              <a:t>Grund: Geheimhaltung des Algorithmus</a:t>
            </a:r>
          </a:p>
          <a:p>
            <a:endParaRPr lang="en-US"/>
          </a:p>
          <a:p>
            <a:endParaRPr lang="en-US" dirty="0"/>
          </a:p>
        </p:txBody>
      </p:sp>
    </p:spTree>
    <p:extLst>
      <p:ext uri="{BB962C8B-B14F-4D97-AF65-F5344CB8AC3E}">
        <p14:creationId xmlns:p14="http://schemas.microsoft.com/office/powerpoint/2010/main" val="3366497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a:t>6. Urheberrecht</a:t>
            </a:r>
          </a:p>
          <a:p>
            <a:r>
              <a:rPr lang="de-DE"/>
              <a:t>ChatGPT generiert urheberrechtlich geschützte Inhalte</a:t>
            </a:r>
          </a:p>
          <a:p>
            <a:r>
              <a:rPr lang="de-DE"/>
              <a:t>Geistiges Eigentum gehört aber jemandem</a:t>
            </a:r>
          </a:p>
          <a:p>
            <a:r>
              <a:rPr lang="de-DE">
                <a:sym typeface="Wingdings" panose="05000000000000000000" pitchFamily="2" charset="2"/>
              </a:rPr>
              <a:t> ChatGPT darf diese Inhalte nicht nutzen (vllt. Mit Entschädigung)</a:t>
            </a:r>
          </a:p>
          <a:p>
            <a:r>
              <a:rPr lang="de-DE" noProof="0"/>
              <a:t>Personen, deren geistiges Eigentum verwendet wird bekommen keinen Ausgleich</a:t>
            </a:r>
          </a:p>
          <a:p>
            <a:endParaRPr lang="en-US" dirty="0"/>
          </a:p>
        </p:txBody>
      </p:sp>
    </p:spTree>
    <p:extLst>
      <p:ext uri="{BB962C8B-B14F-4D97-AF65-F5344CB8AC3E}">
        <p14:creationId xmlns:p14="http://schemas.microsoft.com/office/powerpoint/2010/main" val="15338456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1. Datenschutzbestimmung</a:t>
            </a:r>
          </a:p>
          <a:p>
            <a:endParaRPr lang="de-DE" noProof="0" dirty="0"/>
          </a:p>
          <a:p>
            <a:r>
              <a:rPr lang="de-DE" noProof="0" dirty="0"/>
              <a:t>- Personenbezogene</a:t>
            </a:r>
            <a:r>
              <a:rPr lang="en-US" dirty="0"/>
              <a:t> </a:t>
            </a:r>
            <a:r>
              <a:rPr lang="de-DE" noProof="0" dirty="0"/>
              <a:t>Daten</a:t>
            </a:r>
            <a:r>
              <a:rPr lang="en-US" dirty="0"/>
              <a:t> </a:t>
            </a:r>
            <a:r>
              <a:rPr lang="de-DE" noProof="0" dirty="0"/>
              <a:t>werden</a:t>
            </a:r>
            <a:r>
              <a:rPr lang="en-US" dirty="0"/>
              <a:t> </a:t>
            </a:r>
            <a:r>
              <a:rPr lang="de-DE" noProof="0" dirty="0"/>
              <a:t>gesammelt,</a:t>
            </a:r>
            <a:r>
              <a:rPr lang="en-US" dirty="0"/>
              <a:t> um </a:t>
            </a:r>
            <a:r>
              <a:rPr lang="de-DE" noProof="0" dirty="0"/>
              <a:t>Dienstleistung</a:t>
            </a:r>
            <a:r>
              <a:rPr lang="en-US" dirty="0"/>
              <a:t> </a:t>
            </a:r>
            <a:r>
              <a:rPr lang="de-DE" noProof="0" dirty="0"/>
              <a:t>bereitzustellen</a:t>
            </a:r>
            <a:r>
              <a:rPr lang="en-US" dirty="0"/>
              <a:t> und </a:t>
            </a:r>
            <a:r>
              <a:rPr lang="de-DE" noProof="0" dirty="0"/>
              <a:t>diese</a:t>
            </a:r>
            <a:r>
              <a:rPr lang="en-US" dirty="0"/>
              <a:t> </a:t>
            </a:r>
            <a:r>
              <a:rPr lang="de-DE" noProof="0" dirty="0"/>
              <a:t>zu</a:t>
            </a:r>
            <a:r>
              <a:rPr lang="en-US" dirty="0"/>
              <a:t> </a:t>
            </a:r>
            <a:r>
              <a:rPr lang="de-DE" noProof="0" dirty="0"/>
              <a:t>verbessern</a:t>
            </a:r>
            <a:r>
              <a:rPr lang="en-US" dirty="0"/>
              <a:t>:</a:t>
            </a:r>
          </a:p>
          <a:p>
            <a:r>
              <a:rPr lang="de-DE" noProof="0" dirty="0"/>
              <a:t>d.h. Name, E-Mail-Adresse, Zahlungsinformationen, aber auch IP-Adressen und Geräteinformationen, um Dienste zu optimieren</a:t>
            </a:r>
          </a:p>
          <a:p>
            <a:r>
              <a:rPr lang="de-DE" noProof="0" dirty="0"/>
              <a:t>Gesammelte Daten für Analyse Wartung Verwaltung und Forschung &amp; Entwicklung</a:t>
            </a:r>
          </a:p>
          <a:p>
            <a:endParaRPr lang="de-DE" noProof="0" dirty="0"/>
          </a:p>
          <a:p>
            <a:r>
              <a:rPr lang="de-DE" noProof="0" dirty="0"/>
              <a:t>- </a:t>
            </a:r>
            <a:r>
              <a:rPr lang="de-DE" dirty="0"/>
              <a:t>Offenlegung personenbezogener Daten gemäß Datenschutzrichtlinien</a:t>
            </a:r>
          </a:p>
          <a:p>
            <a:r>
              <a:rPr lang="de-DE" dirty="0"/>
              <a:t>z.B. weitergeben von Daten nicht ohne Zustimmung weitergeben/-verkaufen</a:t>
            </a:r>
          </a:p>
          <a:p>
            <a:r>
              <a:rPr lang="de-DE" dirty="0"/>
              <a:t>Ausnahme: gesetzliche Vorgaben oder Erbringung der Dienstleistung</a:t>
            </a:r>
          </a:p>
          <a:p>
            <a:r>
              <a:rPr lang="de-DE" dirty="0"/>
              <a:t>Auch, um Rechte, Eigentum und Sicherheit von Nutzer, </a:t>
            </a:r>
            <a:r>
              <a:rPr lang="de-DE" dirty="0" err="1"/>
              <a:t>OpenAI</a:t>
            </a:r>
            <a:r>
              <a:rPr lang="de-DE" dirty="0"/>
              <a:t>, Dritter zu schützen</a:t>
            </a:r>
          </a:p>
          <a:p>
            <a:endParaRPr lang="de-DE" dirty="0"/>
          </a:p>
          <a:p>
            <a:r>
              <a:rPr lang="de-DE" dirty="0"/>
              <a:t>- Übertragung persönlicher Daten ins Ausland</a:t>
            </a:r>
          </a:p>
          <a:p>
            <a:pPr marL="0" marR="0" lvl="0" indent="0" algn="l" defTabSz="457200" rtl="0" eaLnBrk="0" fontAlgn="base" latinLnBrk="0" hangingPunct="0">
              <a:lnSpc>
                <a:spcPct val="125000"/>
              </a:lnSpc>
              <a:spcBef>
                <a:spcPct val="0"/>
              </a:spcBef>
              <a:spcAft>
                <a:spcPct val="0"/>
              </a:spcAft>
              <a:buClrTx/>
              <a:buSzTx/>
              <a:buFontTx/>
              <a:buNone/>
              <a:tabLst/>
              <a:defRPr/>
            </a:pPr>
            <a:r>
              <a:rPr lang="de-DE" dirty="0"/>
              <a:t>Wichtig, weil hier Datenschutzbestimmung anders als die im Heimatland sein kann</a:t>
            </a:r>
          </a:p>
          <a:p>
            <a:endParaRPr lang="de-DE" dirty="0"/>
          </a:p>
          <a:p>
            <a:r>
              <a:rPr lang="de-DE" dirty="0"/>
              <a:t>- Rechte der Benutzer:</a:t>
            </a:r>
          </a:p>
          <a:p>
            <a:r>
              <a:rPr lang="de-DE" dirty="0"/>
              <a:t>Zugreifen, Löschen, Aktualisieren und Löschen der eigenen Daten</a:t>
            </a:r>
          </a:p>
          <a:p>
            <a:r>
              <a:rPr lang="de-DE" dirty="0"/>
              <a:t>Widerrufen von Einwilligungen</a:t>
            </a:r>
          </a:p>
          <a:p>
            <a:endParaRPr lang="de-DE" dirty="0"/>
          </a:p>
          <a:p>
            <a:r>
              <a:rPr lang="de-DE" dirty="0"/>
              <a:t>- Kinder bis 13 Jahre nicht erlaubt </a:t>
            </a:r>
          </a:p>
          <a:p>
            <a:r>
              <a:rPr lang="de-DE" dirty="0"/>
              <a:t>Jugendliche (13 bis 18) nur mit Erlaubnis der Erziehungsberechtigten erlaubt</a:t>
            </a:r>
          </a:p>
          <a:p>
            <a:r>
              <a:rPr lang="de-DE" dirty="0"/>
              <a:t>Italien hat sich bspw. beschwert und diese Reglung kam danach hinzu (Regierung stellte Kinderschutz in Frage)</a:t>
            </a:r>
          </a:p>
        </p:txBody>
      </p:sp>
    </p:spTree>
    <p:extLst>
      <p:ext uri="{BB962C8B-B14F-4D97-AF65-F5344CB8AC3E}">
        <p14:creationId xmlns:p14="http://schemas.microsoft.com/office/powerpoint/2010/main" val="3262132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2. Schutz der Benutzerdaten</a:t>
            </a:r>
          </a:p>
          <a:p>
            <a:r>
              <a:rPr lang="de-DE" noProof="0" dirty="0"/>
              <a:t>Vorfall von 20. März 2023 soll nicht wiederholt werden</a:t>
            </a:r>
          </a:p>
          <a:p>
            <a:r>
              <a:rPr lang="de-DE" noProof="0" dirty="0"/>
              <a:t>Nutzer müssen davon ausgehen, dass ihre Daten sicher sind</a:t>
            </a:r>
          </a:p>
          <a:p>
            <a:r>
              <a:rPr lang="de-DE" noProof="0" dirty="0">
                <a:sym typeface="Wingdings" panose="05000000000000000000" pitchFamily="2" charset="2"/>
              </a:rPr>
              <a:t></a:t>
            </a:r>
          </a:p>
          <a:p>
            <a:endParaRPr lang="de-DE" noProof="0" dirty="0">
              <a:sym typeface="Wingdings" panose="05000000000000000000" pitchFamily="2" charset="2"/>
            </a:endParaRPr>
          </a:p>
          <a:p>
            <a:pPr marL="0" indent="0">
              <a:buFontTx/>
              <a:buNone/>
            </a:pPr>
            <a:r>
              <a:rPr lang="de-DE" dirty="0"/>
              <a:t>- Implementierung von Sicherheitsmechanismen</a:t>
            </a:r>
          </a:p>
          <a:p>
            <a:pPr marL="0" indent="0">
              <a:buFontTx/>
              <a:buNone/>
            </a:pPr>
            <a:endParaRPr lang="de-DE" dirty="0"/>
          </a:p>
          <a:p>
            <a:pPr marL="0" indent="0">
              <a:buFontTx/>
              <a:buNone/>
            </a:pPr>
            <a:r>
              <a:rPr lang="de-DE" dirty="0"/>
              <a:t>- Feinabstimmung der Modelle</a:t>
            </a:r>
          </a:p>
          <a:p>
            <a:pPr marL="0" indent="0">
              <a:buFontTx/>
              <a:buNone/>
            </a:pPr>
            <a:r>
              <a:rPr lang="de-DE" dirty="0">
                <a:sym typeface="Wingdings" panose="05000000000000000000" pitchFamily="2" charset="2"/>
              </a:rPr>
              <a:t> Anfragen werden angelehnt, die das Datenschutzrecht einer Person verletzen</a:t>
            </a:r>
            <a:endParaRPr lang="de-DE" dirty="0"/>
          </a:p>
          <a:p>
            <a:pPr marL="0" indent="0">
              <a:buFontTx/>
              <a:buNone/>
            </a:pPr>
            <a:endParaRPr lang="de-DE" dirty="0"/>
          </a:p>
          <a:p>
            <a:pPr marL="0" indent="0">
              <a:buFontTx/>
              <a:buNone/>
            </a:pPr>
            <a:r>
              <a:rPr lang="de-DE" dirty="0"/>
              <a:t>- Entfernen von sämtlichen persönlichen Daten aus Trainingsdaten</a:t>
            </a:r>
          </a:p>
          <a:p>
            <a:pPr marL="0" indent="0">
              <a:buFontTx/>
              <a:buNone/>
            </a:pPr>
            <a:endParaRPr lang="de-DE" dirty="0"/>
          </a:p>
          <a:p>
            <a:pPr marL="0" indent="0">
              <a:buFontTx/>
              <a:buNone/>
            </a:pPr>
            <a:r>
              <a:rPr lang="de-DE" dirty="0"/>
              <a:t>- Überwachung</a:t>
            </a:r>
          </a:p>
          <a:p>
            <a:pPr marL="0" indent="0">
              <a:buFontTx/>
              <a:buNone/>
            </a:pPr>
            <a:r>
              <a:rPr lang="de-DE" dirty="0">
                <a:sym typeface="Wingdings" panose="05000000000000000000" pitchFamily="2" charset="2"/>
              </a:rPr>
              <a:t> Um auf Versuche zu reagieren, die persönliche Informationen anfordern</a:t>
            </a:r>
            <a:endParaRPr lang="de-DE" dirty="0"/>
          </a:p>
          <a:p>
            <a:pPr marL="0" indent="0">
              <a:buFontTx/>
              <a:buNone/>
            </a:pPr>
            <a:endParaRPr lang="de-DE" dirty="0"/>
          </a:p>
          <a:p>
            <a:pPr marL="0" indent="0">
              <a:buFontTx/>
              <a:buNone/>
            </a:pPr>
            <a:r>
              <a:rPr lang="de-DE" dirty="0"/>
              <a:t>- Einschränkung der Nutzungsart durch Geschäftsbedingungen</a:t>
            </a:r>
          </a:p>
          <a:p>
            <a:pPr marL="0" indent="0">
              <a:buFontTx/>
              <a:buNone/>
            </a:pPr>
            <a:r>
              <a:rPr lang="de-DE" dirty="0">
                <a:sym typeface="Wingdings" panose="05000000000000000000" pitchFamily="2" charset="2"/>
              </a:rPr>
              <a:t> Einfaches Bsp.: anfänglich </a:t>
            </a:r>
            <a:r>
              <a:rPr lang="de-DE" dirty="0" err="1">
                <a:sym typeface="Wingdings" panose="05000000000000000000" pitchFamily="2" charset="2"/>
              </a:rPr>
              <a:t>ChatGPT</a:t>
            </a:r>
            <a:r>
              <a:rPr lang="de-DE" dirty="0">
                <a:sym typeface="Wingdings" panose="05000000000000000000" pitchFamily="2" charset="2"/>
              </a:rPr>
              <a:t> für kommerzielle Nutzung verboten</a:t>
            </a:r>
            <a:endParaRPr lang="de-DE" dirty="0"/>
          </a:p>
          <a:p>
            <a:endParaRPr lang="de-DE" noProof="0" dirty="0"/>
          </a:p>
          <a:p>
            <a:endParaRPr lang="en-US" dirty="0"/>
          </a:p>
        </p:txBody>
      </p:sp>
    </p:spTree>
    <p:extLst>
      <p:ext uri="{BB962C8B-B14F-4D97-AF65-F5344CB8AC3E}">
        <p14:creationId xmlns:p14="http://schemas.microsoft.com/office/powerpoint/2010/main" val="25507107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3. Bestandteile der Sicherheitsstrategie</a:t>
            </a:r>
          </a:p>
          <a:p>
            <a:r>
              <a:rPr lang="de-DE" dirty="0"/>
              <a:t>- Anwendung moderne Verschlüsselungstechnologien, um Benutzerdaten zu schützen</a:t>
            </a:r>
          </a:p>
          <a:p>
            <a:r>
              <a:rPr lang="de-DE" dirty="0"/>
              <a:t>Auf </a:t>
            </a:r>
            <a:r>
              <a:rPr lang="de-DE" dirty="0" err="1"/>
              <a:t>ChatGPT</a:t>
            </a:r>
            <a:r>
              <a:rPr lang="de-DE" dirty="0"/>
              <a:t>-Servern </a:t>
            </a:r>
          </a:p>
          <a:p>
            <a:r>
              <a:rPr lang="de-DE" dirty="0"/>
              <a:t>Im Ruhestand und bei </a:t>
            </a:r>
            <a:r>
              <a:rPr lang="de-DE" dirty="0" err="1"/>
              <a:t>Datenübertragungn</a:t>
            </a:r>
            <a:endParaRPr lang="de-DE" dirty="0"/>
          </a:p>
          <a:p>
            <a:r>
              <a:rPr lang="de-DE" dirty="0"/>
              <a:t>Auch schon beim erstmaligen Speichern der Daten</a:t>
            </a:r>
          </a:p>
          <a:p>
            <a:endParaRPr lang="de-DE" dirty="0"/>
          </a:p>
          <a:p>
            <a:r>
              <a:rPr lang="de-DE" dirty="0"/>
              <a:t>- Streng kontrollierte Zugangsmechanismen</a:t>
            </a:r>
          </a:p>
          <a:p>
            <a:r>
              <a:rPr lang="de-DE" dirty="0"/>
              <a:t>D.h. nur autorisierte Mitarbeiter haben Zugang</a:t>
            </a:r>
          </a:p>
          <a:p>
            <a:pPr marL="0" marR="0" lvl="0" indent="0" algn="l" defTabSz="457200" rtl="0" eaLnBrk="0" fontAlgn="base" latinLnBrk="0" hangingPunct="0">
              <a:lnSpc>
                <a:spcPct val="125000"/>
              </a:lnSpc>
              <a:spcBef>
                <a:spcPct val="0"/>
              </a:spcBef>
              <a:spcAft>
                <a:spcPct val="0"/>
              </a:spcAft>
              <a:buClrTx/>
              <a:buSzTx/>
              <a:buFontTx/>
              <a:buNone/>
              <a:tabLst/>
              <a:defRPr/>
            </a:pPr>
            <a:r>
              <a:rPr lang="de-DE" dirty="0">
                <a:sym typeface="Wingdings" panose="05000000000000000000" pitchFamily="2" charset="2"/>
              </a:rPr>
              <a:t> Dafür rollenbasierte Zugriffskontrollen</a:t>
            </a:r>
            <a:endParaRPr lang="de-DE" dirty="0"/>
          </a:p>
          <a:p>
            <a:r>
              <a:rPr lang="de-DE" dirty="0">
                <a:sym typeface="Wingdings" panose="05000000000000000000" pitchFamily="2" charset="2"/>
              </a:rPr>
              <a:t> </a:t>
            </a:r>
            <a:r>
              <a:rPr lang="de-DE" dirty="0"/>
              <a:t>fortschrittliche Authentifizierungs- und Autorisierungsprotokolle</a:t>
            </a:r>
          </a:p>
          <a:p>
            <a:pPr marL="0" indent="0">
              <a:buFontTx/>
              <a:buNone/>
            </a:pPr>
            <a:endParaRPr lang="de-DE" dirty="0"/>
          </a:p>
          <a:p>
            <a:pPr marL="0" indent="0">
              <a:buFontTx/>
              <a:buNone/>
            </a:pPr>
            <a:r>
              <a:rPr lang="de-DE" dirty="0"/>
              <a:t>- Regelmäßig durchgeführte externe Sicherheitsüberprüfungen</a:t>
            </a:r>
          </a:p>
          <a:p>
            <a:pPr marL="0" indent="0">
              <a:buFontTx/>
              <a:buNone/>
            </a:pPr>
            <a:r>
              <a:rPr lang="de-DE" dirty="0"/>
              <a:t>d.h. ein drittes Unternehmen wird hinzugezogen, um Schwachstellen im System zu finden</a:t>
            </a:r>
          </a:p>
          <a:p>
            <a:pPr marL="0" indent="0">
              <a:buFontTx/>
              <a:buNone/>
            </a:pPr>
            <a:r>
              <a:rPr lang="de-DE" dirty="0">
                <a:sym typeface="Wingdings" panose="05000000000000000000" pitchFamily="2" charset="2"/>
              </a:rPr>
              <a:t> Dann Schwachstellen beheben</a:t>
            </a:r>
            <a:endParaRPr lang="de-DE" dirty="0"/>
          </a:p>
          <a:p>
            <a:pPr marL="0" indent="0">
              <a:buFontTx/>
              <a:buNone/>
            </a:pPr>
            <a:endParaRPr lang="de-DE" dirty="0"/>
          </a:p>
          <a:p>
            <a:pPr marL="0" indent="0">
              <a:buFontTx/>
              <a:buNone/>
            </a:pPr>
            <a:r>
              <a:rPr lang="de-DE" dirty="0"/>
              <a:t>- Bug-Bounty-Programm</a:t>
            </a:r>
          </a:p>
          <a:p>
            <a:pPr marL="0" indent="0">
              <a:buFontTx/>
              <a:buNone/>
            </a:pPr>
            <a:r>
              <a:rPr lang="de-DE" dirty="0"/>
              <a:t>White Hats identifizieren Sicherheitslücken </a:t>
            </a:r>
            <a:r>
              <a:rPr lang="de-DE" dirty="0">
                <a:sym typeface="Wingdings" panose="05000000000000000000" pitchFamily="2" charset="2"/>
              </a:rPr>
              <a:t> melden diese  </a:t>
            </a:r>
            <a:r>
              <a:rPr lang="de-DE" dirty="0" err="1">
                <a:sym typeface="Wingdings" panose="05000000000000000000" pitchFamily="2" charset="2"/>
              </a:rPr>
              <a:t>OpenAI</a:t>
            </a:r>
            <a:r>
              <a:rPr lang="de-DE" dirty="0">
                <a:sym typeface="Wingdings" panose="05000000000000000000" pitchFamily="2" charset="2"/>
              </a:rPr>
              <a:t> beheben</a:t>
            </a:r>
            <a:endParaRPr lang="de-DE" dirty="0"/>
          </a:p>
          <a:p>
            <a:pPr marL="0" indent="0">
              <a:buFontTx/>
              <a:buNone/>
            </a:pPr>
            <a:endParaRPr lang="de-DE" dirty="0"/>
          </a:p>
          <a:p>
            <a:pPr marL="0" indent="0">
              <a:buFontTx/>
              <a:buNone/>
            </a:pPr>
            <a:r>
              <a:rPr lang="de-DE" dirty="0"/>
              <a:t>- Reaktionspläne</a:t>
            </a:r>
          </a:p>
          <a:p>
            <a:pPr marL="0" indent="0">
              <a:buFontTx/>
              <a:buNone/>
            </a:pPr>
            <a:r>
              <a:rPr lang="de-DE" dirty="0"/>
              <a:t>Um Sicherheitslücken effizient zu verwalten und kommunizieren</a:t>
            </a:r>
          </a:p>
          <a:p>
            <a:pPr marL="0" indent="0">
              <a:buFontTx/>
              <a:buNone/>
            </a:pPr>
            <a:r>
              <a:rPr lang="de-DE" dirty="0"/>
              <a:t>Um Auswirkungen von Verstößen zu minimieren </a:t>
            </a:r>
          </a:p>
          <a:p>
            <a:pPr marL="0" indent="0">
              <a:buFontTx/>
              <a:buNone/>
            </a:pPr>
            <a:r>
              <a:rPr lang="de-DE" dirty="0"/>
              <a:t>Und schnelle Lösungen zu finden</a:t>
            </a:r>
          </a:p>
          <a:p>
            <a:pPr marL="0" indent="0">
              <a:buFontTx/>
              <a:buNone/>
            </a:pPr>
            <a:endParaRPr lang="de-DE" dirty="0"/>
          </a:p>
          <a:p>
            <a:pPr marL="0" indent="0">
              <a:buFontTx/>
              <a:buNone/>
            </a:pPr>
            <a:r>
              <a:rPr lang="de-DE" dirty="0"/>
              <a:t>- Geheimhaltung</a:t>
            </a:r>
            <a:endParaRPr lang="en-US" dirty="0"/>
          </a:p>
          <a:p>
            <a:r>
              <a:rPr lang="de-DE" noProof="0" dirty="0" err="1"/>
              <a:t>OpenAI</a:t>
            </a:r>
            <a:r>
              <a:rPr lang="de-DE" noProof="0" dirty="0"/>
              <a:t> gibt Geheimnis über Sicherheitsvorkehrungen nicht raus</a:t>
            </a:r>
          </a:p>
          <a:p>
            <a:r>
              <a:rPr lang="de-DE" noProof="0" dirty="0"/>
              <a:t>Keine Leaks </a:t>
            </a:r>
            <a:r>
              <a:rPr lang="de-DE" noProof="0" dirty="0">
                <a:sym typeface="Wingdings" panose="05000000000000000000" pitchFamily="2" charset="2"/>
              </a:rPr>
              <a:t> keiner weiß was zu tun ist um anzugreifen</a:t>
            </a:r>
            <a:endParaRPr lang="de-DE" noProof="0" dirty="0"/>
          </a:p>
          <a:p>
            <a:endParaRPr lang="en-US" dirty="0"/>
          </a:p>
        </p:txBody>
      </p:sp>
    </p:spTree>
    <p:extLst>
      <p:ext uri="{BB962C8B-B14F-4D97-AF65-F5344CB8AC3E}">
        <p14:creationId xmlns:p14="http://schemas.microsoft.com/office/powerpoint/2010/main" val="217667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fontAlgn="base">
              <a:buFont typeface="+mj-lt"/>
              <a:buAutoNum type="arabicPeriod"/>
            </a:pPr>
            <a:r>
              <a:rPr lang="de-DE" sz="800" b="0" i="0" dirty="0">
                <a:solidFill>
                  <a:srgbClr val="000000"/>
                </a:solidFill>
                <a:effectLst/>
                <a:latin typeface="inherit"/>
              </a:rPr>
              <a:t>Nachdem </a:t>
            </a:r>
            <a:r>
              <a:rPr lang="de-DE" sz="800" b="0" i="0" dirty="0" err="1">
                <a:solidFill>
                  <a:srgbClr val="000000"/>
                </a:solidFill>
                <a:effectLst/>
                <a:latin typeface="inherit"/>
              </a:rPr>
              <a:t>OpenAI</a:t>
            </a:r>
            <a:r>
              <a:rPr lang="de-DE" sz="800" b="0" i="0" dirty="0">
                <a:solidFill>
                  <a:srgbClr val="000000"/>
                </a:solidFill>
                <a:effectLst/>
                <a:latin typeface="inherit"/>
              </a:rPr>
              <a:t> bereits im Juni einem breiteren Kundenkreis den Zugang zu GPT-4 geöffnet hat, gibt es den Zugriff über die API nun für alle Bestandskunden frei. Im Laufe des Monats sollen auch Neukunden programmatischen Zugriff auf das Sprachmodell erhalten.</a:t>
            </a:r>
          </a:p>
        </p:txBody>
      </p:sp>
    </p:spTree>
    <p:extLst>
      <p:ext uri="{BB962C8B-B14F-4D97-AF65-F5344CB8AC3E}">
        <p14:creationId xmlns:p14="http://schemas.microsoft.com/office/powerpoint/2010/main" val="265708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0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de-DE" b="0" i="0" dirty="0">
                <a:solidFill>
                  <a:srgbClr val="DBDEE1"/>
                </a:solidFill>
                <a:effectLst/>
                <a:latin typeface="gg sans"/>
              </a:rPr>
              <a:t>Im Jahr 2018 führte </a:t>
            </a:r>
            <a:r>
              <a:rPr lang="de-DE" b="0" i="0" dirty="0" err="1">
                <a:solidFill>
                  <a:srgbClr val="DBDEE1"/>
                </a:solidFill>
                <a:effectLst/>
                <a:latin typeface="gg sans"/>
              </a:rPr>
              <a:t>OpenAI</a:t>
            </a:r>
            <a:r>
              <a:rPr lang="de-DE" b="0" i="0" dirty="0">
                <a:solidFill>
                  <a:srgbClr val="DBDEE1"/>
                </a:solidFill>
                <a:effectLst/>
                <a:latin typeface="gg sans"/>
              </a:rPr>
              <a:t> das erste GPT-Modell (GPT-1) ein . Dieses Modell basierte auf der innovativen Transformer-Architektur, die es ermöglichte, komplexe Zusammenhänge in Texten zu erfassen.</a:t>
            </a:r>
            <a:br>
              <a:rPr lang="de-DE" b="0" i="0" dirty="0">
                <a:solidFill>
                  <a:srgbClr val="000000"/>
                </a:solidFill>
                <a:effectLst/>
                <a:latin typeface="inherit"/>
              </a:rPr>
            </a:br>
            <a:r>
              <a:rPr lang="de-DE" b="0" i="0" dirty="0">
                <a:solidFill>
                  <a:srgbClr val="000000"/>
                </a:solidFill>
                <a:effectLst/>
                <a:latin typeface="inherit"/>
              </a:rPr>
              <a:t>GPT-1 hat mit seinen 117 Millionen Parametern andere damalige Sprachmodelle überschattet. Einer der größten Stärken von GPT-1 war es zusammenhängende und </a:t>
            </a:r>
            <a:r>
              <a:rPr lang="de-DE" b="0" i="0" dirty="0" err="1">
                <a:solidFill>
                  <a:srgbClr val="000000"/>
                </a:solidFill>
                <a:effectLst/>
                <a:latin typeface="inherit"/>
              </a:rPr>
              <a:t>koherente</a:t>
            </a:r>
            <a:r>
              <a:rPr lang="de-DE" b="0" i="0" dirty="0">
                <a:solidFill>
                  <a:srgbClr val="000000"/>
                </a:solidFill>
                <a:effectLst/>
                <a:latin typeface="inherit"/>
              </a:rPr>
              <a:t> Sprache zu generieren. Die Trainingsdaten bestanden aus Common Crawl, ein Datenset von Webseiten und </a:t>
            </a:r>
            <a:r>
              <a:rPr lang="de-DE" b="0" i="0" dirty="0" err="1">
                <a:solidFill>
                  <a:srgbClr val="000000"/>
                </a:solidFill>
                <a:effectLst/>
                <a:latin typeface="inherit"/>
              </a:rPr>
              <a:t>BookCorpus</a:t>
            </a:r>
            <a:r>
              <a:rPr lang="de-DE" b="0" i="0" dirty="0">
                <a:solidFill>
                  <a:srgbClr val="000000"/>
                </a:solidFill>
                <a:effectLst/>
                <a:latin typeface="inherit"/>
              </a:rPr>
              <a:t>, ein Datenset aus über 11000 Büchern. Die größte Schwäche von GPT-1 war es oft wiederholende Antworten zu geben. Auch konnte das Modell nicht über mehrere Dialoge argumentieren und konnte langfristige Abhängigkeiten im Text nicht nachverfolgen . (</a:t>
            </a:r>
            <a:r>
              <a:rPr lang="de-DE" b="0" i="0" dirty="0" err="1">
                <a:solidFill>
                  <a:srgbClr val="000000"/>
                </a:solidFill>
                <a:effectLst/>
                <a:latin typeface="inherit"/>
              </a:rPr>
              <a:t>vgl</a:t>
            </a:r>
            <a:r>
              <a:rPr lang="de-DE" b="0" i="0" dirty="0">
                <a:solidFill>
                  <a:srgbClr val="000000"/>
                </a:solidFill>
                <a:effectLst/>
                <a:latin typeface="inherit"/>
              </a:rPr>
              <a:t> Ali 2023)</a:t>
            </a:r>
          </a:p>
          <a:p>
            <a:endParaRPr lang="en-US" dirty="0"/>
          </a:p>
        </p:txBody>
      </p:sp>
    </p:spTree>
    <p:extLst>
      <p:ext uri="{BB962C8B-B14F-4D97-AF65-F5344CB8AC3E}">
        <p14:creationId xmlns:p14="http://schemas.microsoft.com/office/powerpoint/2010/main" val="211968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0" i="0" dirty="0">
                <a:solidFill>
                  <a:srgbClr val="DBDEE1"/>
                </a:solidFill>
                <a:effectLst/>
                <a:latin typeface="gg sans"/>
              </a:rPr>
              <a:t>Ein Jahr später stellte </a:t>
            </a:r>
            <a:r>
              <a:rPr lang="de-DE" b="0" i="0" dirty="0" err="1">
                <a:solidFill>
                  <a:srgbClr val="DBDEE1"/>
                </a:solidFill>
                <a:effectLst/>
                <a:latin typeface="gg sans"/>
              </a:rPr>
              <a:t>OpenAI</a:t>
            </a:r>
            <a:r>
              <a:rPr lang="de-DE" b="0" i="0" dirty="0">
                <a:solidFill>
                  <a:srgbClr val="DBDEE1"/>
                </a:solidFill>
                <a:effectLst/>
                <a:latin typeface="gg sans"/>
              </a:rPr>
              <a:t> GPT-2 vor, ein deutlich größeres Modell mit erweiterten Fähigkeiten in der Textgenerierung. GPT-2 war in der Lage, kohärente und zusammenhängende Texte zu erzeugen, die oft nur schwer von menschlich verfassten Texten zu unterscheiden waren. Diese bahnbrechende Leistung führte zu großem Interesse und Diskussionen in der KI-Gemeinschaft. GPT-2 wurde mit mehr als das zehnfache veröffentlicht. Es besaß 1.5 Milliarden Parameter und wurde mit zusätzlich Webtexten trainiert. Es konnte realistische und kohärente Antworten geben. Durch die menschlich ähnlichen Antworten war es ein wichtiges Tool für verschiedene Aufgaben.</a:t>
            </a:r>
            <a:endParaRPr lang="en-US" dirty="0"/>
          </a:p>
        </p:txBody>
      </p:sp>
    </p:spTree>
    <p:extLst>
      <p:ext uri="{BB962C8B-B14F-4D97-AF65-F5344CB8AC3E}">
        <p14:creationId xmlns:p14="http://schemas.microsoft.com/office/powerpoint/2010/main" val="96242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de-DE" b="0" i="0" dirty="0">
                <a:solidFill>
                  <a:srgbClr val="000000"/>
                </a:solidFill>
                <a:effectLst/>
                <a:latin typeface="inherit"/>
              </a:rPr>
              <a:t>Im Jahr 2020 folgte schließlich die Einführung von GPT-3, einem noch leistungsstärkeren Modell im Vergleich zu seinem Vorgänger. GPT-3 beeindruckte die Fachwelt mit seiner beeindruckenden Skalierung, da es über 100-mal so viele Parameter wie GPT-2 besaß. Dank dieser enormen Kapazität konnte GPT-3 unterschiedlichste Aufgaben bewältigen, selbst wenn nur wenige Beispiele als Eingabe zur Verfügung standen. Es konnte Fragen beantworten, Übersetzungen durchführen, Texte vervollständigen und vieles mehr.</a:t>
            </a:r>
            <a:br>
              <a:rPr lang="de-DE" b="0" i="0" dirty="0">
                <a:solidFill>
                  <a:srgbClr val="000000"/>
                </a:solidFill>
                <a:effectLst/>
                <a:latin typeface="inherit"/>
              </a:rPr>
            </a:br>
            <a:br>
              <a:rPr lang="de-DE" b="0" i="0" dirty="0">
                <a:solidFill>
                  <a:srgbClr val="000000"/>
                </a:solidFill>
                <a:effectLst/>
                <a:latin typeface="inherit"/>
              </a:rPr>
            </a:br>
            <a:br>
              <a:rPr lang="de-DE" b="0" i="0" dirty="0">
                <a:solidFill>
                  <a:srgbClr val="000000"/>
                </a:solidFill>
                <a:effectLst/>
                <a:latin typeface="inherit"/>
              </a:rPr>
            </a:br>
            <a:r>
              <a:rPr lang="de-DE" b="0" i="0" dirty="0">
                <a:solidFill>
                  <a:srgbClr val="000000"/>
                </a:solidFill>
                <a:effectLst/>
                <a:latin typeface="inherit"/>
              </a:rPr>
              <a:t>Mit GPT-3 kam ein erneuter großer Sprung. 175 Milliarden Parameter, mit mehreren verschiedenen Datenquellen, die zusammenergebend fast Billionen Wörter beinhalten, womit es anspruchsvolle Antworten geben kann. Hier wurden neue Techniken eingeführt. Zunächst das zero-</a:t>
            </a:r>
            <a:r>
              <a:rPr lang="de-DE" b="0" i="0" dirty="0" err="1">
                <a:solidFill>
                  <a:srgbClr val="000000"/>
                </a:solidFill>
                <a:effectLst/>
                <a:latin typeface="inherit"/>
              </a:rPr>
              <a:t>shot</a:t>
            </a:r>
            <a:r>
              <a:rPr lang="de-DE" b="0" i="0" dirty="0">
                <a:solidFill>
                  <a:srgbClr val="000000"/>
                </a:solidFill>
                <a:effectLst/>
                <a:latin typeface="inherit"/>
              </a:rPr>
              <a:t> </a:t>
            </a:r>
            <a:r>
              <a:rPr lang="de-DE" b="0" i="0" dirty="0" err="1">
                <a:solidFill>
                  <a:srgbClr val="000000"/>
                </a:solidFill>
                <a:effectLst/>
                <a:latin typeface="inherit"/>
              </a:rPr>
              <a:t>learning</a:t>
            </a:r>
            <a:r>
              <a:rPr lang="de-DE" b="0" i="0" dirty="0">
                <a:solidFill>
                  <a:srgbClr val="000000"/>
                </a:solidFill>
                <a:effectLst/>
                <a:latin typeface="inherit"/>
              </a:rPr>
              <a:t>. Hierbei kann eine Aufgabe ohne Beispiele eine Antwort vorhersagen. Anschließend das </a:t>
            </a:r>
            <a:r>
              <a:rPr lang="de-DE" b="0" i="0" dirty="0" err="1">
                <a:solidFill>
                  <a:srgbClr val="000000"/>
                </a:solidFill>
                <a:effectLst/>
                <a:latin typeface="inherit"/>
              </a:rPr>
              <a:t>one-shot-learning</a:t>
            </a:r>
            <a:r>
              <a:rPr lang="de-DE" b="0" i="0" dirty="0">
                <a:solidFill>
                  <a:srgbClr val="000000"/>
                </a:solidFill>
                <a:effectLst/>
                <a:latin typeface="inherit"/>
              </a:rPr>
              <a:t>. Hier wird nur ein Beispiel neben der Aufgabe gegeben, womit das Modell die Antwort vorhersagen kann und zum Schluss das </a:t>
            </a:r>
            <a:r>
              <a:rPr lang="de-DE" b="0" i="0" dirty="0" err="1">
                <a:solidFill>
                  <a:srgbClr val="000000"/>
                </a:solidFill>
                <a:effectLst/>
                <a:latin typeface="inherit"/>
              </a:rPr>
              <a:t>few-shot-learning</a:t>
            </a:r>
            <a:r>
              <a:rPr lang="de-DE" b="0" i="0" dirty="0">
                <a:solidFill>
                  <a:srgbClr val="000000"/>
                </a:solidFill>
                <a:effectLst/>
                <a:latin typeface="inherit"/>
              </a:rPr>
              <a:t>. Hier werden einige Beispiele mit der Aufgabe dem Modell gezeigt. Jedoch hat auch dieses Modell einige Fehler. So werden unangebrachte oder ungenaue Antworten wiedergegeben. (</a:t>
            </a:r>
            <a:r>
              <a:rPr lang="de-DE" b="0" i="0" dirty="0" err="1">
                <a:solidFill>
                  <a:srgbClr val="000000"/>
                </a:solidFill>
                <a:effectLst/>
                <a:latin typeface="inherit"/>
              </a:rPr>
              <a:t>vgl</a:t>
            </a:r>
            <a:r>
              <a:rPr lang="de-DE" b="0" i="0" dirty="0">
                <a:solidFill>
                  <a:srgbClr val="000000"/>
                </a:solidFill>
                <a:effectLst/>
                <a:latin typeface="inherit"/>
              </a:rPr>
              <a:t> Ali 2023)</a:t>
            </a:r>
          </a:p>
          <a:p>
            <a:endParaRPr lang="en-US" dirty="0"/>
          </a:p>
        </p:txBody>
      </p:sp>
    </p:spTree>
    <p:extLst>
      <p:ext uri="{BB962C8B-B14F-4D97-AF65-F5344CB8AC3E}">
        <p14:creationId xmlns:p14="http://schemas.microsoft.com/office/powerpoint/2010/main" val="234061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3774472" y="3905671"/>
            <a:ext cx="19938808" cy="4896545"/>
          </a:xfrm>
          <a:prstGeom prst="rect">
            <a:avLst/>
          </a:prstGeom>
        </p:spPr>
        <p:txBody>
          <a:bodyPr anchor="t" anchorCtr="0"/>
          <a:lstStyle>
            <a:lvl1pPr algn="l">
              <a:defRPr sz="8800">
                <a:solidFill>
                  <a:schemeClr val="tx1"/>
                </a:solidFill>
              </a:defRPr>
            </a:lvl1pPr>
          </a:lstStyle>
          <a:p>
            <a:r>
              <a:rPr lang="de-DE" dirty="0"/>
              <a:t>Titel/Vorlesung</a:t>
            </a:r>
          </a:p>
        </p:txBody>
      </p:sp>
      <p:sp>
        <p:nvSpPr>
          <p:cNvPr id="8" name="Untertitel 2"/>
          <p:cNvSpPr>
            <a:spLocks noGrp="1"/>
          </p:cNvSpPr>
          <p:nvPr>
            <p:ph type="subTitle" idx="1"/>
          </p:nvPr>
        </p:nvSpPr>
        <p:spPr>
          <a:xfrm>
            <a:off x="3774472" y="8946232"/>
            <a:ext cx="19938808" cy="3312368"/>
          </a:xfrm>
          <a:prstGeom prst="rect">
            <a:avLst/>
          </a:prstGeom>
        </p:spPr>
        <p:txBody>
          <a:bodyPr anchor="b" anchorCtr="0"/>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9" name="Textplatzhalter 4"/>
          <p:cNvSpPr>
            <a:spLocks noGrp="1"/>
          </p:cNvSpPr>
          <p:nvPr>
            <p:ph type="body" sz="quarter" idx="12" hasCustomPrompt="1"/>
          </p:nvPr>
        </p:nvSpPr>
        <p:spPr>
          <a:xfrm>
            <a:off x="3774472" y="2178049"/>
            <a:ext cx="19938593" cy="1727621"/>
          </a:xfrm>
          <a:prstGeom prst="rect">
            <a:avLst/>
          </a:prstGeom>
        </p:spPr>
        <p:txBody>
          <a:bodyPr anchor="b" anchorCtr="0"/>
          <a:lstStyle>
            <a:lvl1pPr>
              <a:defRPr sz="4400">
                <a:solidFill>
                  <a:schemeClr val="tx1"/>
                </a:solidFill>
              </a:defRPr>
            </a:lvl1pPr>
          </a:lstStyle>
          <a:p>
            <a:pPr lvl="0"/>
            <a:r>
              <a:rPr lang="de-DE" dirty="0"/>
              <a:t>Name Nachname</a:t>
            </a:r>
          </a:p>
        </p:txBody>
      </p:sp>
    </p:spTree>
    <p:extLst>
      <p:ext uri="{BB962C8B-B14F-4D97-AF65-F5344CB8AC3E}">
        <p14:creationId xmlns:p14="http://schemas.microsoft.com/office/powerpoint/2010/main" val="387372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dirty="0"/>
          </a:p>
        </p:txBody>
      </p:sp>
      <p:sp>
        <p:nvSpPr>
          <p:cNvPr id="8" name="Inhaltsplatzhalter 2"/>
          <p:cNvSpPr>
            <a:spLocks noGrp="1"/>
          </p:cNvSpPr>
          <p:nvPr>
            <p:ph idx="12"/>
          </p:nvPr>
        </p:nvSpPr>
        <p:spPr>
          <a:xfrm>
            <a:off x="1894856" y="2970213"/>
            <a:ext cx="20356141" cy="9848850"/>
          </a:xfrm>
          <a:prstGeom prst="rect">
            <a:avLst/>
          </a:prstGeom>
        </p:spPr>
        <p:txBody>
          <a:bodyPr/>
          <a:lstStyle>
            <a:lvl1pPr marL="0" indent="0">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marL="571500" indent="-571500">
              <a:buClr>
                <a:schemeClr val="accent1"/>
              </a:buClr>
              <a:buSzPct val="70000"/>
              <a:buFont typeface="Arial Narrow" panose="020B0606020202030204" pitchFamily="34" charset="0"/>
              <a:buChar char="►"/>
              <a:defRPr/>
            </a:pPr>
            <a:endParaRPr lang="de-DE" altLang="de-DE" dirty="0"/>
          </a:p>
        </p:txBody>
      </p:sp>
      <p:sp>
        <p:nvSpPr>
          <p:cNvPr id="7" name="Titel 1"/>
          <p:cNvSpPr>
            <a:spLocks noGrp="1"/>
          </p:cNvSpPr>
          <p:nvPr>
            <p:ph type="title"/>
          </p:nvPr>
        </p:nvSpPr>
        <p:spPr>
          <a:xfrm>
            <a:off x="1894856" y="196850"/>
            <a:ext cx="18873787" cy="1439863"/>
          </a:xfrm>
          <a:prstGeom prst="rect">
            <a:avLst/>
          </a:prstGeom>
        </p:spPr>
        <p:txBody>
          <a:bodyPr anchor="b" anchorCtr="0"/>
          <a:lstStyle>
            <a:lvl1pPr>
              <a:defRPr>
                <a:solidFill>
                  <a:schemeClr val="tx1"/>
                </a:solidFill>
              </a:defRPr>
            </a:lvl1pPr>
          </a:lstStyle>
          <a:p>
            <a:r>
              <a:rPr lang="de-DE" dirty="0"/>
              <a:t>Titelmasterformat durch Klicken bearbeiten</a:t>
            </a:r>
          </a:p>
        </p:txBody>
      </p:sp>
      <p:sp>
        <p:nvSpPr>
          <p:cNvPr id="9" name="Rectangle 3"/>
          <p:cNvSpPr>
            <a:spLocks noGrp="1"/>
          </p:cNvSpPr>
          <p:nvPr>
            <p:ph type="sldNum" sz="quarter" idx="10"/>
          </p:nvPr>
        </p:nvSpPr>
        <p:spPr>
          <a:xfrm>
            <a:off x="22176000" y="13319999"/>
            <a:ext cx="1836000" cy="216000"/>
          </a:xfrm>
          <a:prstGeom prst="rect">
            <a:avLst/>
          </a:prstGeom>
        </p:spPr>
        <p:txBody>
          <a:bodyPr/>
          <a:lstStyle>
            <a:lvl1pPr>
              <a:defRPr/>
            </a:lvl1pPr>
          </a:lstStyle>
          <a:p>
            <a:pPr>
              <a:defRPr/>
            </a:pPr>
            <a:fld id="{6D79B608-30BF-4780-AD74-2A39D90104E2}" type="slidenum">
              <a:rPr lang="de-DE" altLang="de-DE"/>
              <a:pPr>
                <a:defRPr/>
              </a:pPr>
              <a:t>‹Nr.›</a:t>
            </a:fld>
            <a:endParaRPr lang="de-DE" altLang="de-DE" dirty="0"/>
          </a:p>
        </p:txBody>
      </p:sp>
    </p:spTree>
    <p:extLst>
      <p:ext uri="{BB962C8B-B14F-4D97-AF65-F5344CB8AC3E}">
        <p14:creationId xmlns:p14="http://schemas.microsoft.com/office/powerpoint/2010/main" val="24904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1894856" y="196850"/>
            <a:ext cx="18873787" cy="1439863"/>
          </a:xfrm>
          <a:prstGeom prst="rect">
            <a:avLst/>
          </a:prstGeom>
        </p:spPr>
        <p:txBody>
          <a:bodyPr anchor="b" anchorCtr="0"/>
          <a:lstStyle>
            <a:lvl1pPr>
              <a:defRPr>
                <a:solidFill>
                  <a:schemeClr val="tx1"/>
                </a:solidFill>
              </a:defRPr>
            </a:lvl1pPr>
          </a:lstStyle>
          <a:p>
            <a:r>
              <a:rPr lang="de-DE" dirty="0"/>
              <a:t>Titelmasterformat durch Klicken bearbeiten</a:t>
            </a:r>
          </a:p>
        </p:txBody>
      </p:sp>
      <p:sp>
        <p:nvSpPr>
          <p:cNvPr id="4" name="Rectangle 3"/>
          <p:cNvSpPr>
            <a:spLocks noGrp="1"/>
          </p:cNvSpPr>
          <p:nvPr>
            <p:ph type="sldNum" sz="quarter" idx="10"/>
          </p:nvPr>
        </p:nvSpPr>
        <p:spPr>
          <a:xfrm>
            <a:off x="22176000" y="13319999"/>
            <a:ext cx="1836000" cy="216000"/>
          </a:xfrm>
          <a:prstGeom prst="rect">
            <a:avLst/>
          </a:prstGeom>
        </p:spPr>
        <p:txBody>
          <a:bodyPr/>
          <a:lstStyle>
            <a:lvl1pPr>
              <a:defRPr/>
            </a:lvl1pPr>
          </a:lstStyle>
          <a:p>
            <a:pPr>
              <a:defRPr/>
            </a:pPr>
            <a:fld id="{6D79B608-30BF-4780-AD74-2A39D90104E2}" type="slidenum">
              <a:rPr lang="de-DE" altLang="de-DE"/>
              <a:pPr>
                <a:defRPr/>
              </a:pPr>
              <a:t>‹Nr.›</a:t>
            </a:fld>
            <a:endParaRPr lang="de-DE" altLang="de-DE" dirty="0"/>
          </a:p>
        </p:txBody>
      </p:sp>
      <p:sp>
        <p:nvSpPr>
          <p:cNvPr id="9"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a:p>
        </p:txBody>
      </p:sp>
      <p:sp>
        <p:nvSpPr>
          <p:cNvPr id="10" name="Inhaltsplatzhalter 2"/>
          <p:cNvSpPr>
            <a:spLocks noGrp="1"/>
          </p:cNvSpPr>
          <p:nvPr>
            <p:ph idx="1"/>
          </p:nvPr>
        </p:nvSpPr>
        <p:spPr>
          <a:xfrm>
            <a:off x="1894856" y="2969568"/>
            <a:ext cx="7200800" cy="9849495"/>
          </a:xfrm>
          <a:prstGeom prst="rect">
            <a:avLst/>
          </a:prstGeom>
        </p:spPr>
        <p:txBody>
          <a:bodyPr/>
          <a:lstStyle>
            <a:lvl1pPr>
              <a:defRPr sz="4400"/>
            </a:lvl1pPr>
            <a:lvl2pPr marL="654050" indent="-473075">
              <a:buClrTx/>
              <a:buSzPct val="100000"/>
              <a:buFont typeface="Arial" panose="020B0604020202020204" pitchFamily="34" charset="0"/>
              <a:buChar char="•"/>
              <a:defRPr sz="4400"/>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7"/>
          <p:cNvSpPr>
            <a:spLocks noGrp="1"/>
          </p:cNvSpPr>
          <p:nvPr>
            <p:ph type="pic" sz="quarter" idx="12"/>
          </p:nvPr>
        </p:nvSpPr>
        <p:spPr>
          <a:xfrm>
            <a:off x="9743728" y="2970213"/>
            <a:ext cx="14041785" cy="9848850"/>
          </a:xfrm>
          <a:prstGeom prst="rect">
            <a:avLst/>
          </a:prstGeom>
        </p:spPr>
        <p:txBody>
          <a:bodyPr/>
          <a:lstStyle/>
          <a:p>
            <a:endParaRPr lang="de-DE"/>
          </a:p>
        </p:txBody>
      </p:sp>
    </p:spTree>
    <p:extLst>
      <p:ext uri="{BB962C8B-B14F-4D97-AF65-F5344CB8AC3E}">
        <p14:creationId xmlns:p14="http://schemas.microsoft.com/office/powerpoint/2010/main" val="138713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894856" y="196850"/>
            <a:ext cx="18873787" cy="1439863"/>
          </a:xfrm>
          <a:prstGeom prst="rect">
            <a:avLst/>
          </a:prstGeom>
        </p:spPr>
        <p:txBody>
          <a:bodyPr anchor="b" anchorCtr="0"/>
          <a:lstStyle>
            <a:lvl1pPr>
              <a:defRPr>
                <a:solidFill>
                  <a:schemeClr val="tx1"/>
                </a:solidFill>
              </a:defRPr>
            </a:lvl1pPr>
          </a:lstStyle>
          <a:p>
            <a:r>
              <a:rPr lang="de-DE" dirty="0"/>
              <a:t>Titelmasterformat durch Klicken bearbeiten</a:t>
            </a:r>
          </a:p>
        </p:txBody>
      </p:sp>
      <p:sp>
        <p:nvSpPr>
          <p:cNvPr id="3" name="Inhaltsplatzhalter 2"/>
          <p:cNvSpPr>
            <a:spLocks noGrp="1"/>
          </p:cNvSpPr>
          <p:nvPr>
            <p:ph idx="1"/>
          </p:nvPr>
        </p:nvSpPr>
        <p:spPr>
          <a:xfrm>
            <a:off x="1894856" y="2969568"/>
            <a:ext cx="9937104" cy="9849495"/>
          </a:xfrm>
          <a:prstGeom prst="rect">
            <a:avLst/>
          </a:prstGeom>
        </p:spPr>
        <p:txBody>
          <a:bodyPr/>
          <a:lstStyle>
            <a:lvl1pPr>
              <a:defRPr sz="4400"/>
            </a:lvl1pPr>
            <a:lvl2pPr marL="923925" indent="-742950">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1189038"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3pPr>
            <a:lvl4pPr marL="1457325"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4pPr>
            <a:lvl5pPr marL="1731963"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5pPr>
          </a:lstStyle>
          <a:p>
            <a:pPr lvl="0"/>
            <a:r>
              <a:rPr lang="de-DE" dirty="0"/>
              <a:t>Textmasterformat bearbeiten</a:t>
            </a:r>
          </a:p>
          <a:p>
            <a:pPr marL="654050" lvl="1" indent="-473075" algn="l" rtl="0" eaLnBrk="0" fontAlgn="base" hangingPunct="0">
              <a:spcBef>
                <a:spcPts val="300"/>
              </a:spcBef>
              <a:spcAft>
                <a:spcPct val="0"/>
              </a:spcAft>
              <a:buClrTx/>
              <a:buSzPct val="100000"/>
              <a:buFont typeface="Arial" panose="020B0604020202020204" pitchFamily="34" charset="0"/>
              <a:buChar char="•"/>
            </a:pPr>
            <a:r>
              <a:rPr lang="de-DE" dirty="0"/>
              <a:t>Zweite Ebene</a:t>
            </a:r>
          </a:p>
          <a:p>
            <a:pPr marL="928688" lvl="2" indent="-482600" algn="l" rtl="0" eaLnBrk="0" fontAlgn="base" hangingPunct="0">
              <a:spcBef>
                <a:spcPts val="300"/>
              </a:spcBef>
              <a:spcAft>
                <a:spcPct val="0"/>
              </a:spcAft>
              <a:buClrTx/>
              <a:buSzPct val="100000"/>
              <a:buFont typeface="Arial" panose="020B0604020202020204" pitchFamily="34" charset="0"/>
              <a:buChar char="•"/>
            </a:pPr>
            <a:r>
              <a:rPr lang="de-DE" dirty="0"/>
              <a:t>Dritte Ebene</a:t>
            </a:r>
          </a:p>
          <a:p>
            <a:pPr marL="1196975" lvl="3" indent="-482600" algn="l" rtl="0" eaLnBrk="0" fontAlgn="base" hangingPunct="0">
              <a:spcBef>
                <a:spcPts val="300"/>
              </a:spcBef>
              <a:spcAft>
                <a:spcPct val="0"/>
              </a:spcAft>
              <a:buClrTx/>
              <a:buSzPct val="100000"/>
              <a:buFont typeface="Arial" panose="020B0604020202020204" pitchFamily="34" charset="0"/>
              <a:buChar char="•"/>
            </a:pPr>
            <a:r>
              <a:rPr lang="de-DE" dirty="0"/>
              <a:t>Vierte Ebene</a:t>
            </a:r>
          </a:p>
          <a:p>
            <a:pPr marL="1465263" lvl="4" indent="-476250" algn="l" rtl="0" eaLnBrk="0" fontAlgn="base" hangingPunct="0">
              <a:spcBef>
                <a:spcPts val="300"/>
              </a:spcBef>
              <a:spcAft>
                <a:spcPct val="0"/>
              </a:spcAft>
              <a:buClrTx/>
              <a:buSzPct val="100000"/>
              <a:buFont typeface="Arial" panose="020B0604020202020204" pitchFamily="34" charset="0"/>
              <a:buChar char="•"/>
            </a:pPr>
            <a:r>
              <a:rPr lang="de-DE" dirty="0"/>
              <a:t>Fünfte Ebene</a:t>
            </a:r>
          </a:p>
        </p:txBody>
      </p:sp>
      <p:sp>
        <p:nvSpPr>
          <p:cNvPr id="4" name="Rectangle 3"/>
          <p:cNvSpPr>
            <a:spLocks noGrp="1"/>
          </p:cNvSpPr>
          <p:nvPr>
            <p:ph type="sldNum" sz="quarter" idx="10"/>
          </p:nvPr>
        </p:nvSpPr>
        <p:spPr>
          <a:xfrm>
            <a:off x="22176000" y="13319999"/>
            <a:ext cx="1836000" cy="216000"/>
          </a:xfrm>
          <a:prstGeom prst="rect">
            <a:avLst/>
          </a:prstGeom>
        </p:spPr>
        <p:txBody>
          <a:bodyPr/>
          <a:lstStyle>
            <a:lvl1pPr>
              <a:defRPr/>
            </a:lvl1pPr>
          </a:lstStyle>
          <a:p>
            <a:pPr>
              <a:defRPr/>
            </a:pPr>
            <a:fld id="{8ABCFAEF-18FE-4467-835D-533D5CCB0C34}" type="slidenum">
              <a:rPr lang="de-DE" altLang="de-DE" smtClean="0"/>
              <a:pPr>
                <a:defRPr/>
              </a:pPr>
              <a:t>‹Nr.›</a:t>
            </a:fld>
            <a:endParaRPr lang="de-DE" altLang="de-DE" dirty="0"/>
          </a:p>
        </p:txBody>
      </p:sp>
      <p:sp>
        <p:nvSpPr>
          <p:cNvPr id="6" name="Inhaltsplatzhalter 2"/>
          <p:cNvSpPr>
            <a:spLocks noGrp="1"/>
          </p:cNvSpPr>
          <p:nvPr>
            <p:ph idx="12"/>
          </p:nvPr>
        </p:nvSpPr>
        <p:spPr>
          <a:xfrm>
            <a:off x="12408024" y="2969568"/>
            <a:ext cx="9937104" cy="9849495"/>
          </a:xfrm>
          <a:prstGeom prst="rect">
            <a:avLst/>
          </a:prstGeom>
        </p:spPr>
        <p:txBody>
          <a:bodyPr/>
          <a:lstStyle>
            <a:lvl1pPr>
              <a:defRPr sz="4400"/>
            </a:lvl1pPr>
            <a:lvl2pPr marL="654050" indent="-473075">
              <a:buClrTx/>
              <a:buSzPct val="100000"/>
              <a:buFont typeface="Arial" panose="020B0604020202020204" pitchFamily="34" charset="0"/>
              <a:buChar char="•"/>
              <a:defRPr sz="4400"/>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75592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3774472" y="3905671"/>
            <a:ext cx="19938808" cy="4896545"/>
          </a:xfrm>
          <a:prstGeom prst="rect">
            <a:avLst/>
          </a:prstGeom>
        </p:spPr>
        <p:txBody>
          <a:bodyPr anchor="t" anchorCtr="0"/>
          <a:lstStyle>
            <a:lvl1pPr algn="l">
              <a:defRPr sz="8800">
                <a:solidFill>
                  <a:schemeClr val="tx1"/>
                </a:solidFill>
              </a:defRPr>
            </a:lvl1pPr>
          </a:lstStyle>
          <a:p>
            <a:r>
              <a:rPr lang="de-DE" dirty="0"/>
              <a:t>Titel/Vorlesung</a:t>
            </a:r>
          </a:p>
        </p:txBody>
      </p:sp>
      <p:sp>
        <p:nvSpPr>
          <p:cNvPr id="8" name="Untertitel 2"/>
          <p:cNvSpPr>
            <a:spLocks noGrp="1"/>
          </p:cNvSpPr>
          <p:nvPr>
            <p:ph type="subTitle" idx="1"/>
          </p:nvPr>
        </p:nvSpPr>
        <p:spPr>
          <a:xfrm>
            <a:off x="3774472" y="8946232"/>
            <a:ext cx="19938808" cy="3312368"/>
          </a:xfrm>
          <a:prstGeom prst="rect">
            <a:avLst/>
          </a:prstGeom>
        </p:spPr>
        <p:txBody>
          <a:bodyPr anchor="b" anchorCtr="0"/>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9" name="Textplatzhalter 4"/>
          <p:cNvSpPr>
            <a:spLocks noGrp="1"/>
          </p:cNvSpPr>
          <p:nvPr>
            <p:ph type="body" sz="quarter" idx="12" hasCustomPrompt="1"/>
          </p:nvPr>
        </p:nvSpPr>
        <p:spPr>
          <a:xfrm>
            <a:off x="3774472" y="2178049"/>
            <a:ext cx="19938593" cy="1727621"/>
          </a:xfrm>
          <a:prstGeom prst="rect">
            <a:avLst/>
          </a:prstGeom>
        </p:spPr>
        <p:txBody>
          <a:bodyPr anchor="b" anchorCtr="0"/>
          <a:lstStyle>
            <a:lvl1pPr>
              <a:defRPr sz="4400">
                <a:solidFill>
                  <a:schemeClr val="tx1"/>
                </a:solidFill>
              </a:defRPr>
            </a:lvl1pPr>
          </a:lstStyle>
          <a:p>
            <a:pPr lvl="0"/>
            <a:r>
              <a:rPr lang="de-DE" dirty="0"/>
              <a:t>Name Nachname</a:t>
            </a:r>
          </a:p>
        </p:txBody>
      </p:sp>
    </p:spTree>
    <p:extLst>
      <p:ext uri="{BB962C8B-B14F-4D97-AF65-F5344CB8AC3E}">
        <p14:creationId xmlns:p14="http://schemas.microsoft.com/office/powerpoint/2010/main" val="318937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tangle 3"/>
          <p:cNvSpPr>
            <a:spLocks noGrp="1"/>
          </p:cNvSpPr>
          <p:nvPr>
            <p:ph type="sldNum" sz="quarter" idx="10"/>
          </p:nvPr>
        </p:nvSpPr>
        <p:spPr>
          <a:xfrm>
            <a:off x="22176000" y="13320000"/>
            <a:ext cx="1836000" cy="216000"/>
          </a:xfrm>
          <a:prstGeom prst="rect">
            <a:avLst/>
          </a:prstGeom>
        </p:spPr>
        <p:txBody>
          <a:bodyPr/>
          <a:lstStyle>
            <a:lvl1pPr algn="r">
              <a:defRPr sz="1800">
                <a:latin typeface="+mn-lt"/>
              </a:defRPr>
            </a:lvl1pPr>
          </a:lstStyle>
          <a:p>
            <a:pPr>
              <a:defRPr/>
            </a:pPr>
            <a:fld id="{67001AD2-8E33-460C-B366-F9F101126BF9}" type="slidenum">
              <a:rPr lang="de-DE" altLang="de-DE" smtClean="0"/>
              <a:pPr>
                <a:defRPr/>
              </a:pPr>
              <a:t>‹Nr.›</a:t>
            </a:fld>
            <a:endParaRPr lang="de-DE" altLang="de-DE" dirty="0"/>
          </a:p>
        </p:txBody>
      </p:sp>
      <p:sp>
        <p:nvSpPr>
          <p:cNvPr id="6"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dirty="0"/>
          </a:p>
        </p:txBody>
      </p:sp>
      <p:sp>
        <p:nvSpPr>
          <p:cNvPr id="8" name="Inhaltsplatzhalter 2"/>
          <p:cNvSpPr>
            <a:spLocks noGrp="1"/>
          </p:cNvSpPr>
          <p:nvPr>
            <p:ph idx="12"/>
          </p:nvPr>
        </p:nvSpPr>
        <p:spPr>
          <a:xfrm>
            <a:off x="1894856" y="2970213"/>
            <a:ext cx="20356141" cy="9848850"/>
          </a:xfrm>
          <a:prstGeom prst="rect">
            <a:avLst/>
          </a:prstGeom>
        </p:spPr>
        <p:txBody>
          <a:bodyPr/>
          <a:lstStyle>
            <a:lvl1pPr marL="0" indent="0">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marL="571500" indent="-571500">
              <a:buClr>
                <a:schemeClr val="accent1"/>
              </a:buClr>
              <a:buSzPct val="70000"/>
              <a:buFont typeface="Arial Narrow" panose="020B0606020202030204" pitchFamily="34" charset="0"/>
              <a:buChar char="►"/>
              <a:defRPr/>
            </a:pPr>
            <a:endParaRPr lang="de-DE" altLang="de-DE" dirty="0"/>
          </a:p>
        </p:txBody>
      </p:sp>
      <p:sp>
        <p:nvSpPr>
          <p:cNvPr id="7" name="Titel 1"/>
          <p:cNvSpPr>
            <a:spLocks noGrp="1"/>
          </p:cNvSpPr>
          <p:nvPr>
            <p:ph type="title"/>
          </p:nvPr>
        </p:nvSpPr>
        <p:spPr>
          <a:xfrm>
            <a:off x="1894856" y="196850"/>
            <a:ext cx="18873787" cy="1439863"/>
          </a:xfrm>
          <a:prstGeom prst="rect">
            <a:avLst/>
          </a:prstGeom>
        </p:spPr>
        <p:txBody>
          <a:bodyPr anchor="b" anchorCtr="0"/>
          <a:lstStyle>
            <a:lvl1pPr>
              <a:defRPr>
                <a:solidFill>
                  <a:schemeClr val="tx1"/>
                </a:solidFill>
              </a:defRPr>
            </a:lvl1pPr>
          </a:lstStyle>
          <a:p>
            <a:r>
              <a:rPr lang="de-DE" dirty="0"/>
              <a:t>Titelmasterformat durch Klicken bearbeiten</a:t>
            </a:r>
          </a:p>
        </p:txBody>
      </p:sp>
    </p:spTree>
    <p:extLst>
      <p:ext uri="{BB962C8B-B14F-4D97-AF65-F5344CB8AC3E}">
        <p14:creationId xmlns:p14="http://schemas.microsoft.com/office/powerpoint/2010/main" val="160076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1894856" y="196850"/>
            <a:ext cx="18873787" cy="1439863"/>
          </a:xfrm>
          <a:prstGeom prst="rect">
            <a:avLst/>
          </a:prstGeom>
        </p:spPr>
        <p:txBody>
          <a:bodyPr anchor="b" anchorCtr="0"/>
          <a:lstStyle>
            <a:lvl1pPr>
              <a:defRPr>
                <a:solidFill>
                  <a:schemeClr val="tx1"/>
                </a:solidFill>
              </a:defRPr>
            </a:lvl1pPr>
          </a:lstStyle>
          <a:p>
            <a:r>
              <a:rPr lang="de-DE" dirty="0"/>
              <a:t>Titelmasterformat durch Klicken bearbeiten</a:t>
            </a:r>
          </a:p>
        </p:txBody>
      </p:sp>
      <p:sp>
        <p:nvSpPr>
          <p:cNvPr id="4" name="Rectangle 3"/>
          <p:cNvSpPr>
            <a:spLocks noGrp="1"/>
          </p:cNvSpPr>
          <p:nvPr>
            <p:ph type="sldNum" sz="quarter" idx="10"/>
          </p:nvPr>
        </p:nvSpPr>
        <p:spPr>
          <a:xfrm>
            <a:off x="22176000" y="13320000"/>
            <a:ext cx="1836000" cy="216000"/>
          </a:xfrm>
          <a:prstGeom prst="rect">
            <a:avLst/>
          </a:prstGeom>
        </p:spPr>
        <p:txBody>
          <a:bodyPr/>
          <a:lstStyle>
            <a:lvl1pPr>
              <a:defRPr/>
            </a:lvl1pPr>
          </a:lstStyle>
          <a:p>
            <a:pPr>
              <a:defRPr/>
            </a:pPr>
            <a:fld id="{6D79B608-30BF-4780-AD74-2A39D90104E2}" type="slidenum">
              <a:rPr lang="de-DE" altLang="de-DE"/>
              <a:pPr>
                <a:defRPr/>
              </a:pPr>
              <a:t>‹Nr.›</a:t>
            </a:fld>
            <a:endParaRPr lang="de-DE" altLang="de-DE" dirty="0"/>
          </a:p>
        </p:txBody>
      </p:sp>
      <p:sp>
        <p:nvSpPr>
          <p:cNvPr id="8" name="Bildplatzhalter 7"/>
          <p:cNvSpPr>
            <a:spLocks noGrp="1"/>
          </p:cNvSpPr>
          <p:nvPr>
            <p:ph type="pic" sz="quarter" idx="12"/>
          </p:nvPr>
        </p:nvSpPr>
        <p:spPr>
          <a:xfrm>
            <a:off x="9743728" y="2970213"/>
            <a:ext cx="14041785" cy="9848850"/>
          </a:xfrm>
          <a:prstGeom prst="rect">
            <a:avLst/>
          </a:prstGeom>
        </p:spPr>
        <p:txBody>
          <a:bodyPr/>
          <a:lstStyle/>
          <a:p>
            <a:endParaRPr lang="de-DE"/>
          </a:p>
        </p:txBody>
      </p:sp>
      <p:sp>
        <p:nvSpPr>
          <p:cNvPr id="9"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a:p>
        </p:txBody>
      </p:sp>
      <p:sp>
        <p:nvSpPr>
          <p:cNvPr id="10" name="Inhaltsplatzhalter 2"/>
          <p:cNvSpPr>
            <a:spLocks noGrp="1"/>
          </p:cNvSpPr>
          <p:nvPr>
            <p:ph idx="1"/>
          </p:nvPr>
        </p:nvSpPr>
        <p:spPr>
          <a:xfrm>
            <a:off x="1894856" y="2969568"/>
            <a:ext cx="7200800" cy="9849495"/>
          </a:xfrm>
          <a:prstGeom prst="rect">
            <a:avLst/>
          </a:prstGeom>
        </p:spPr>
        <p:txBody>
          <a:bodyPr/>
          <a:lstStyle>
            <a:lvl1pPr>
              <a:defRPr sz="4400"/>
            </a:lvl1pPr>
            <a:lvl2pPr marL="654050" indent="-473075">
              <a:buClrTx/>
              <a:buSzPct val="100000"/>
              <a:buFont typeface="Arial" panose="020B0604020202020204" pitchFamily="34" charset="0"/>
              <a:buChar char="•"/>
              <a:defRPr sz="4400"/>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340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894856" y="196850"/>
            <a:ext cx="18873787" cy="1439863"/>
          </a:xfrm>
          <a:prstGeom prst="rect">
            <a:avLst/>
          </a:prstGeom>
        </p:spPr>
        <p:txBody>
          <a:bodyPr anchor="b" anchorCtr="0"/>
          <a:lstStyle>
            <a:lvl1pPr>
              <a:defRPr>
                <a:solidFill>
                  <a:schemeClr val="tx1"/>
                </a:solidFill>
              </a:defRPr>
            </a:lvl1pPr>
          </a:lstStyle>
          <a:p>
            <a:r>
              <a:rPr lang="de-DE" dirty="0"/>
              <a:t>Titelmasterformat durch Klicken bearbeiten</a:t>
            </a:r>
          </a:p>
        </p:txBody>
      </p:sp>
      <p:sp>
        <p:nvSpPr>
          <p:cNvPr id="3" name="Inhaltsplatzhalter 2"/>
          <p:cNvSpPr>
            <a:spLocks noGrp="1"/>
          </p:cNvSpPr>
          <p:nvPr>
            <p:ph idx="1"/>
          </p:nvPr>
        </p:nvSpPr>
        <p:spPr>
          <a:xfrm>
            <a:off x="1894856" y="2969568"/>
            <a:ext cx="9937104" cy="9849495"/>
          </a:xfrm>
          <a:prstGeom prst="rect">
            <a:avLst/>
          </a:prstGeom>
        </p:spPr>
        <p:txBody>
          <a:bodyPr/>
          <a:lstStyle>
            <a:lvl1pPr>
              <a:defRPr sz="4400"/>
            </a:lvl1pPr>
            <a:lvl2pPr marL="923925" indent="-742950">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1189038"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3pPr>
            <a:lvl4pPr marL="1457325"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4pPr>
            <a:lvl5pPr marL="1731963"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5pPr>
          </a:lstStyle>
          <a:p>
            <a:pPr lvl="0"/>
            <a:r>
              <a:rPr lang="de-DE" dirty="0"/>
              <a:t>Textmasterformat bearbeiten</a:t>
            </a:r>
          </a:p>
          <a:p>
            <a:pPr marL="654050" lvl="1" indent="-473075" algn="l" rtl="0" eaLnBrk="0" fontAlgn="base" hangingPunct="0">
              <a:spcBef>
                <a:spcPts val="300"/>
              </a:spcBef>
              <a:spcAft>
                <a:spcPct val="0"/>
              </a:spcAft>
              <a:buClrTx/>
              <a:buSzPct val="100000"/>
              <a:buFont typeface="Arial" panose="020B0604020202020204" pitchFamily="34" charset="0"/>
              <a:buChar char="•"/>
            </a:pPr>
            <a:r>
              <a:rPr lang="de-DE" dirty="0"/>
              <a:t>Zweite Ebene</a:t>
            </a:r>
          </a:p>
          <a:p>
            <a:pPr marL="928688" lvl="2" indent="-482600" algn="l" rtl="0" eaLnBrk="0" fontAlgn="base" hangingPunct="0">
              <a:spcBef>
                <a:spcPts val="300"/>
              </a:spcBef>
              <a:spcAft>
                <a:spcPct val="0"/>
              </a:spcAft>
              <a:buClrTx/>
              <a:buSzPct val="100000"/>
              <a:buFont typeface="Arial" panose="020B0604020202020204" pitchFamily="34" charset="0"/>
              <a:buChar char="•"/>
            </a:pPr>
            <a:r>
              <a:rPr lang="de-DE" dirty="0"/>
              <a:t>Dritte Ebene</a:t>
            </a:r>
          </a:p>
          <a:p>
            <a:pPr marL="1196975" lvl="3" indent="-482600" algn="l" rtl="0" eaLnBrk="0" fontAlgn="base" hangingPunct="0">
              <a:spcBef>
                <a:spcPts val="300"/>
              </a:spcBef>
              <a:spcAft>
                <a:spcPct val="0"/>
              </a:spcAft>
              <a:buClrTx/>
              <a:buSzPct val="100000"/>
              <a:buFont typeface="Arial" panose="020B0604020202020204" pitchFamily="34" charset="0"/>
              <a:buChar char="•"/>
            </a:pPr>
            <a:r>
              <a:rPr lang="de-DE" dirty="0"/>
              <a:t>Vierte Ebene</a:t>
            </a:r>
          </a:p>
          <a:p>
            <a:pPr marL="1465263" lvl="4" indent="-476250" algn="l" rtl="0" eaLnBrk="0" fontAlgn="base" hangingPunct="0">
              <a:spcBef>
                <a:spcPts val="300"/>
              </a:spcBef>
              <a:spcAft>
                <a:spcPct val="0"/>
              </a:spcAft>
              <a:buClrTx/>
              <a:buSzPct val="100000"/>
              <a:buFont typeface="Arial" panose="020B0604020202020204" pitchFamily="34" charset="0"/>
              <a:buChar char="•"/>
            </a:pPr>
            <a:r>
              <a:rPr lang="de-DE" dirty="0"/>
              <a:t>Fünfte Ebene</a:t>
            </a:r>
          </a:p>
        </p:txBody>
      </p:sp>
      <p:sp>
        <p:nvSpPr>
          <p:cNvPr id="4" name="Rectangle 3"/>
          <p:cNvSpPr>
            <a:spLocks noGrp="1"/>
          </p:cNvSpPr>
          <p:nvPr>
            <p:ph type="sldNum" sz="quarter" idx="10"/>
          </p:nvPr>
        </p:nvSpPr>
        <p:spPr>
          <a:xfrm>
            <a:off x="22176000" y="13320000"/>
            <a:ext cx="1836000" cy="216000"/>
          </a:xfrm>
          <a:prstGeom prst="rect">
            <a:avLst/>
          </a:prstGeom>
        </p:spPr>
        <p:txBody>
          <a:bodyPr/>
          <a:lstStyle>
            <a:lvl1pPr>
              <a:defRPr/>
            </a:lvl1pPr>
          </a:lstStyle>
          <a:p>
            <a:pPr>
              <a:defRPr/>
            </a:pPr>
            <a:fld id="{8ABCFAEF-18FE-4467-835D-533D5CCB0C34}" type="slidenum">
              <a:rPr lang="de-DE" altLang="de-DE" smtClean="0"/>
              <a:pPr>
                <a:defRPr/>
              </a:pPr>
              <a:t>‹Nr.›</a:t>
            </a:fld>
            <a:endParaRPr lang="de-DE" altLang="de-DE" dirty="0"/>
          </a:p>
        </p:txBody>
      </p:sp>
      <p:sp>
        <p:nvSpPr>
          <p:cNvPr id="6" name="Inhaltsplatzhalter 2"/>
          <p:cNvSpPr>
            <a:spLocks noGrp="1"/>
          </p:cNvSpPr>
          <p:nvPr>
            <p:ph idx="12"/>
          </p:nvPr>
        </p:nvSpPr>
        <p:spPr>
          <a:xfrm>
            <a:off x="12408024" y="2969568"/>
            <a:ext cx="9937104" cy="9849495"/>
          </a:xfrm>
          <a:prstGeom prst="rect">
            <a:avLst/>
          </a:prstGeom>
        </p:spPr>
        <p:txBody>
          <a:bodyPr/>
          <a:lstStyle>
            <a:lvl1pPr>
              <a:defRPr sz="4400"/>
            </a:lvl1pPr>
            <a:lvl2pPr marL="654050" indent="-473075">
              <a:buClrTx/>
              <a:buSzPct val="100000"/>
              <a:buFont typeface="Arial" panose="020B0604020202020204" pitchFamily="34" charset="0"/>
              <a:buChar char="•"/>
              <a:defRPr sz="4400"/>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656892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 name="Rectangle 3"/>
          <p:cNvSpPr txBox="1">
            <a:spLocks/>
          </p:cNvSpPr>
          <p:nvPr userDrawn="1"/>
        </p:nvSpPr>
        <p:spPr bwMode="auto">
          <a:xfrm>
            <a:off x="8767763" y="6669088"/>
            <a:ext cx="182562"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defPPr>
              <a:defRPr lang="de-DE"/>
            </a:defPPr>
            <a:lvl1pPr algn="r" rtl="0" eaLnBrk="1" fontAlgn="base" hangingPunct="0">
              <a:spcBef>
                <a:spcPct val="0"/>
              </a:spcBef>
              <a:spcAft>
                <a:spcPct val="0"/>
              </a:spcAft>
              <a:defRPr sz="1000" kern="1200" smtClean="0">
                <a:solidFill>
                  <a:srgbClr val="004F8F"/>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endParaRPr lang="de-DE" altLang="de-DE" dirty="0"/>
          </a:p>
        </p:txBody>
      </p:sp>
      <p:sp>
        <p:nvSpPr>
          <p:cNvPr id="6" name="Rectangle 1"/>
          <p:cNvSpPr>
            <a:spLocks/>
          </p:cNvSpPr>
          <p:nvPr userDrawn="1"/>
        </p:nvSpPr>
        <p:spPr bwMode="auto">
          <a:xfrm>
            <a:off x="152400" y="13338175"/>
            <a:ext cx="107721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800" smtClean="0">
                <a:solidFill>
                  <a:srgbClr val="00618F"/>
                </a:solidFill>
                <a:latin typeface="+mj-lt"/>
              </a:rPr>
              <a:pPr eaLnBrk="1">
                <a:defRPr/>
              </a:pPr>
              <a:t>13. Juli 2023</a:t>
            </a:fld>
            <a:endParaRPr lang="de-DE" altLang="de-DE" sz="1800" dirty="0">
              <a:solidFill>
                <a:srgbClr val="00618F"/>
              </a:solidFill>
              <a:latin typeface="+mj-lt"/>
            </a:endParaRPr>
          </a:p>
        </p:txBody>
      </p:sp>
      <p:sp>
        <p:nvSpPr>
          <p:cNvPr id="9" name="Rectangle 3"/>
          <p:cNvSpPr>
            <a:spLocks noGrp="1"/>
          </p:cNvSpPr>
          <p:nvPr>
            <p:ph type="sldNum" sz="quarter" idx="4"/>
          </p:nvPr>
        </p:nvSpPr>
        <p:spPr>
          <a:xfrm>
            <a:off x="22176000" y="13320000"/>
            <a:ext cx="1836000" cy="216000"/>
          </a:xfrm>
          <a:prstGeom prst="rect">
            <a:avLst/>
          </a:prstGeom>
        </p:spPr>
        <p:txBody>
          <a:bodyPr/>
          <a:lstStyle>
            <a:lvl1pPr algn="r">
              <a:defRPr sz="1800">
                <a:solidFill>
                  <a:schemeClr val="tx1"/>
                </a:solidFill>
                <a:latin typeface="+mn-lt"/>
              </a:defRPr>
            </a:lvl1pPr>
          </a:lstStyle>
          <a:p>
            <a:pPr>
              <a:defRPr/>
            </a:pPr>
            <a:fld id="{67001AD2-8E33-460C-B366-F9F101126BF9}" type="slidenum">
              <a:rPr lang="de-DE" altLang="de-DE" smtClean="0"/>
              <a:pPr>
                <a:defRPr/>
              </a:pPr>
              <a:t>‹Nr.›</a:t>
            </a:fld>
            <a:endParaRPr lang="de-DE" altLang="de-DE" dirty="0"/>
          </a:p>
        </p:txBody>
      </p:sp>
      <p:sp>
        <p:nvSpPr>
          <p:cNvPr id="10" name="Fußzeilenplatzhalter 2"/>
          <p:cNvSpPr>
            <a:spLocks noGrp="1"/>
          </p:cNvSpPr>
          <p:nvPr>
            <p:ph type="ftr" sz="quarter" idx="3"/>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906" r:id="rId3"/>
    <p:sldLayoutId id="2147483905" r:id="rId4"/>
  </p:sldLayoutIdLst>
  <p:hf hdr="0" dt="0"/>
  <p:txStyles>
    <p:titleStyle>
      <a:lvl1pPr algn="l" rtl="0" eaLnBrk="0" fontAlgn="base" hangingPunct="0">
        <a:spcBef>
          <a:spcPct val="0"/>
        </a:spcBef>
        <a:spcAft>
          <a:spcPct val="0"/>
        </a:spcAft>
        <a:defRPr sz="4400"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4400" kern="120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5" name="Rectangle 3"/>
          <p:cNvSpPr txBox="1">
            <a:spLocks/>
          </p:cNvSpPr>
          <p:nvPr userDrawn="1"/>
        </p:nvSpPr>
        <p:spPr bwMode="auto">
          <a:xfrm>
            <a:off x="8767763" y="6669088"/>
            <a:ext cx="182562"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defPPr>
              <a:defRPr lang="de-DE"/>
            </a:defPPr>
            <a:lvl1pPr algn="r" rtl="0" eaLnBrk="1" fontAlgn="base" hangingPunct="0">
              <a:spcBef>
                <a:spcPct val="0"/>
              </a:spcBef>
              <a:spcAft>
                <a:spcPct val="0"/>
              </a:spcAft>
              <a:defRPr sz="1000" kern="1200" smtClean="0">
                <a:solidFill>
                  <a:srgbClr val="004F8F"/>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endParaRPr lang="de-DE" altLang="de-DE" dirty="0"/>
          </a:p>
        </p:txBody>
      </p:sp>
      <p:sp>
        <p:nvSpPr>
          <p:cNvPr id="6" name="Rectangle 1"/>
          <p:cNvSpPr>
            <a:spLocks/>
          </p:cNvSpPr>
          <p:nvPr userDrawn="1"/>
        </p:nvSpPr>
        <p:spPr bwMode="auto">
          <a:xfrm>
            <a:off x="152400" y="13338175"/>
            <a:ext cx="107721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800" smtClean="0">
                <a:solidFill>
                  <a:srgbClr val="00618F"/>
                </a:solidFill>
                <a:latin typeface="+mj-lt"/>
              </a:rPr>
              <a:pPr eaLnBrk="1">
                <a:defRPr/>
              </a:pPr>
              <a:t>13. Juli 2023</a:t>
            </a:fld>
            <a:endParaRPr lang="de-DE" altLang="de-DE" sz="1800" dirty="0">
              <a:solidFill>
                <a:srgbClr val="00618F"/>
              </a:solidFill>
              <a:latin typeface="+mj-lt"/>
            </a:endParaRPr>
          </a:p>
        </p:txBody>
      </p:sp>
      <p:sp>
        <p:nvSpPr>
          <p:cNvPr id="9" name="Rectangle 3"/>
          <p:cNvSpPr>
            <a:spLocks noGrp="1"/>
          </p:cNvSpPr>
          <p:nvPr>
            <p:ph type="sldNum" sz="quarter" idx="4"/>
          </p:nvPr>
        </p:nvSpPr>
        <p:spPr>
          <a:xfrm>
            <a:off x="22176000" y="13319999"/>
            <a:ext cx="1836000" cy="214852"/>
          </a:xfrm>
          <a:prstGeom prst="rect">
            <a:avLst/>
          </a:prstGeom>
        </p:spPr>
        <p:txBody>
          <a:bodyPr/>
          <a:lstStyle>
            <a:lvl1pPr algn="r">
              <a:defRPr sz="1800">
                <a:solidFill>
                  <a:schemeClr val="tx1"/>
                </a:solidFill>
                <a:latin typeface="+mn-lt"/>
              </a:defRPr>
            </a:lvl1pPr>
          </a:lstStyle>
          <a:p>
            <a:pPr>
              <a:defRPr/>
            </a:pPr>
            <a:fld id="{67001AD2-8E33-460C-B366-F9F101126BF9}" type="slidenum">
              <a:rPr lang="de-DE" altLang="de-DE" smtClean="0"/>
              <a:pPr>
                <a:defRPr/>
              </a:pPr>
              <a:t>‹Nr.›</a:t>
            </a:fld>
            <a:endParaRPr lang="de-DE" altLang="de-DE" dirty="0"/>
          </a:p>
        </p:txBody>
      </p:sp>
      <p:sp>
        <p:nvSpPr>
          <p:cNvPr id="10" name="Fußzeilenplatzhalter 2"/>
          <p:cNvSpPr>
            <a:spLocks noGrp="1"/>
          </p:cNvSpPr>
          <p:nvPr>
            <p:ph type="ftr" sz="quarter" idx="3"/>
          </p:nvPr>
        </p:nvSpPr>
        <p:spPr>
          <a:xfrm>
            <a:off x="1941884" y="13266738"/>
            <a:ext cx="20115212" cy="377825"/>
          </a:xfrm>
          <a:prstGeom prst="rect">
            <a:avLst/>
          </a:prstGeom>
        </p:spPr>
        <p:txBody>
          <a:bodyPr/>
          <a:lstStyle>
            <a:lvl1pPr algn="l">
              <a:defRPr sz="1800" dirty="0">
                <a:solidFill>
                  <a:schemeClr val="tx2"/>
                </a:solidFill>
                <a:latin typeface="Arial Narrow" panose="020B0606020202030204" pitchFamily="34" charset="0"/>
              </a:defRPr>
            </a:lvl1pPr>
          </a:lstStyle>
          <a:p>
            <a:pPr>
              <a:defRPr/>
            </a:pPr>
            <a:endParaRPr lang="de-DE" dirty="0"/>
          </a:p>
        </p:txBody>
      </p:sp>
    </p:spTree>
    <p:extLst>
      <p:ext uri="{BB962C8B-B14F-4D97-AF65-F5344CB8AC3E}">
        <p14:creationId xmlns:p14="http://schemas.microsoft.com/office/powerpoint/2010/main" val="128456027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5" r:id="rId3"/>
    <p:sldLayoutId id="2147483914" r:id="rId4"/>
  </p:sldLayoutIdLst>
  <p:hf hdr="0" dt="0"/>
  <p:txStyles>
    <p:titleStyle>
      <a:lvl1pPr algn="l" rtl="0" eaLnBrk="0" fontAlgn="base" hangingPunct="0">
        <a:spcBef>
          <a:spcPct val="0"/>
        </a:spcBef>
        <a:spcAft>
          <a:spcPct val="0"/>
        </a:spcAft>
        <a:defRPr sz="4400"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4400" kern="120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5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notesSlide" Target="../notesSlides/notesSlide50.xml"/><Relationship Id="rId16" Type="http://schemas.openxmlformats.org/officeDocument/2006/relationships/image" Target="../media/image67.sv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55.sv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65.svg"/><Relationship Id="rId5" Type="http://schemas.openxmlformats.org/officeDocument/2006/relationships/image" Target="../media/image73.svg"/><Relationship Id="rId10" Type="http://schemas.openxmlformats.org/officeDocument/2006/relationships/image" Target="../media/image64.png"/><Relationship Id="rId4" Type="http://schemas.openxmlformats.org/officeDocument/2006/relationships/image" Target="../media/image72.png"/><Relationship Id="rId9" Type="http://schemas.openxmlformats.org/officeDocument/2006/relationships/image" Target="../media/image55.sv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55.sv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1.svg"/></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3.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yaofu.notion.site/How-does-GPT-Obtain-its-Ability-Tracing-Emergent-Abilities-of-Language-Models-to-their-Sources-b9a57ac0fcf74f30a1ab9e3e36fa1dc1" TargetMode="External"/><Relationship Id="rId2" Type="http://schemas.openxmlformats.org/officeDocument/2006/relationships/hyperlink" Target="https://www.researchgate.net/figure/A-LSTM-cell-12-A-LSTM-has-three-of-these-gates-to-control-the-cell-state-C-t-The_fig5_337657406/actions#caption" TargetMode="External"/><Relationship Id="rId1" Type="http://schemas.openxmlformats.org/officeDocument/2006/relationships/slideLayout" Target="../slideLayouts/slideLayout2.xml"/><Relationship Id="rId6" Type="http://schemas.openxmlformats.org/officeDocument/2006/relationships/hyperlink" Target="https://www.tooltester.com/de/blog/chatgpt-statistiken/" TargetMode="External"/><Relationship Id="rId5" Type="http://schemas.openxmlformats.org/officeDocument/2006/relationships/hyperlink" Target="https://towardsdatascience.com/all-you-need-to-know-about-attention-and-transformers-in-depth-understanding-part-2-bf2403804ada?gi=33edfb973d85" TargetMode="External"/><Relationship Id="rId4" Type="http://schemas.openxmlformats.org/officeDocument/2006/relationships/hyperlink" Target="https://towardsdatascience.com/multi-class-text-classification-with-lstm-using-tensorflow-2-0-d88627c10a3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54992" y="3905671"/>
            <a:ext cx="15258288" cy="4896545"/>
          </a:xfrm>
        </p:spPr>
        <p:txBody>
          <a:bodyPr/>
          <a:lstStyle/>
          <a:p>
            <a:br>
              <a:rPr lang="de-DE" b="1" dirty="0"/>
            </a:br>
            <a:br>
              <a:rPr lang="de-DE" b="1" dirty="0"/>
            </a:br>
            <a:r>
              <a:rPr lang="de-DE" b="1" dirty="0" err="1"/>
              <a:t>ChatGPT</a:t>
            </a:r>
            <a:endParaRPr lang="de-DE" b="1" dirty="0"/>
          </a:p>
        </p:txBody>
      </p:sp>
      <p:sp>
        <p:nvSpPr>
          <p:cNvPr id="4" name="Textplatzhalter 3"/>
          <p:cNvSpPr>
            <a:spLocks noGrp="1"/>
          </p:cNvSpPr>
          <p:nvPr>
            <p:ph type="body" sz="quarter" idx="12"/>
          </p:nvPr>
        </p:nvSpPr>
        <p:spPr>
          <a:xfrm>
            <a:off x="-906048" y="0"/>
            <a:ext cx="9361040" cy="3545632"/>
          </a:xfrm>
        </p:spPr>
        <p:txBody>
          <a:bodyPr/>
          <a:lstStyle/>
          <a:p>
            <a:pPr>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	Amine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Karabila</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Matrikel</a:t>
            </a:r>
            <a:r>
              <a:rPr lang="en-US" sz="3000" dirty="0">
                <a:effectLst/>
                <a:latin typeface="Calibri" panose="020F0502020204030204" pitchFamily="34" charset="0"/>
                <a:ea typeface="Calibri" panose="020F0502020204030204" pitchFamily="34" charset="0"/>
                <a:cs typeface="Times New Roman" panose="02020603050405020304" pitchFamily="18" charset="0"/>
              </a:rPr>
              <a:t> Nr. </a:t>
            </a:r>
            <a:r>
              <a:rPr lang="en-US" sz="3000" dirty="0">
                <a:latin typeface="Calibri" panose="020F0502020204030204" pitchFamily="34" charset="0"/>
                <a:ea typeface="Calibri" panose="020F0502020204030204" pitchFamily="34" charset="0"/>
                <a:cs typeface="Times New Roman" panose="02020603050405020304" pitchFamily="18" charset="0"/>
              </a:rPr>
              <a:t>6611011</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Cem</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Yenal</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Matrikel</a:t>
            </a:r>
            <a:r>
              <a:rPr lang="en-US" sz="3000" dirty="0">
                <a:effectLst/>
                <a:latin typeface="Calibri" panose="020F0502020204030204" pitchFamily="34" charset="0"/>
                <a:ea typeface="Calibri" panose="020F0502020204030204" pitchFamily="34" charset="0"/>
                <a:cs typeface="Times New Roman" panose="02020603050405020304" pitchFamily="18" charset="0"/>
              </a:rPr>
              <a:t> Nr. 6620866						</a:t>
            </a:r>
          </a:p>
          <a:p>
            <a:pPr>
              <a:lnSpc>
                <a:spcPct val="107000"/>
              </a:lnSpc>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		Sandip Singh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Nijher</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Matrikel</a:t>
            </a:r>
            <a:r>
              <a:rPr lang="en-US" sz="3000" dirty="0">
                <a:effectLst/>
                <a:latin typeface="Calibri" panose="020F0502020204030204" pitchFamily="34" charset="0"/>
                <a:ea typeface="Calibri" panose="020F0502020204030204" pitchFamily="34" charset="0"/>
                <a:cs typeface="Times New Roman" panose="02020603050405020304" pitchFamily="18" charset="0"/>
              </a:rPr>
              <a:t> Nr. 6608778						</a:t>
            </a:r>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Untertitel 6">
            <a:extLst>
              <a:ext uri="{FF2B5EF4-FFF2-40B4-BE49-F238E27FC236}">
                <a16:creationId xmlns:a16="http://schemas.microsoft.com/office/drawing/2014/main" id="{4FA5A407-BE0E-91D7-522E-72D9A5F14441}"/>
              </a:ext>
            </a:extLst>
          </p:cNvPr>
          <p:cNvSpPr>
            <a:spLocks noGrp="1"/>
          </p:cNvSpPr>
          <p:nvPr>
            <p:ph type="subTitle" idx="1"/>
          </p:nvPr>
        </p:nvSpPr>
        <p:spPr/>
        <p:txBody>
          <a:bodyPr/>
          <a:lstStyle/>
          <a:p>
            <a:endParaRPr lang="en-US"/>
          </a:p>
        </p:txBody>
      </p:sp>
      <p:sp>
        <p:nvSpPr>
          <p:cNvPr id="8" name="Textplatzhalter 3">
            <a:extLst>
              <a:ext uri="{FF2B5EF4-FFF2-40B4-BE49-F238E27FC236}">
                <a16:creationId xmlns:a16="http://schemas.microsoft.com/office/drawing/2014/main" id="{1B080221-5BE9-FE16-AA0E-E188C3B94B97}"/>
              </a:ext>
            </a:extLst>
          </p:cNvPr>
          <p:cNvSpPr txBox="1">
            <a:spLocks/>
          </p:cNvSpPr>
          <p:nvPr/>
        </p:nvSpPr>
        <p:spPr>
          <a:xfrm>
            <a:off x="15017214" y="10503023"/>
            <a:ext cx="9361040" cy="2647057"/>
          </a:xfrm>
          <a:prstGeom prst="rect">
            <a:avLst/>
          </a:prstGeom>
        </p:spPr>
        <p:txBody>
          <a:bodyPr anchor="b" anchorCtr="0"/>
          <a:lstStyle>
            <a:lvl1pPr marL="342900" indent="-342900" algn="l" rtl="0" eaLnBrk="0" fontAlgn="base" hangingPunct="0">
              <a:spcBef>
                <a:spcPts val="300"/>
              </a:spcBef>
              <a:spcAft>
                <a:spcPct val="0"/>
              </a:spcAft>
              <a:defRPr sz="4400" kern="1200">
                <a:solidFill>
                  <a:schemeClr val="tx1"/>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000" dirty="0">
                <a:effectLst/>
                <a:latin typeface="Calibri" panose="020F0502020204030204" pitchFamily="34" charset="0"/>
                <a:ea typeface="Calibri" panose="020F0502020204030204" pitchFamily="34" charset="0"/>
                <a:cs typeface="Times New Roman" panose="02020603050405020304" pitchFamily="18" charset="0"/>
              </a:rPr>
              <a:t>	Johann Wolfgang Goethe-Universität, Frankfurt am Main Institut für Informatik</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3000" dirty="0">
                <a:effectLst/>
                <a:latin typeface="Calibri" panose="020F0502020204030204" pitchFamily="34" charset="0"/>
                <a:ea typeface="Calibri" panose="020F0502020204030204" pitchFamily="34" charset="0"/>
                <a:cs typeface="Times New Roman" panose="02020603050405020304" pitchFamily="18" charset="0"/>
              </a:rPr>
              <a:t>	Seminar: Künstliche Intelligenz</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3000" dirty="0">
                <a:effectLst/>
                <a:latin typeface="Calibri" panose="020F0502020204030204" pitchFamily="34" charset="0"/>
                <a:ea typeface="Calibri" panose="020F0502020204030204" pitchFamily="34" charset="0"/>
                <a:cs typeface="Times New Roman" panose="02020603050405020304" pitchFamily="18" charset="0"/>
              </a:rPr>
              <a:t>	Seminarleitung: Prof. Dr. Manfred Schmidt-Schauß</a:t>
            </a:r>
          </a:p>
          <a:p>
            <a:r>
              <a:rPr lang="de-DE" sz="3000" dirty="0">
                <a:effectLst/>
                <a:latin typeface="Calibri" panose="020F0502020204030204" pitchFamily="34" charset="0"/>
                <a:ea typeface="Calibri" panose="020F0502020204030204" pitchFamily="34" charset="0"/>
                <a:cs typeface="Times New Roman" panose="02020603050405020304" pitchFamily="18" charset="0"/>
              </a:rPr>
              <a:t>	Masterstudiengang Informatik</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21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E3BF77E-B6A1-FCA3-E4AB-2D57CFF88C09}"/>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C062E57F-013E-9AEA-4875-8A212620FC78}"/>
              </a:ext>
            </a:extLst>
          </p:cNvPr>
          <p:cNvSpPr>
            <a:spLocks noGrp="1"/>
          </p:cNvSpPr>
          <p:nvPr>
            <p:ph idx="12"/>
          </p:nvPr>
        </p:nvSpPr>
        <p:spPr>
          <a:xfrm>
            <a:off x="1894857" y="2970213"/>
            <a:ext cx="9649071" cy="9848850"/>
          </a:xfrm>
        </p:spPr>
        <p:txBody>
          <a:bodyPr/>
          <a:lstStyle/>
          <a:p>
            <a:pPr marL="571500" indent="-571500">
              <a:buFontTx/>
              <a:buChar char="-"/>
            </a:pPr>
            <a:r>
              <a:rPr lang="de-DE" dirty="0"/>
              <a:t>Veröffentlicht im Jahr 2019</a:t>
            </a:r>
          </a:p>
          <a:p>
            <a:endParaRPr lang="de-DE" dirty="0"/>
          </a:p>
          <a:p>
            <a:pPr marL="571500" indent="-571500">
              <a:buFontTx/>
              <a:buChar char="-"/>
            </a:pPr>
            <a:r>
              <a:rPr lang="de-DE" dirty="0"/>
              <a:t>1.5 Milliarden Parameter</a:t>
            </a:r>
          </a:p>
          <a:p>
            <a:pPr marL="571500" indent="-571500">
              <a:buFontTx/>
              <a:buChar char="-"/>
            </a:pPr>
            <a:endParaRPr lang="de-DE" dirty="0"/>
          </a:p>
          <a:p>
            <a:pPr marL="571500" indent="-571500">
              <a:buFontTx/>
              <a:buChar char="-"/>
            </a:pPr>
            <a:r>
              <a:rPr lang="de-DE" dirty="0"/>
              <a:t>Generierung von realistischer und kohärenter Sprache</a:t>
            </a:r>
          </a:p>
          <a:p>
            <a:pPr marL="571500" indent="-571500">
              <a:buFontTx/>
              <a:buChar char="-"/>
            </a:pPr>
            <a:endParaRPr lang="de-DE" dirty="0"/>
          </a:p>
          <a:p>
            <a:pPr marL="571500" indent="-571500">
              <a:buFontTx/>
              <a:buChar char="-"/>
            </a:pPr>
            <a:r>
              <a:rPr lang="de-DE" dirty="0"/>
              <a:t>Trainingsdaten: Common Crawl, </a:t>
            </a:r>
            <a:r>
              <a:rPr lang="de-DE" dirty="0" err="1"/>
              <a:t>BookCorpus</a:t>
            </a:r>
            <a:r>
              <a:rPr lang="de-DE" dirty="0"/>
              <a:t> &amp;Webtexten</a:t>
            </a:r>
          </a:p>
          <a:p>
            <a:pPr marL="571500" indent="-571500">
              <a:buFontTx/>
              <a:buChar char="-"/>
            </a:pPr>
            <a:endParaRPr lang="de-DE" dirty="0"/>
          </a:p>
          <a:p>
            <a:pPr marL="571500" indent="-571500">
              <a:buFontTx/>
              <a:buChar char="-"/>
            </a:pPr>
            <a:r>
              <a:rPr lang="de-DE" dirty="0"/>
              <a:t>Wichtiges Tool durch menschenähnliche Antworten</a:t>
            </a:r>
          </a:p>
        </p:txBody>
      </p:sp>
      <p:sp>
        <p:nvSpPr>
          <p:cNvPr id="4" name="Titel 3">
            <a:extLst>
              <a:ext uri="{FF2B5EF4-FFF2-40B4-BE49-F238E27FC236}">
                <a16:creationId xmlns:a16="http://schemas.microsoft.com/office/drawing/2014/main" id="{B092B053-BCD8-745B-50B5-9A3089976BF7}"/>
              </a:ext>
            </a:extLst>
          </p:cNvPr>
          <p:cNvSpPr>
            <a:spLocks noGrp="1"/>
          </p:cNvSpPr>
          <p:nvPr>
            <p:ph type="title"/>
          </p:nvPr>
        </p:nvSpPr>
        <p:spPr/>
        <p:txBody>
          <a:bodyPr/>
          <a:lstStyle/>
          <a:p>
            <a:r>
              <a:rPr lang="de-DE" dirty="0"/>
              <a:t>GPT-2</a:t>
            </a:r>
            <a:endParaRPr lang="en-US" dirty="0"/>
          </a:p>
        </p:txBody>
      </p:sp>
      <p:sp>
        <p:nvSpPr>
          <p:cNvPr id="5" name="Foliennummernplatzhalter 4">
            <a:extLst>
              <a:ext uri="{FF2B5EF4-FFF2-40B4-BE49-F238E27FC236}">
                <a16:creationId xmlns:a16="http://schemas.microsoft.com/office/drawing/2014/main" id="{A8BB8898-3790-4946-29AF-133CD193DBB1}"/>
              </a:ext>
            </a:extLst>
          </p:cNvPr>
          <p:cNvSpPr>
            <a:spLocks noGrp="1"/>
          </p:cNvSpPr>
          <p:nvPr>
            <p:ph type="sldNum" sz="quarter" idx="10"/>
          </p:nvPr>
        </p:nvSpPr>
        <p:spPr/>
        <p:txBody>
          <a:bodyPr/>
          <a:lstStyle/>
          <a:p>
            <a:pPr>
              <a:defRPr/>
            </a:pPr>
            <a:fld id="{6D79B608-30BF-4780-AD74-2A39D90104E2}" type="slidenum">
              <a:rPr lang="de-DE" altLang="de-DE" smtClean="0"/>
              <a:pPr>
                <a:defRPr/>
              </a:pPr>
              <a:t>10</a:t>
            </a:fld>
            <a:r>
              <a:rPr lang="de-DE" altLang="de-DE" dirty="0"/>
              <a:t> / 72</a:t>
            </a:r>
          </a:p>
        </p:txBody>
      </p:sp>
      <p:sp>
        <p:nvSpPr>
          <p:cNvPr id="6" name="Inhaltsplatzhalter 2">
            <a:extLst>
              <a:ext uri="{FF2B5EF4-FFF2-40B4-BE49-F238E27FC236}">
                <a16:creationId xmlns:a16="http://schemas.microsoft.com/office/drawing/2014/main" id="{8EE02D86-4B06-B808-8DD6-3055300D83B0}"/>
              </a:ext>
            </a:extLst>
          </p:cNvPr>
          <p:cNvSpPr txBox="1">
            <a:spLocks/>
          </p:cNvSpPr>
          <p:nvPr/>
        </p:nvSpPr>
        <p:spPr>
          <a:xfrm>
            <a:off x="11999490" y="2970213"/>
            <a:ext cx="10297144" cy="9848850"/>
          </a:xfrm>
          <a:prstGeom prst="rect">
            <a:avLst/>
          </a:prstGeom>
        </p:spPr>
        <p:txBody>
          <a:bodyPr/>
          <a:lstStyle>
            <a:lvl1pPr marL="0" indent="0" algn="l" rtl="0" eaLnBrk="0" fontAlgn="base" hangingPunct="0">
              <a:spcBef>
                <a:spcPts val="300"/>
              </a:spcBef>
              <a:spcAft>
                <a:spcPct val="0"/>
              </a:spcAft>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Tx/>
              <a:buChar char="-"/>
            </a:pPr>
            <a:r>
              <a:rPr lang="de-DE" dirty="0"/>
              <a:t>Stärken:</a:t>
            </a:r>
          </a:p>
          <a:p>
            <a:r>
              <a:rPr lang="de-DE" dirty="0">
                <a:sym typeface="Wingdings" panose="05000000000000000000" pitchFamily="2" charset="2"/>
              </a:rPr>
              <a:t>	kohärente und zusammenhängende Texte 	    erzeugen</a:t>
            </a:r>
          </a:p>
          <a:p>
            <a:pPr marL="571500" indent="-571500">
              <a:buFontTx/>
              <a:buChar char="-"/>
            </a:pPr>
            <a:endParaRPr lang="de-DE" dirty="0"/>
          </a:p>
          <a:p>
            <a:pPr marL="571500" indent="-571500">
              <a:buFontTx/>
              <a:buChar char="-"/>
            </a:pPr>
            <a:r>
              <a:rPr lang="de-DE" dirty="0"/>
              <a:t>Schwächen</a:t>
            </a:r>
          </a:p>
          <a:p>
            <a:r>
              <a:rPr lang="de-DE" dirty="0">
                <a:sym typeface="Wingdings" panose="05000000000000000000" pitchFamily="2" charset="2"/>
              </a:rPr>
              <a:t>	</a:t>
            </a:r>
            <a:r>
              <a:rPr lang="de-DE" dirty="0"/>
              <a:t>komplexeren Aufgaben und Verstehen von 	    Kontexten</a:t>
            </a:r>
          </a:p>
          <a:p>
            <a:endParaRPr lang="de-DE" dirty="0"/>
          </a:p>
        </p:txBody>
      </p:sp>
    </p:spTree>
    <p:extLst>
      <p:ext uri="{BB962C8B-B14F-4D97-AF65-F5344CB8AC3E}">
        <p14:creationId xmlns:p14="http://schemas.microsoft.com/office/powerpoint/2010/main" val="423979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C5989C3-E716-B6C1-EF64-050D49ED8533}"/>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F47B8741-7B9E-16A6-EEA9-28EB71A6858E}"/>
              </a:ext>
            </a:extLst>
          </p:cNvPr>
          <p:cNvSpPr>
            <a:spLocks noGrp="1"/>
          </p:cNvSpPr>
          <p:nvPr>
            <p:ph idx="12"/>
          </p:nvPr>
        </p:nvSpPr>
        <p:spPr>
          <a:xfrm>
            <a:off x="1894857" y="2970213"/>
            <a:ext cx="9793087" cy="9848850"/>
          </a:xfrm>
        </p:spPr>
        <p:txBody>
          <a:bodyPr/>
          <a:lstStyle/>
          <a:p>
            <a:pPr marL="571500" indent="-571500">
              <a:buFontTx/>
              <a:buChar char="-"/>
            </a:pPr>
            <a:r>
              <a:rPr lang="de-DE" dirty="0"/>
              <a:t>Veröffentlicht im Jahr 2020</a:t>
            </a:r>
          </a:p>
          <a:p>
            <a:pPr marL="571500" indent="-571500">
              <a:buFontTx/>
              <a:buChar char="-"/>
            </a:pPr>
            <a:endParaRPr lang="en-US" dirty="0"/>
          </a:p>
          <a:p>
            <a:pPr marL="571500" indent="-571500">
              <a:buFontTx/>
              <a:buChar char="-"/>
            </a:pPr>
            <a:r>
              <a:rPr lang="en-US" dirty="0"/>
              <a:t>175 </a:t>
            </a:r>
            <a:r>
              <a:rPr lang="en-US" dirty="0" err="1"/>
              <a:t>Milliarden</a:t>
            </a:r>
            <a:r>
              <a:rPr lang="en-US" dirty="0"/>
              <a:t> Parameter</a:t>
            </a:r>
          </a:p>
          <a:p>
            <a:pPr marL="571500" indent="-571500">
              <a:buFontTx/>
              <a:buChar char="-"/>
            </a:pPr>
            <a:endParaRPr lang="en-US" dirty="0"/>
          </a:p>
          <a:p>
            <a:pPr marL="571500" indent="-571500">
              <a:buFontTx/>
              <a:buChar char="-"/>
            </a:pPr>
            <a:r>
              <a:rPr lang="de-DE" dirty="0"/>
              <a:t>Mehrere verschiedene Datenquellen</a:t>
            </a:r>
          </a:p>
          <a:p>
            <a:pPr marL="571500" indent="-571500">
              <a:buFontTx/>
              <a:buChar char="-"/>
            </a:pPr>
            <a:endParaRPr lang="de-DE" dirty="0"/>
          </a:p>
          <a:p>
            <a:pPr marL="571500" indent="-571500">
              <a:buFontTx/>
              <a:buChar char="-"/>
            </a:pPr>
            <a:r>
              <a:rPr lang="de-DE" dirty="0"/>
              <a:t>Anspruchsvolle Antworten</a:t>
            </a:r>
            <a:endParaRPr lang="en-US" dirty="0"/>
          </a:p>
          <a:p>
            <a:pPr marL="571500" indent="-571500">
              <a:buFontTx/>
              <a:buChar char="-"/>
            </a:pPr>
            <a:endParaRPr lang="en-US" dirty="0"/>
          </a:p>
          <a:p>
            <a:pPr marL="571500" indent="-571500">
              <a:buFontTx/>
              <a:buChar char="-"/>
            </a:pPr>
            <a:r>
              <a:rPr lang="en-US" dirty="0"/>
              <a:t>zero-shot</a:t>
            </a:r>
          </a:p>
          <a:p>
            <a:pPr marL="571500" indent="-571500">
              <a:buFontTx/>
              <a:buChar char="-"/>
            </a:pPr>
            <a:endParaRPr lang="en-US" dirty="0"/>
          </a:p>
          <a:p>
            <a:pPr marL="571500" indent="-571500">
              <a:buFontTx/>
              <a:buChar char="-"/>
            </a:pPr>
            <a:r>
              <a:rPr lang="en-US" dirty="0"/>
              <a:t>one-shot</a:t>
            </a:r>
          </a:p>
          <a:p>
            <a:pPr marL="571500" indent="-571500">
              <a:buFontTx/>
              <a:buChar char="-"/>
            </a:pPr>
            <a:endParaRPr lang="en-US" dirty="0"/>
          </a:p>
          <a:p>
            <a:pPr marL="571500" indent="-571500">
              <a:buFontTx/>
              <a:buChar char="-"/>
            </a:pPr>
            <a:r>
              <a:rPr lang="en-US" dirty="0"/>
              <a:t>few-shot</a:t>
            </a:r>
          </a:p>
          <a:p>
            <a:r>
              <a:rPr lang="de-DE" dirty="0"/>
              <a:t> </a:t>
            </a:r>
          </a:p>
        </p:txBody>
      </p:sp>
      <p:sp>
        <p:nvSpPr>
          <p:cNvPr id="4" name="Titel 3">
            <a:extLst>
              <a:ext uri="{FF2B5EF4-FFF2-40B4-BE49-F238E27FC236}">
                <a16:creationId xmlns:a16="http://schemas.microsoft.com/office/drawing/2014/main" id="{868A2773-AC5E-5C96-B8C6-59C2E9648308}"/>
              </a:ext>
            </a:extLst>
          </p:cNvPr>
          <p:cNvSpPr>
            <a:spLocks noGrp="1"/>
          </p:cNvSpPr>
          <p:nvPr>
            <p:ph type="title"/>
          </p:nvPr>
        </p:nvSpPr>
        <p:spPr/>
        <p:txBody>
          <a:bodyPr/>
          <a:lstStyle/>
          <a:p>
            <a:r>
              <a:rPr lang="de-DE" dirty="0"/>
              <a:t>GPT-3</a:t>
            </a:r>
            <a:endParaRPr lang="en-US" dirty="0"/>
          </a:p>
        </p:txBody>
      </p:sp>
      <p:sp>
        <p:nvSpPr>
          <p:cNvPr id="5" name="Foliennummernplatzhalter 4">
            <a:extLst>
              <a:ext uri="{FF2B5EF4-FFF2-40B4-BE49-F238E27FC236}">
                <a16:creationId xmlns:a16="http://schemas.microsoft.com/office/drawing/2014/main" id="{BB9DBC1F-A9DA-B9F3-6342-7126C67E9E09}"/>
              </a:ext>
            </a:extLst>
          </p:cNvPr>
          <p:cNvSpPr>
            <a:spLocks noGrp="1"/>
          </p:cNvSpPr>
          <p:nvPr>
            <p:ph type="sldNum" sz="quarter" idx="10"/>
          </p:nvPr>
        </p:nvSpPr>
        <p:spPr/>
        <p:txBody>
          <a:bodyPr/>
          <a:lstStyle/>
          <a:p>
            <a:pPr>
              <a:defRPr/>
            </a:pPr>
            <a:fld id="{6D79B608-30BF-4780-AD74-2A39D90104E2}" type="slidenum">
              <a:rPr lang="de-DE" altLang="de-DE" smtClean="0"/>
              <a:pPr>
                <a:defRPr/>
              </a:pPr>
              <a:t>11</a:t>
            </a:fld>
            <a:r>
              <a:rPr lang="de-DE" altLang="de-DE" dirty="0"/>
              <a:t> / 72</a:t>
            </a:r>
          </a:p>
        </p:txBody>
      </p:sp>
      <p:sp>
        <p:nvSpPr>
          <p:cNvPr id="8" name="Inhaltsplatzhalter 2">
            <a:extLst>
              <a:ext uri="{FF2B5EF4-FFF2-40B4-BE49-F238E27FC236}">
                <a16:creationId xmlns:a16="http://schemas.microsoft.com/office/drawing/2014/main" id="{BAAAF856-5130-6CE7-A9AB-5B92B7B0E641}"/>
              </a:ext>
            </a:extLst>
          </p:cNvPr>
          <p:cNvSpPr txBox="1">
            <a:spLocks/>
          </p:cNvSpPr>
          <p:nvPr/>
        </p:nvSpPr>
        <p:spPr>
          <a:xfrm>
            <a:off x="11687944" y="2970213"/>
            <a:ext cx="10801199" cy="9848850"/>
          </a:xfrm>
          <a:prstGeom prst="rect">
            <a:avLst/>
          </a:prstGeom>
        </p:spPr>
        <p:txBody>
          <a:bodyPr/>
          <a:lstStyle>
            <a:lvl1pPr marL="0" indent="0" algn="l" rtl="0" eaLnBrk="0" fontAlgn="base" hangingPunct="0">
              <a:spcBef>
                <a:spcPts val="300"/>
              </a:spcBef>
              <a:spcAft>
                <a:spcPct val="0"/>
              </a:spcAft>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Tx/>
              <a:buChar char="-"/>
            </a:pPr>
            <a:r>
              <a:rPr lang="de-DE" dirty="0"/>
              <a:t>Fähigkeiten</a:t>
            </a:r>
          </a:p>
          <a:p>
            <a:r>
              <a:rPr lang="de-DE" dirty="0">
                <a:sym typeface="Wingdings" panose="05000000000000000000" pitchFamily="2" charset="2"/>
              </a:rPr>
              <a:t>      Fragen beantworten, übersetzen, Texte 	  	   vervollständigen </a:t>
            </a:r>
            <a:r>
              <a:rPr lang="de-DE" dirty="0" err="1">
                <a:sym typeface="Wingdings" panose="05000000000000000000" pitchFamily="2" charset="2"/>
              </a:rPr>
              <a:t>uvm</a:t>
            </a:r>
            <a:r>
              <a:rPr lang="de-DE" dirty="0">
                <a:sym typeface="Wingdings" panose="05000000000000000000" pitchFamily="2" charset="2"/>
              </a:rPr>
              <a:t>.</a:t>
            </a:r>
            <a:endParaRPr lang="de-DE" dirty="0"/>
          </a:p>
          <a:p>
            <a:pPr marL="571500" indent="-571500">
              <a:buFontTx/>
              <a:buChar char="-"/>
            </a:pPr>
            <a:endParaRPr lang="de-DE" dirty="0"/>
          </a:p>
          <a:p>
            <a:pPr marL="571500" indent="-571500">
              <a:buFontTx/>
              <a:buChar char="-"/>
            </a:pPr>
            <a:r>
              <a:rPr lang="de-DE" dirty="0"/>
              <a:t>Schwächen	</a:t>
            </a:r>
          </a:p>
          <a:p>
            <a:pPr lvl="1" indent="0">
              <a:buNone/>
            </a:pPr>
            <a:r>
              <a:rPr lang="de-DE" dirty="0">
                <a:sym typeface="Wingdings" panose="05000000000000000000" pitchFamily="2" charset="2"/>
              </a:rPr>
              <a:t></a:t>
            </a:r>
            <a:r>
              <a:rPr lang="de-DE" dirty="0"/>
              <a:t>unangebrachte oder ungenaue Antworten </a:t>
            </a:r>
          </a:p>
        </p:txBody>
      </p:sp>
    </p:spTree>
    <p:extLst>
      <p:ext uri="{BB962C8B-B14F-4D97-AF65-F5344CB8AC3E}">
        <p14:creationId xmlns:p14="http://schemas.microsoft.com/office/powerpoint/2010/main" val="379881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FC0E635-BE5B-C5B0-0584-553C2B9D3B76}"/>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55D0DCE1-29A8-265D-DD8A-8712FA81AB84}"/>
              </a:ext>
            </a:extLst>
          </p:cNvPr>
          <p:cNvSpPr>
            <a:spLocks noGrp="1"/>
          </p:cNvSpPr>
          <p:nvPr>
            <p:ph type="title"/>
          </p:nvPr>
        </p:nvSpPr>
        <p:spPr/>
        <p:txBody>
          <a:bodyPr/>
          <a:lstStyle/>
          <a:p>
            <a:r>
              <a:rPr lang="de-DE" dirty="0"/>
              <a:t>GPT-3 zu GPT-3.5</a:t>
            </a:r>
            <a:endParaRPr lang="en-US" dirty="0"/>
          </a:p>
        </p:txBody>
      </p:sp>
      <p:sp>
        <p:nvSpPr>
          <p:cNvPr id="5" name="Foliennummernplatzhalter 4">
            <a:extLst>
              <a:ext uri="{FF2B5EF4-FFF2-40B4-BE49-F238E27FC236}">
                <a16:creationId xmlns:a16="http://schemas.microsoft.com/office/drawing/2014/main" id="{0A82FE2A-867D-F6C8-DEDD-CEEFDD83BB1D}"/>
              </a:ext>
            </a:extLst>
          </p:cNvPr>
          <p:cNvSpPr>
            <a:spLocks noGrp="1"/>
          </p:cNvSpPr>
          <p:nvPr>
            <p:ph type="sldNum" sz="quarter" idx="10"/>
          </p:nvPr>
        </p:nvSpPr>
        <p:spPr/>
        <p:txBody>
          <a:bodyPr/>
          <a:lstStyle/>
          <a:p>
            <a:pPr>
              <a:defRPr/>
            </a:pPr>
            <a:fld id="{6D79B608-30BF-4780-AD74-2A39D90104E2}" type="slidenum">
              <a:rPr lang="de-DE" altLang="de-DE" smtClean="0"/>
              <a:pPr>
                <a:defRPr/>
              </a:pPr>
              <a:t>12</a:t>
            </a:fld>
            <a:r>
              <a:rPr lang="de-DE" altLang="de-DE" dirty="0"/>
              <a:t> / 72</a:t>
            </a:r>
          </a:p>
        </p:txBody>
      </p:sp>
      <p:pic>
        <p:nvPicPr>
          <p:cNvPr id="6" name="Grafik 5" descr="Ein Bild, das Text, Schrift, Screenshot, Diagramm enthält.&#10;&#10;Automatisch generierte Beschreibung">
            <a:extLst>
              <a:ext uri="{FF2B5EF4-FFF2-40B4-BE49-F238E27FC236}">
                <a16:creationId xmlns:a16="http://schemas.microsoft.com/office/drawing/2014/main" id="{8E22726C-5454-F1F2-15DD-920693226D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548" y="2291675"/>
            <a:ext cx="18674452" cy="10005019"/>
          </a:xfrm>
          <a:prstGeom prst="rect">
            <a:avLst/>
          </a:prstGeom>
          <a:noFill/>
          <a:ln>
            <a:noFill/>
          </a:ln>
        </p:spPr>
      </p:pic>
      <p:sp>
        <p:nvSpPr>
          <p:cNvPr id="12" name="Textfeld 11">
            <a:extLst>
              <a:ext uri="{FF2B5EF4-FFF2-40B4-BE49-F238E27FC236}">
                <a16:creationId xmlns:a16="http://schemas.microsoft.com/office/drawing/2014/main" id="{EE732191-4FB1-F835-7CC3-EFFB1E5CBF9D}"/>
              </a:ext>
            </a:extLst>
          </p:cNvPr>
          <p:cNvSpPr txBox="1"/>
          <p:nvPr/>
        </p:nvSpPr>
        <p:spPr>
          <a:xfrm>
            <a:off x="21059876" y="12231866"/>
            <a:ext cx="2232248" cy="523220"/>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vgl</a:t>
            </a:r>
            <a:r>
              <a:rPr lang="en-US" dirty="0">
                <a:latin typeface="Calibri" panose="020F0502020204030204" pitchFamily="34" charset="0"/>
                <a:cs typeface="Calibri" panose="020F0502020204030204" pitchFamily="34" charset="0"/>
              </a:rPr>
              <a:t>. Fu 2023)</a:t>
            </a:r>
          </a:p>
        </p:txBody>
      </p:sp>
    </p:spTree>
    <p:extLst>
      <p:ext uri="{BB962C8B-B14F-4D97-AF65-F5344CB8AC3E}">
        <p14:creationId xmlns:p14="http://schemas.microsoft.com/office/powerpoint/2010/main" val="396768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E1AA48F-2820-6C2B-E094-5EAB91E3A008}"/>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E4E23073-04FD-8289-72B7-3C7901C36DA9}"/>
              </a:ext>
            </a:extLst>
          </p:cNvPr>
          <p:cNvSpPr>
            <a:spLocks noGrp="1"/>
          </p:cNvSpPr>
          <p:nvPr>
            <p:ph idx="12"/>
          </p:nvPr>
        </p:nvSpPr>
        <p:spPr/>
        <p:txBody>
          <a:bodyPr/>
          <a:lstStyle/>
          <a:p>
            <a:pPr marL="571500" indent="-571500">
              <a:buFontTx/>
              <a:buChar char="-"/>
            </a:pPr>
            <a:r>
              <a:rPr lang="de-DE" dirty="0"/>
              <a:t>Veröffentlicht im Jahr 2022</a:t>
            </a:r>
          </a:p>
          <a:p>
            <a:pPr marL="571500" indent="-571500">
              <a:buFontTx/>
              <a:buChar char="-"/>
            </a:pPr>
            <a:endParaRPr lang="de-DE" dirty="0"/>
          </a:p>
          <a:p>
            <a:pPr marL="571500" indent="-571500">
              <a:buFontTx/>
              <a:buChar char="-"/>
            </a:pPr>
            <a:r>
              <a:rPr lang="de-DE" dirty="0"/>
              <a:t>Weiterentwicklung von GPT-3</a:t>
            </a:r>
          </a:p>
          <a:p>
            <a:pPr marL="571500" indent="-571500">
              <a:buFontTx/>
              <a:buChar char="-"/>
            </a:pPr>
            <a:endParaRPr lang="de-DE" dirty="0"/>
          </a:p>
          <a:p>
            <a:pPr marL="571500" indent="-571500">
              <a:buFontTx/>
              <a:buChar char="-"/>
            </a:pPr>
            <a:r>
              <a:rPr lang="de-DE" dirty="0"/>
              <a:t>Drei Modelle mit 1.3 Milliarden, 6 Milliarden und 175 Milliarden Parametern</a:t>
            </a:r>
          </a:p>
          <a:p>
            <a:pPr marL="571500" indent="-571500">
              <a:buFontTx/>
              <a:buChar char="-"/>
            </a:pPr>
            <a:endParaRPr lang="de-DE" dirty="0"/>
          </a:p>
          <a:p>
            <a:pPr marL="571500" indent="-571500">
              <a:buFontTx/>
              <a:buChar char="-"/>
            </a:pPr>
            <a:r>
              <a:rPr lang="de-DE" dirty="0"/>
              <a:t>Reinforcement Learning mit menschlichem Feedback konnte </a:t>
            </a:r>
            <a:r>
              <a:rPr lang="de-DE" dirty="0" err="1"/>
              <a:t>ChatGPT</a:t>
            </a:r>
            <a:r>
              <a:rPr lang="de-DE" dirty="0"/>
              <a:t> trainiert werden</a:t>
            </a:r>
          </a:p>
          <a:p>
            <a:pPr marL="571500" indent="-571500">
              <a:buFontTx/>
              <a:buChar char="-"/>
            </a:pPr>
            <a:endParaRPr lang="de-DE" dirty="0"/>
          </a:p>
          <a:p>
            <a:pPr marL="571500" indent="-571500">
              <a:buFontTx/>
              <a:buChar char="-"/>
            </a:pPr>
            <a:endParaRPr lang="de-DE" dirty="0"/>
          </a:p>
          <a:p>
            <a:pPr marL="571500" indent="-571500">
              <a:buFontTx/>
              <a:buChar char="-"/>
            </a:pPr>
            <a:endParaRPr lang="en-US" dirty="0"/>
          </a:p>
          <a:p>
            <a:pPr marL="571500" indent="-571500">
              <a:buFontTx/>
              <a:buChar char="-"/>
            </a:pPr>
            <a:endParaRPr lang="de-DE" dirty="0"/>
          </a:p>
        </p:txBody>
      </p:sp>
      <p:sp>
        <p:nvSpPr>
          <p:cNvPr id="4" name="Titel 3">
            <a:extLst>
              <a:ext uri="{FF2B5EF4-FFF2-40B4-BE49-F238E27FC236}">
                <a16:creationId xmlns:a16="http://schemas.microsoft.com/office/drawing/2014/main" id="{D71F6F5D-5247-D2E4-0C29-85061236BB50}"/>
              </a:ext>
            </a:extLst>
          </p:cNvPr>
          <p:cNvSpPr>
            <a:spLocks noGrp="1"/>
          </p:cNvSpPr>
          <p:nvPr>
            <p:ph type="title"/>
          </p:nvPr>
        </p:nvSpPr>
        <p:spPr/>
        <p:txBody>
          <a:bodyPr/>
          <a:lstStyle/>
          <a:p>
            <a:r>
              <a:rPr lang="de-DE" dirty="0"/>
              <a:t>GPT-3.5</a:t>
            </a:r>
            <a:endParaRPr lang="en-US" dirty="0"/>
          </a:p>
        </p:txBody>
      </p:sp>
      <p:sp>
        <p:nvSpPr>
          <p:cNvPr id="5" name="Foliennummernplatzhalter 4">
            <a:extLst>
              <a:ext uri="{FF2B5EF4-FFF2-40B4-BE49-F238E27FC236}">
                <a16:creationId xmlns:a16="http://schemas.microsoft.com/office/drawing/2014/main" id="{03B2753B-FB4F-9920-868F-F5F4415D6427}"/>
              </a:ext>
            </a:extLst>
          </p:cNvPr>
          <p:cNvSpPr>
            <a:spLocks noGrp="1"/>
          </p:cNvSpPr>
          <p:nvPr>
            <p:ph type="sldNum" sz="quarter" idx="10"/>
          </p:nvPr>
        </p:nvSpPr>
        <p:spPr/>
        <p:txBody>
          <a:bodyPr/>
          <a:lstStyle/>
          <a:p>
            <a:pPr>
              <a:defRPr/>
            </a:pPr>
            <a:fld id="{6D79B608-30BF-4780-AD74-2A39D90104E2}" type="slidenum">
              <a:rPr lang="de-DE" altLang="de-DE" smtClean="0"/>
              <a:pPr>
                <a:defRPr/>
              </a:pPr>
              <a:t>13</a:t>
            </a:fld>
            <a:r>
              <a:rPr lang="de-DE" altLang="de-DE" dirty="0"/>
              <a:t> / 72</a:t>
            </a:r>
          </a:p>
        </p:txBody>
      </p:sp>
    </p:spTree>
    <p:extLst>
      <p:ext uri="{BB962C8B-B14F-4D97-AF65-F5344CB8AC3E}">
        <p14:creationId xmlns:p14="http://schemas.microsoft.com/office/powerpoint/2010/main" val="213709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5059C2B-A239-BF5F-403B-D46044EC8E24}"/>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91E38461-9375-86CD-14E2-B0F1708F8D04}"/>
              </a:ext>
            </a:extLst>
          </p:cNvPr>
          <p:cNvSpPr>
            <a:spLocks noGrp="1"/>
          </p:cNvSpPr>
          <p:nvPr>
            <p:ph idx="12"/>
          </p:nvPr>
        </p:nvSpPr>
        <p:spPr/>
        <p:txBody>
          <a:bodyPr/>
          <a:lstStyle/>
          <a:p>
            <a:pPr marL="571500" indent="-571500">
              <a:buFontTx/>
              <a:buChar char="-"/>
            </a:pPr>
            <a:r>
              <a:rPr lang="de-DE" dirty="0"/>
              <a:t>Veröffentlicht im Jahr 2023</a:t>
            </a:r>
          </a:p>
          <a:p>
            <a:pPr marL="571500" indent="-571500">
              <a:buFontTx/>
              <a:buChar char="-"/>
            </a:pPr>
            <a:endParaRPr lang="de-DE" dirty="0"/>
          </a:p>
          <a:p>
            <a:pPr marL="571500" indent="-571500">
              <a:buFontTx/>
              <a:buChar char="-"/>
            </a:pPr>
            <a:r>
              <a:rPr lang="de-DE" dirty="0"/>
              <a:t>Von </a:t>
            </a:r>
            <a:r>
              <a:rPr lang="de-DE" dirty="0" err="1"/>
              <a:t>OpenAI</a:t>
            </a:r>
            <a:r>
              <a:rPr lang="de-DE" dirty="0"/>
              <a:t> keine näheren Informationen</a:t>
            </a:r>
          </a:p>
          <a:p>
            <a:pPr marL="571500" indent="-571500">
              <a:buFontTx/>
              <a:buChar char="-"/>
            </a:pPr>
            <a:endParaRPr lang="de-DE" dirty="0"/>
          </a:p>
          <a:p>
            <a:pPr marL="571500" indent="-571500">
              <a:buFontTx/>
              <a:buChar char="-"/>
            </a:pPr>
            <a:r>
              <a:rPr lang="de-DE" dirty="0"/>
              <a:t>Multimodales Modell – Input: Text &amp; Bild</a:t>
            </a:r>
          </a:p>
          <a:p>
            <a:pPr marL="571500" indent="-571500">
              <a:buFontTx/>
              <a:buChar char="-"/>
            </a:pPr>
            <a:endParaRPr lang="de-DE" dirty="0"/>
          </a:p>
          <a:p>
            <a:pPr marL="571500" indent="-571500">
              <a:buFontTx/>
              <a:buChar char="-"/>
            </a:pPr>
            <a:r>
              <a:rPr lang="de-DE" dirty="0"/>
              <a:t>Trainingsdaten wie bei GPT-3.5</a:t>
            </a:r>
          </a:p>
          <a:p>
            <a:pPr marL="571500" indent="-571500">
              <a:buFontTx/>
              <a:buChar char="-"/>
            </a:pPr>
            <a:endParaRPr lang="de-DE" dirty="0"/>
          </a:p>
          <a:p>
            <a:pPr marL="571500" indent="-571500">
              <a:buFontTx/>
              <a:buChar char="-"/>
            </a:pPr>
            <a:r>
              <a:rPr lang="de-DE" dirty="0"/>
              <a:t>Spekulation 100 Billionen Parameter</a:t>
            </a:r>
          </a:p>
          <a:p>
            <a:pPr marL="571500" indent="-571500">
              <a:buFontTx/>
              <a:buChar char="-"/>
            </a:pPr>
            <a:endParaRPr lang="de-DE" dirty="0"/>
          </a:p>
          <a:p>
            <a:pPr marL="571500" indent="-571500">
              <a:buFontTx/>
              <a:buChar char="-"/>
            </a:pPr>
            <a:r>
              <a:rPr lang="de-DE" dirty="0"/>
              <a:t>40% eher sachlich richtige Angaben</a:t>
            </a:r>
          </a:p>
          <a:p>
            <a:pPr marL="571500" indent="-571500">
              <a:buFontTx/>
              <a:buChar char="-"/>
            </a:pPr>
            <a:endParaRPr lang="de-DE" dirty="0"/>
          </a:p>
          <a:p>
            <a:pPr marL="571500" indent="-571500">
              <a:buFontTx/>
              <a:buChar char="-"/>
            </a:pPr>
            <a:r>
              <a:rPr lang="de-DE" dirty="0"/>
              <a:t>ChatGPT-2</a:t>
            </a:r>
          </a:p>
        </p:txBody>
      </p:sp>
      <p:sp>
        <p:nvSpPr>
          <p:cNvPr id="4" name="Titel 3">
            <a:extLst>
              <a:ext uri="{FF2B5EF4-FFF2-40B4-BE49-F238E27FC236}">
                <a16:creationId xmlns:a16="http://schemas.microsoft.com/office/drawing/2014/main" id="{DF2A69D0-5208-0819-A494-D4B77DEC1E77}"/>
              </a:ext>
            </a:extLst>
          </p:cNvPr>
          <p:cNvSpPr>
            <a:spLocks noGrp="1"/>
          </p:cNvSpPr>
          <p:nvPr>
            <p:ph type="title"/>
          </p:nvPr>
        </p:nvSpPr>
        <p:spPr/>
        <p:txBody>
          <a:bodyPr/>
          <a:lstStyle/>
          <a:p>
            <a:r>
              <a:rPr lang="de-DE" dirty="0"/>
              <a:t>GPT-4</a:t>
            </a:r>
            <a:endParaRPr lang="en-US" dirty="0"/>
          </a:p>
        </p:txBody>
      </p:sp>
      <p:sp>
        <p:nvSpPr>
          <p:cNvPr id="5" name="Foliennummernplatzhalter 4">
            <a:extLst>
              <a:ext uri="{FF2B5EF4-FFF2-40B4-BE49-F238E27FC236}">
                <a16:creationId xmlns:a16="http://schemas.microsoft.com/office/drawing/2014/main" id="{9E4D1768-A005-A890-7BA5-B2862A257151}"/>
              </a:ext>
            </a:extLst>
          </p:cNvPr>
          <p:cNvSpPr>
            <a:spLocks noGrp="1"/>
          </p:cNvSpPr>
          <p:nvPr>
            <p:ph type="sldNum" sz="quarter" idx="10"/>
          </p:nvPr>
        </p:nvSpPr>
        <p:spPr/>
        <p:txBody>
          <a:bodyPr/>
          <a:lstStyle/>
          <a:p>
            <a:pPr>
              <a:defRPr/>
            </a:pPr>
            <a:fld id="{6D79B608-30BF-4780-AD74-2A39D90104E2}" type="slidenum">
              <a:rPr lang="de-DE" altLang="de-DE" smtClean="0"/>
              <a:pPr>
                <a:defRPr/>
              </a:pPr>
              <a:t>14</a:t>
            </a:fld>
            <a:r>
              <a:rPr lang="de-DE" altLang="de-DE" dirty="0"/>
              <a:t> / 72</a:t>
            </a:r>
          </a:p>
        </p:txBody>
      </p:sp>
    </p:spTree>
    <p:extLst>
      <p:ext uri="{BB962C8B-B14F-4D97-AF65-F5344CB8AC3E}">
        <p14:creationId xmlns:p14="http://schemas.microsoft.com/office/powerpoint/2010/main" val="373619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22596" y="6245932"/>
            <a:ext cx="19938808" cy="1224136"/>
          </a:xfrm>
        </p:spPr>
        <p:txBody>
          <a:bodyPr/>
          <a:lstStyle/>
          <a:p>
            <a:pPr algn="ctr"/>
            <a:r>
              <a:rPr lang="de-DE" sz="8000" b="1" dirty="0" err="1"/>
              <a:t>ChatGPT</a:t>
            </a:r>
            <a:endParaRPr lang="de-DE" sz="8000" b="1" dirty="0"/>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20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AC0695C-AD5E-48EF-5BA5-473C447AD66B}"/>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7E4E33D8-B668-2664-E23B-B4A28D534193}"/>
              </a:ext>
            </a:extLst>
          </p:cNvPr>
          <p:cNvSpPr>
            <a:spLocks noGrp="1"/>
          </p:cNvSpPr>
          <p:nvPr>
            <p:ph idx="12"/>
          </p:nvPr>
        </p:nvSpPr>
        <p:spPr>
          <a:xfrm>
            <a:off x="1894857" y="2970213"/>
            <a:ext cx="12457384" cy="9848850"/>
          </a:xfrm>
        </p:spPr>
        <p:txBody>
          <a:bodyPr/>
          <a:lstStyle/>
          <a:p>
            <a:pPr marL="571500" indent="-571500">
              <a:buFontTx/>
              <a:buChar char="-"/>
            </a:pPr>
            <a:r>
              <a:rPr lang="en-US" dirty="0"/>
              <a:t>30. November 2022</a:t>
            </a:r>
          </a:p>
          <a:p>
            <a:pPr marL="571500" indent="-571500">
              <a:buFontTx/>
              <a:buChar char="-"/>
            </a:pPr>
            <a:endParaRPr lang="en-US" dirty="0"/>
          </a:p>
          <a:p>
            <a:pPr marL="571500" indent="-571500">
              <a:buFontTx/>
              <a:buChar char="-"/>
            </a:pPr>
            <a:r>
              <a:rPr lang="en-US" dirty="0"/>
              <a:t>Chatbot</a:t>
            </a:r>
          </a:p>
          <a:p>
            <a:pPr marL="571500" indent="-571500">
              <a:buFontTx/>
              <a:buChar char="-"/>
            </a:pPr>
            <a:endParaRPr lang="en-US" dirty="0"/>
          </a:p>
          <a:p>
            <a:pPr marL="571500" indent="-571500">
              <a:buFontTx/>
              <a:buChar char="-"/>
            </a:pPr>
            <a:r>
              <a:rPr lang="de-DE" dirty="0"/>
              <a:t>Kostenlose Version</a:t>
            </a:r>
          </a:p>
          <a:p>
            <a:pPr marL="571500" indent="-571500">
              <a:buFontTx/>
              <a:buChar char="-"/>
            </a:pPr>
            <a:endParaRPr lang="de-DE" dirty="0"/>
          </a:p>
          <a:p>
            <a:pPr marL="571500" indent="-571500">
              <a:buFontTx/>
              <a:buChar char="-"/>
            </a:pPr>
            <a:r>
              <a:rPr lang="de-DE" dirty="0"/>
              <a:t>Eine Million Registrierungen in den ersten fünf Tagen</a:t>
            </a:r>
          </a:p>
          <a:p>
            <a:pPr marL="571500" indent="-571500">
              <a:buFontTx/>
              <a:buChar char="-"/>
            </a:pPr>
            <a:endParaRPr lang="en-US" dirty="0"/>
          </a:p>
          <a:p>
            <a:pPr marL="571500" indent="-571500">
              <a:buFontTx/>
              <a:buChar char="-"/>
            </a:pPr>
            <a:r>
              <a:rPr lang="de-DE" dirty="0"/>
              <a:t>Erfolgsrezept</a:t>
            </a:r>
          </a:p>
          <a:p>
            <a:r>
              <a:rPr lang="de-DE" dirty="0">
                <a:sym typeface="Wingdings" panose="05000000000000000000" pitchFamily="2" charset="2"/>
              </a:rPr>
              <a:t> beeindruckende Antworten</a:t>
            </a:r>
            <a:endParaRPr lang="de-DE" dirty="0"/>
          </a:p>
          <a:p>
            <a:pPr lvl="1" indent="0">
              <a:buNone/>
            </a:pPr>
            <a:r>
              <a:rPr lang="de-DE" dirty="0"/>
              <a:t>	</a:t>
            </a:r>
            <a:r>
              <a:rPr lang="de-DE" dirty="0">
                <a:sym typeface="Wingdings" panose="05000000000000000000" pitchFamily="2" charset="2"/>
              </a:rPr>
              <a:t> Barrierefrei</a:t>
            </a:r>
          </a:p>
          <a:p>
            <a:pPr lvl="1" indent="0">
              <a:buNone/>
            </a:pPr>
            <a:r>
              <a:rPr lang="de-DE" dirty="0">
                <a:sym typeface="Wingdings" panose="05000000000000000000" pitchFamily="2" charset="2"/>
              </a:rPr>
              <a:t>	 natürliche und flüssige Konversationen</a:t>
            </a:r>
            <a:endParaRPr lang="de-DE" dirty="0"/>
          </a:p>
          <a:p>
            <a:pPr marL="571500" indent="-571500">
              <a:buFontTx/>
              <a:buChar char="-"/>
            </a:pPr>
            <a:endParaRPr lang="en-US" dirty="0"/>
          </a:p>
          <a:p>
            <a:pPr marL="571500" indent="-571500">
              <a:buFontTx/>
              <a:buChar char="-"/>
            </a:pPr>
            <a:r>
              <a:rPr lang="de-DE" dirty="0"/>
              <a:t>Januar</a:t>
            </a:r>
            <a:r>
              <a:rPr lang="en-US" dirty="0"/>
              <a:t> 2023: ChatGPT Pro</a:t>
            </a:r>
          </a:p>
        </p:txBody>
      </p:sp>
      <p:sp>
        <p:nvSpPr>
          <p:cNvPr id="4" name="Titel 3">
            <a:extLst>
              <a:ext uri="{FF2B5EF4-FFF2-40B4-BE49-F238E27FC236}">
                <a16:creationId xmlns:a16="http://schemas.microsoft.com/office/drawing/2014/main" id="{ABE99473-60A0-548F-7094-A8C6D222437C}"/>
              </a:ext>
            </a:extLst>
          </p:cNvPr>
          <p:cNvSpPr>
            <a:spLocks noGrp="1"/>
          </p:cNvSpPr>
          <p:nvPr>
            <p:ph type="title"/>
          </p:nvPr>
        </p:nvSpPr>
        <p:spPr/>
        <p:txBody>
          <a:bodyPr/>
          <a:lstStyle/>
          <a:p>
            <a:r>
              <a:rPr lang="de-DE" dirty="0"/>
              <a:t>Version 1</a:t>
            </a:r>
            <a:endParaRPr lang="en-US" dirty="0"/>
          </a:p>
        </p:txBody>
      </p:sp>
      <p:sp>
        <p:nvSpPr>
          <p:cNvPr id="5" name="Foliennummernplatzhalter 4">
            <a:extLst>
              <a:ext uri="{FF2B5EF4-FFF2-40B4-BE49-F238E27FC236}">
                <a16:creationId xmlns:a16="http://schemas.microsoft.com/office/drawing/2014/main" id="{BC6D61A0-AB37-4E1E-35A8-659933A33F1B}"/>
              </a:ext>
            </a:extLst>
          </p:cNvPr>
          <p:cNvSpPr>
            <a:spLocks noGrp="1"/>
          </p:cNvSpPr>
          <p:nvPr>
            <p:ph type="sldNum" sz="quarter" idx="10"/>
          </p:nvPr>
        </p:nvSpPr>
        <p:spPr/>
        <p:txBody>
          <a:bodyPr/>
          <a:lstStyle/>
          <a:p>
            <a:pPr>
              <a:defRPr/>
            </a:pPr>
            <a:fld id="{6D79B608-30BF-4780-AD74-2A39D90104E2}" type="slidenum">
              <a:rPr lang="de-DE" altLang="de-DE" smtClean="0"/>
              <a:pPr>
                <a:defRPr/>
              </a:pPr>
              <a:t>16</a:t>
            </a:fld>
            <a:r>
              <a:rPr lang="de-DE" altLang="de-DE" dirty="0"/>
              <a:t> / 72</a:t>
            </a:r>
          </a:p>
        </p:txBody>
      </p:sp>
      <p:pic>
        <p:nvPicPr>
          <p:cNvPr id="6" name="Grafik 5" descr="Ein Bild, das Text, Screenshot, Schrift, Zahl enthält.&#10;&#10;Automatisch generierte Beschreibung">
            <a:extLst>
              <a:ext uri="{FF2B5EF4-FFF2-40B4-BE49-F238E27FC236}">
                <a16:creationId xmlns:a16="http://schemas.microsoft.com/office/drawing/2014/main" id="{2231BBB9-32F4-224F-5DC4-F3657CE21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2280" y="2522538"/>
            <a:ext cx="8918393" cy="9162256"/>
          </a:xfrm>
          <a:prstGeom prst="rect">
            <a:avLst/>
          </a:prstGeom>
        </p:spPr>
      </p:pic>
      <p:sp>
        <p:nvSpPr>
          <p:cNvPr id="7" name="Textfeld 6">
            <a:extLst>
              <a:ext uri="{FF2B5EF4-FFF2-40B4-BE49-F238E27FC236}">
                <a16:creationId xmlns:a16="http://schemas.microsoft.com/office/drawing/2014/main" id="{AAB0736E-FC7E-0B79-CD06-DF5AC42ACEF9}"/>
              </a:ext>
            </a:extLst>
          </p:cNvPr>
          <p:cNvSpPr txBox="1"/>
          <p:nvPr/>
        </p:nvSpPr>
        <p:spPr>
          <a:xfrm>
            <a:off x="20580932" y="12024090"/>
            <a:ext cx="2952328"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Brandl et al. 2023</a:t>
            </a:r>
          </a:p>
        </p:txBody>
      </p:sp>
    </p:spTree>
    <p:extLst>
      <p:ext uri="{BB962C8B-B14F-4D97-AF65-F5344CB8AC3E}">
        <p14:creationId xmlns:p14="http://schemas.microsoft.com/office/powerpoint/2010/main" val="415400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45988B6-E71B-A5F8-9125-3125DF8CA8D8}"/>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4F73045E-90FE-A1DB-9CB6-61595E50C217}"/>
              </a:ext>
            </a:extLst>
          </p:cNvPr>
          <p:cNvSpPr>
            <a:spLocks noGrp="1"/>
          </p:cNvSpPr>
          <p:nvPr>
            <p:ph idx="12"/>
          </p:nvPr>
        </p:nvSpPr>
        <p:spPr/>
        <p:txBody>
          <a:bodyPr/>
          <a:lstStyle/>
          <a:p>
            <a:pPr marL="571500" indent="-571500">
              <a:buFontTx/>
              <a:buChar char="-"/>
            </a:pPr>
            <a:r>
              <a:rPr lang="en-US" dirty="0"/>
              <a:t>ChatGPT Pro</a:t>
            </a:r>
          </a:p>
          <a:p>
            <a:pPr marL="571500" indent="-571500">
              <a:buFontTx/>
              <a:buChar char="-"/>
            </a:pPr>
            <a:endParaRPr lang="de-DE" dirty="0"/>
          </a:p>
          <a:p>
            <a:pPr marL="571500" indent="-571500">
              <a:buFontTx/>
              <a:buChar char="-"/>
            </a:pPr>
            <a:r>
              <a:rPr lang="de-DE" dirty="0"/>
              <a:t>Zehn Milliarden US Dollar Deal mit Microsoft</a:t>
            </a:r>
          </a:p>
          <a:p>
            <a:pPr marL="571500" indent="-571500">
              <a:buFontTx/>
              <a:buChar char="-"/>
            </a:pPr>
            <a:endParaRPr lang="de-DE" dirty="0"/>
          </a:p>
          <a:p>
            <a:pPr marL="571500" indent="-571500">
              <a:buFontTx/>
              <a:buChar char="-"/>
            </a:pPr>
            <a:r>
              <a:rPr lang="de-DE" dirty="0"/>
              <a:t>Leistungsfähiger, präziser und verfügt über eine höhere Verarbeitungskapazität</a:t>
            </a:r>
          </a:p>
          <a:p>
            <a:pPr marL="571500" indent="-571500">
              <a:buFontTx/>
              <a:buChar char="-"/>
            </a:pPr>
            <a:endParaRPr lang="de-DE" dirty="0"/>
          </a:p>
          <a:p>
            <a:pPr marL="571500" indent="-571500">
              <a:buFontTx/>
              <a:buChar char="-"/>
            </a:pPr>
            <a:r>
              <a:rPr lang="de-DE" dirty="0"/>
              <a:t>Keine Information zur kommerziellen Nutzung</a:t>
            </a:r>
          </a:p>
          <a:p>
            <a:pPr marL="571500" indent="-571500">
              <a:buFontTx/>
              <a:buChar char="-"/>
            </a:pPr>
            <a:endParaRPr lang="de-DE" dirty="0"/>
          </a:p>
          <a:p>
            <a:pPr marL="571500" indent="-571500">
              <a:buFontTx/>
              <a:buChar char="-"/>
            </a:pPr>
            <a:r>
              <a:rPr lang="de-DE" dirty="0"/>
              <a:t>Weiterentwicklungen/ Möglichkeiten</a:t>
            </a:r>
            <a:endParaRPr lang="en-US" dirty="0"/>
          </a:p>
        </p:txBody>
      </p:sp>
      <p:sp>
        <p:nvSpPr>
          <p:cNvPr id="4" name="Titel 3">
            <a:extLst>
              <a:ext uri="{FF2B5EF4-FFF2-40B4-BE49-F238E27FC236}">
                <a16:creationId xmlns:a16="http://schemas.microsoft.com/office/drawing/2014/main" id="{EF53FB04-5DD6-B0EF-7D8D-FD65CDF82537}"/>
              </a:ext>
            </a:extLst>
          </p:cNvPr>
          <p:cNvSpPr>
            <a:spLocks noGrp="1"/>
          </p:cNvSpPr>
          <p:nvPr>
            <p:ph type="title"/>
          </p:nvPr>
        </p:nvSpPr>
        <p:spPr/>
        <p:txBody>
          <a:bodyPr/>
          <a:lstStyle/>
          <a:p>
            <a:r>
              <a:rPr lang="de-DE" dirty="0"/>
              <a:t>Version 2</a:t>
            </a:r>
            <a:endParaRPr lang="en-US" dirty="0"/>
          </a:p>
        </p:txBody>
      </p:sp>
      <p:sp>
        <p:nvSpPr>
          <p:cNvPr id="5" name="Foliennummernplatzhalter 4">
            <a:extLst>
              <a:ext uri="{FF2B5EF4-FFF2-40B4-BE49-F238E27FC236}">
                <a16:creationId xmlns:a16="http://schemas.microsoft.com/office/drawing/2014/main" id="{71A57959-44F7-159F-CE7A-2BC1D439CA0D}"/>
              </a:ext>
            </a:extLst>
          </p:cNvPr>
          <p:cNvSpPr>
            <a:spLocks noGrp="1"/>
          </p:cNvSpPr>
          <p:nvPr>
            <p:ph type="sldNum" sz="quarter" idx="10"/>
          </p:nvPr>
        </p:nvSpPr>
        <p:spPr/>
        <p:txBody>
          <a:bodyPr/>
          <a:lstStyle/>
          <a:p>
            <a:pPr>
              <a:defRPr/>
            </a:pPr>
            <a:fld id="{6D79B608-30BF-4780-AD74-2A39D90104E2}" type="slidenum">
              <a:rPr lang="de-DE" altLang="de-DE" smtClean="0"/>
              <a:pPr>
                <a:defRPr/>
              </a:pPr>
              <a:t>17</a:t>
            </a:fld>
            <a:r>
              <a:rPr lang="de-DE" altLang="de-DE" dirty="0"/>
              <a:t> / 72</a:t>
            </a:r>
          </a:p>
        </p:txBody>
      </p:sp>
    </p:spTree>
    <p:extLst>
      <p:ext uri="{BB962C8B-B14F-4D97-AF65-F5344CB8AC3E}">
        <p14:creationId xmlns:p14="http://schemas.microsoft.com/office/powerpoint/2010/main" val="131497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22596" y="6245932"/>
            <a:ext cx="19938808" cy="1224136"/>
          </a:xfrm>
        </p:spPr>
        <p:txBody>
          <a:bodyPr/>
          <a:lstStyle/>
          <a:p>
            <a:pPr algn="ctr"/>
            <a:r>
              <a:rPr lang="de-DE" sz="8000" b="1" dirty="0" err="1"/>
              <a:t>ChatGPTs</a:t>
            </a:r>
            <a:r>
              <a:rPr lang="de-DE" sz="8000" b="1" dirty="0"/>
              <a:t> </a:t>
            </a:r>
            <a:r>
              <a:rPr lang="de-DE" sz="8000" b="1" dirty="0" err="1"/>
              <a:t>Transformerarchitektur</a:t>
            </a:r>
            <a:endParaRPr lang="de-DE" sz="8000" b="1" dirty="0"/>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62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hine Learning: Algorithmen, Methoden und Beispiele">
            <a:extLst>
              <a:ext uri="{FF2B5EF4-FFF2-40B4-BE49-F238E27FC236}">
                <a16:creationId xmlns:a16="http://schemas.microsoft.com/office/drawing/2014/main" id="{8F0C5992-C74C-C672-7286-0CC146493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168" y="1379961"/>
            <a:ext cx="19570507" cy="11671300"/>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a:extLst>
              <a:ext uri="{FF2B5EF4-FFF2-40B4-BE49-F238E27FC236}">
                <a16:creationId xmlns:a16="http://schemas.microsoft.com/office/drawing/2014/main" id="{2035197F-82E9-31E6-A76D-7B5B8CFB2FAB}"/>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ECAAA409-7A9F-7679-14F5-5C17BD7D3B59}"/>
              </a:ext>
            </a:extLst>
          </p:cNvPr>
          <p:cNvSpPr>
            <a:spLocks noGrp="1"/>
          </p:cNvSpPr>
          <p:nvPr>
            <p:ph type="title"/>
          </p:nvPr>
        </p:nvSpPr>
        <p:spPr/>
        <p:txBody>
          <a:bodyPr/>
          <a:lstStyle/>
          <a:p>
            <a:r>
              <a:rPr lang="de-DE" dirty="0"/>
              <a:t>Die </a:t>
            </a:r>
            <a:r>
              <a:rPr lang="de-DE" dirty="0" err="1"/>
              <a:t>Machine</a:t>
            </a:r>
            <a:r>
              <a:rPr lang="de-DE" dirty="0"/>
              <a:t>-Learning-Methode</a:t>
            </a:r>
          </a:p>
        </p:txBody>
      </p:sp>
      <p:sp>
        <p:nvSpPr>
          <p:cNvPr id="5" name="Foliennummernplatzhalter 4">
            <a:extLst>
              <a:ext uri="{FF2B5EF4-FFF2-40B4-BE49-F238E27FC236}">
                <a16:creationId xmlns:a16="http://schemas.microsoft.com/office/drawing/2014/main" id="{BF2A1920-3172-4547-B71E-44BB970FFF29}"/>
              </a:ext>
            </a:extLst>
          </p:cNvPr>
          <p:cNvSpPr>
            <a:spLocks noGrp="1"/>
          </p:cNvSpPr>
          <p:nvPr>
            <p:ph type="sldNum" sz="quarter" idx="10"/>
          </p:nvPr>
        </p:nvSpPr>
        <p:spPr/>
        <p:txBody>
          <a:bodyPr/>
          <a:lstStyle/>
          <a:p>
            <a:pPr>
              <a:defRPr/>
            </a:pPr>
            <a:fld id="{6D79B608-30BF-4780-AD74-2A39D90104E2}" type="slidenum">
              <a:rPr lang="de-DE" altLang="de-DE" smtClean="0"/>
              <a:pPr>
                <a:defRPr/>
              </a:pPr>
              <a:t>19</a:t>
            </a:fld>
            <a:r>
              <a:rPr lang="de-DE" altLang="de-DE" dirty="0"/>
              <a:t> / 72</a:t>
            </a:r>
          </a:p>
        </p:txBody>
      </p:sp>
      <p:sp>
        <p:nvSpPr>
          <p:cNvPr id="6" name="Textfeld 5">
            <a:extLst>
              <a:ext uri="{FF2B5EF4-FFF2-40B4-BE49-F238E27FC236}">
                <a16:creationId xmlns:a16="http://schemas.microsoft.com/office/drawing/2014/main" id="{740660F4-E620-F146-6588-9A172D47FF4B}"/>
              </a:ext>
            </a:extLst>
          </p:cNvPr>
          <p:cNvSpPr txBox="1"/>
          <p:nvPr/>
        </p:nvSpPr>
        <p:spPr>
          <a:xfrm>
            <a:off x="4847184" y="12466502"/>
            <a:ext cx="1219531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Wuttke </a:t>
            </a:r>
            <a:r>
              <a:rPr lang="de-DE" sz="2400" dirty="0" err="1">
                <a:latin typeface="Calibri" panose="020F0502020204030204" pitchFamily="34" charset="0"/>
                <a:cs typeface="Calibri" panose="020F0502020204030204" pitchFamily="34" charset="0"/>
              </a:rPr>
              <a:t>o.D</a:t>
            </a:r>
            <a:r>
              <a:rPr lang="de-DE"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578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2AAF525-DAFC-3ECB-0A83-2D3E8D146FE0}"/>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0B28967F-5B40-0B9F-8C0B-5F4DC366F8A9}"/>
              </a:ext>
            </a:extLst>
          </p:cNvPr>
          <p:cNvSpPr>
            <a:spLocks noGrp="1"/>
          </p:cNvSpPr>
          <p:nvPr>
            <p:ph idx="12"/>
          </p:nvPr>
        </p:nvSpPr>
        <p:spPr>
          <a:xfrm>
            <a:off x="1894857" y="2970213"/>
            <a:ext cx="8424935" cy="9848850"/>
          </a:xfrm>
        </p:spPr>
        <p:txBody>
          <a:bodyPr/>
          <a:lstStyle/>
          <a:p>
            <a:pPr marL="742950" indent="-742950">
              <a:buAutoNum type="arabicPeriod"/>
            </a:pPr>
            <a:r>
              <a:rPr lang="de-DE" dirty="0"/>
              <a:t>Natural </a:t>
            </a:r>
            <a:r>
              <a:rPr lang="en-US" dirty="0"/>
              <a:t>Language</a:t>
            </a:r>
            <a:r>
              <a:rPr lang="de-DE" dirty="0"/>
              <a:t> Processing</a:t>
            </a:r>
          </a:p>
          <a:p>
            <a:pPr marL="742950" indent="-742950">
              <a:buAutoNum type="arabicPeriod"/>
            </a:pPr>
            <a:endParaRPr lang="de-DE" dirty="0"/>
          </a:p>
          <a:p>
            <a:pPr marL="742950" indent="-742950">
              <a:buAutoNum type="arabicPeriod"/>
            </a:pPr>
            <a:r>
              <a:rPr lang="de-DE" dirty="0"/>
              <a:t>Verlauf der GPT-Serie</a:t>
            </a:r>
          </a:p>
          <a:p>
            <a:pPr marL="742950" indent="-742950">
              <a:buAutoNum type="arabicPeriod"/>
            </a:pPr>
            <a:endParaRPr lang="de-DE" dirty="0"/>
          </a:p>
          <a:p>
            <a:pPr marL="742950" indent="-742950">
              <a:buAutoNum type="arabicPeriod"/>
            </a:pPr>
            <a:r>
              <a:rPr lang="de-DE" dirty="0" err="1"/>
              <a:t>ChatGPT</a:t>
            </a:r>
            <a:endParaRPr lang="de-DE" dirty="0"/>
          </a:p>
          <a:p>
            <a:pPr marL="1225550" lvl="1" indent="-571500">
              <a:buFontTx/>
              <a:buChar char="-"/>
            </a:pPr>
            <a:r>
              <a:rPr lang="de-DE" dirty="0"/>
              <a:t>Version 1 </a:t>
            </a:r>
          </a:p>
          <a:p>
            <a:pPr marL="1225550" lvl="1" indent="-571500">
              <a:buFontTx/>
              <a:buChar char="-"/>
            </a:pPr>
            <a:r>
              <a:rPr lang="de-DE" dirty="0"/>
              <a:t>Version 2</a:t>
            </a:r>
          </a:p>
          <a:p>
            <a:pPr marL="742950" indent="-742950">
              <a:buAutoNum type="arabicPeriod"/>
            </a:pPr>
            <a:endParaRPr lang="de-DE" dirty="0"/>
          </a:p>
          <a:p>
            <a:pPr marL="742950" indent="-742950">
              <a:buAutoNum type="arabicPeriod"/>
            </a:pPr>
            <a:r>
              <a:rPr lang="de-DE" dirty="0" err="1"/>
              <a:t>ChatGPTs</a:t>
            </a:r>
            <a:r>
              <a:rPr lang="de-DE" dirty="0"/>
              <a:t> </a:t>
            </a:r>
            <a:r>
              <a:rPr lang="de-DE" dirty="0" err="1"/>
              <a:t>Transformerarchitektur</a:t>
            </a:r>
            <a:endParaRPr lang="de-DE" dirty="0"/>
          </a:p>
          <a:p>
            <a:pPr marL="1225550" lvl="1" indent="-571500">
              <a:buFontTx/>
              <a:buChar char="-"/>
            </a:pPr>
            <a:r>
              <a:rPr lang="de-DE" dirty="0"/>
              <a:t>Vorherige Modelle</a:t>
            </a:r>
          </a:p>
          <a:p>
            <a:pPr marL="1225550" lvl="1" indent="-571500">
              <a:buFontTx/>
              <a:buChar char="-"/>
            </a:pPr>
            <a:r>
              <a:rPr lang="de-DE" dirty="0"/>
              <a:t>Aufbau der </a:t>
            </a:r>
            <a:r>
              <a:rPr lang="de-DE" dirty="0" err="1"/>
              <a:t>Transformerarchitektur</a:t>
            </a:r>
            <a:endParaRPr lang="de-DE" dirty="0"/>
          </a:p>
          <a:p>
            <a:pPr marL="742950" indent="-742950">
              <a:buAutoNum type="arabicPeriod"/>
            </a:pPr>
            <a:endParaRPr lang="de-DE" dirty="0"/>
          </a:p>
          <a:p>
            <a:pPr marL="571500" indent="-571500">
              <a:buFontTx/>
              <a:buChar char="-"/>
            </a:pPr>
            <a:endParaRPr lang="en-US" dirty="0"/>
          </a:p>
        </p:txBody>
      </p:sp>
      <p:sp>
        <p:nvSpPr>
          <p:cNvPr id="4" name="Titel 3">
            <a:extLst>
              <a:ext uri="{FF2B5EF4-FFF2-40B4-BE49-F238E27FC236}">
                <a16:creationId xmlns:a16="http://schemas.microsoft.com/office/drawing/2014/main" id="{D5136316-BEC3-8BFB-BAD5-9A7F7C8B52B0}"/>
              </a:ext>
            </a:extLst>
          </p:cNvPr>
          <p:cNvSpPr>
            <a:spLocks noGrp="1"/>
          </p:cNvSpPr>
          <p:nvPr>
            <p:ph type="title"/>
          </p:nvPr>
        </p:nvSpPr>
        <p:spPr/>
        <p:txBody>
          <a:bodyPr/>
          <a:lstStyle/>
          <a:p>
            <a:r>
              <a:rPr lang="de-DE" dirty="0"/>
              <a:t>Gliederung </a:t>
            </a:r>
            <a:endParaRPr lang="en-US" dirty="0"/>
          </a:p>
        </p:txBody>
      </p:sp>
      <p:sp>
        <p:nvSpPr>
          <p:cNvPr id="5" name="Foliennummernplatzhalter 4">
            <a:extLst>
              <a:ext uri="{FF2B5EF4-FFF2-40B4-BE49-F238E27FC236}">
                <a16:creationId xmlns:a16="http://schemas.microsoft.com/office/drawing/2014/main" id="{7E559589-5ADA-84F9-79A1-5B1AC749DAF7}"/>
              </a:ext>
            </a:extLst>
          </p:cNvPr>
          <p:cNvSpPr>
            <a:spLocks noGrp="1"/>
          </p:cNvSpPr>
          <p:nvPr>
            <p:ph type="sldNum" sz="quarter" idx="10"/>
          </p:nvPr>
        </p:nvSpPr>
        <p:spPr/>
        <p:txBody>
          <a:bodyPr/>
          <a:lstStyle/>
          <a:p>
            <a:pPr>
              <a:defRPr/>
            </a:pPr>
            <a:fld id="{6D79B608-30BF-4780-AD74-2A39D90104E2}" type="slidenum">
              <a:rPr lang="de-DE" altLang="de-DE" smtClean="0"/>
              <a:pPr>
                <a:defRPr/>
              </a:pPr>
              <a:t>2</a:t>
            </a:fld>
            <a:r>
              <a:rPr lang="de-DE" altLang="de-DE" dirty="0"/>
              <a:t> / 72</a:t>
            </a:r>
          </a:p>
        </p:txBody>
      </p:sp>
      <p:sp>
        <p:nvSpPr>
          <p:cNvPr id="6" name="Inhaltsplatzhalter 2">
            <a:extLst>
              <a:ext uri="{FF2B5EF4-FFF2-40B4-BE49-F238E27FC236}">
                <a16:creationId xmlns:a16="http://schemas.microsoft.com/office/drawing/2014/main" id="{7EA7A8D0-1884-9F9E-508A-4EB1058910AF}"/>
              </a:ext>
            </a:extLst>
          </p:cNvPr>
          <p:cNvSpPr txBox="1">
            <a:spLocks/>
          </p:cNvSpPr>
          <p:nvPr/>
        </p:nvSpPr>
        <p:spPr>
          <a:xfrm>
            <a:off x="11612947" y="2970213"/>
            <a:ext cx="10563053" cy="9848850"/>
          </a:xfrm>
          <a:prstGeom prst="rect">
            <a:avLst/>
          </a:prstGeom>
        </p:spPr>
        <p:txBody>
          <a:bodyPr/>
          <a:lstStyle>
            <a:lvl1pPr marL="0" indent="0" algn="l" rtl="0" eaLnBrk="0" fontAlgn="base" hangingPunct="0">
              <a:spcBef>
                <a:spcPts val="300"/>
              </a:spcBef>
              <a:spcAft>
                <a:spcPct val="0"/>
              </a:spcAft>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5"/>
            </a:pPr>
            <a:r>
              <a:rPr lang="de-DE" dirty="0" err="1"/>
              <a:t>ChatGPT</a:t>
            </a:r>
            <a:r>
              <a:rPr lang="de-DE" dirty="0"/>
              <a:t> – Herausforderungen und Grenzen</a:t>
            </a:r>
          </a:p>
          <a:p>
            <a:pPr marL="1225550" lvl="1" indent="-571500">
              <a:buFontTx/>
              <a:buChar char="-"/>
            </a:pPr>
            <a:r>
              <a:rPr lang="de-DE" dirty="0"/>
              <a:t>Limitationen und Einschränkungen</a:t>
            </a:r>
          </a:p>
          <a:p>
            <a:pPr marL="1225550" lvl="1" indent="-571500">
              <a:buFontTx/>
              <a:buChar char="-"/>
            </a:pPr>
            <a:r>
              <a:rPr lang="de-DE" dirty="0"/>
              <a:t>Ethische und rechtliche Aspekte</a:t>
            </a:r>
          </a:p>
          <a:p>
            <a:pPr marL="1225550" lvl="1" indent="-571500">
              <a:buFontTx/>
              <a:buChar char="-"/>
            </a:pPr>
            <a:r>
              <a:rPr lang="de-DE" dirty="0"/>
              <a:t>Datenschutz und Sicherheit</a:t>
            </a:r>
          </a:p>
          <a:p>
            <a:pPr marL="742950" indent="-742950">
              <a:buFont typeface="+mj-lt"/>
              <a:buAutoNum type="arabicPeriod" startAt="5"/>
            </a:pPr>
            <a:endParaRPr lang="de-DE" dirty="0"/>
          </a:p>
          <a:p>
            <a:pPr marL="742950" indent="-742950">
              <a:buFont typeface="+mj-lt"/>
              <a:buAutoNum type="arabicPeriod" startAt="5"/>
            </a:pPr>
            <a:r>
              <a:rPr lang="de-DE" dirty="0"/>
              <a:t>Fazit</a:t>
            </a:r>
          </a:p>
        </p:txBody>
      </p:sp>
    </p:spTree>
    <p:extLst>
      <p:ext uri="{BB962C8B-B14F-4D97-AF65-F5344CB8AC3E}">
        <p14:creationId xmlns:p14="http://schemas.microsoft.com/office/powerpoint/2010/main" val="367365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6DB9233-1431-1208-A57C-BE97CB2DD828}"/>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1AF2DC72-E87D-F8C9-E81C-65E7E21360CD}"/>
              </a:ext>
            </a:extLst>
          </p:cNvPr>
          <p:cNvSpPr>
            <a:spLocks noGrp="1"/>
          </p:cNvSpPr>
          <p:nvPr>
            <p:ph idx="12"/>
          </p:nvPr>
        </p:nvSpPr>
        <p:spPr/>
        <p:txBody>
          <a:bodyPr/>
          <a:lstStyle/>
          <a:p>
            <a:pPr marL="571500" indent="-571500">
              <a:buFontTx/>
              <a:buChar char="-"/>
            </a:pPr>
            <a:r>
              <a:rPr lang="de-DE" dirty="0"/>
              <a:t>"</a:t>
            </a:r>
            <a:r>
              <a:rPr lang="de-DE" dirty="0" err="1"/>
              <a:t>Recurrent</a:t>
            </a:r>
            <a:r>
              <a:rPr lang="de-DE" dirty="0"/>
              <a:t> </a:t>
            </a:r>
            <a:r>
              <a:rPr lang="de-DE" dirty="0" err="1"/>
              <a:t>Neural</a:t>
            </a:r>
            <a:r>
              <a:rPr lang="de-DE" dirty="0"/>
              <a:t> Networks" war ein Durchbruch im </a:t>
            </a:r>
            <a:r>
              <a:rPr lang="de-DE" dirty="0" err="1"/>
              <a:t>Machine</a:t>
            </a:r>
            <a:r>
              <a:rPr lang="de-DE" dirty="0"/>
              <a:t> Learning</a:t>
            </a:r>
          </a:p>
          <a:p>
            <a:pPr marL="571500" indent="-571500">
              <a:buFontTx/>
              <a:buChar char="-"/>
            </a:pPr>
            <a:endParaRPr lang="de-DE" dirty="0"/>
          </a:p>
          <a:p>
            <a:pPr marL="571500" indent="-571500">
              <a:buFontTx/>
              <a:buChar char="-"/>
            </a:pPr>
            <a:r>
              <a:rPr lang="de-DE" dirty="0"/>
              <a:t>Entwickelt im Jahre 1986</a:t>
            </a:r>
          </a:p>
          <a:p>
            <a:pPr marL="571500" indent="-571500">
              <a:buFontTx/>
              <a:buChar char="-"/>
            </a:pPr>
            <a:endParaRPr lang="de-DE" dirty="0"/>
          </a:p>
          <a:p>
            <a:pPr marL="571500" indent="-571500">
              <a:buFontTx/>
              <a:buChar char="-"/>
            </a:pPr>
            <a:r>
              <a:rPr lang="de-DE" dirty="0"/>
              <a:t>Wegen fehlendem Fortschritt in der Rechenleistung und dem verfügbaren Datenumfang unpopulär</a:t>
            </a:r>
          </a:p>
        </p:txBody>
      </p:sp>
      <p:sp>
        <p:nvSpPr>
          <p:cNvPr id="4" name="Titel 3">
            <a:extLst>
              <a:ext uri="{FF2B5EF4-FFF2-40B4-BE49-F238E27FC236}">
                <a16:creationId xmlns:a16="http://schemas.microsoft.com/office/drawing/2014/main" id="{DAEA2D51-A9CE-EE5C-3D07-9B2C3CE1692E}"/>
              </a:ext>
            </a:extLst>
          </p:cNvPr>
          <p:cNvSpPr>
            <a:spLocks noGrp="1"/>
          </p:cNvSpPr>
          <p:nvPr>
            <p:ph type="title"/>
          </p:nvPr>
        </p:nvSpPr>
        <p:spPr>
          <a:xfrm>
            <a:off x="1894856" y="593304"/>
            <a:ext cx="18873787" cy="1439863"/>
          </a:xfrm>
        </p:spPr>
        <p:txBody>
          <a:bodyPr/>
          <a:lstStyle/>
          <a:p>
            <a:r>
              <a:rPr lang="de-DE" dirty="0" err="1"/>
              <a:t>Recurrent</a:t>
            </a:r>
            <a:r>
              <a:rPr lang="de-DE" dirty="0"/>
              <a:t> </a:t>
            </a:r>
            <a:r>
              <a:rPr lang="de-DE" dirty="0" err="1"/>
              <a:t>Neural</a:t>
            </a:r>
            <a:r>
              <a:rPr lang="de-DE" dirty="0"/>
              <a:t> Networks (RNN)</a:t>
            </a:r>
          </a:p>
        </p:txBody>
      </p:sp>
      <p:sp>
        <p:nvSpPr>
          <p:cNvPr id="5" name="Foliennummernplatzhalter 4">
            <a:extLst>
              <a:ext uri="{FF2B5EF4-FFF2-40B4-BE49-F238E27FC236}">
                <a16:creationId xmlns:a16="http://schemas.microsoft.com/office/drawing/2014/main" id="{AADC3B4F-52FA-EEC2-4372-DFBA1B369CB1}"/>
              </a:ext>
            </a:extLst>
          </p:cNvPr>
          <p:cNvSpPr>
            <a:spLocks noGrp="1"/>
          </p:cNvSpPr>
          <p:nvPr>
            <p:ph type="sldNum" sz="quarter" idx="10"/>
          </p:nvPr>
        </p:nvSpPr>
        <p:spPr/>
        <p:txBody>
          <a:bodyPr/>
          <a:lstStyle/>
          <a:p>
            <a:pPr>
              <a:defRPr/>
            </a:pPr>
            <a:fld id="{6D79B608-30BF-4780-AD74-2A39D90104E2}" type="slidenum">
              <a:rPr lang="de-DE" altLang="de-DE" smtClean="0"/>
              <a:pPr>
                <a:defRPr/>
              </a:pPr>
              <a:t>20</a:t>
            </a:fld>
            <a:r>
              <a:rPr lang="de-DE" altLang="de-DE" dirty="0"/>
              <a:t> / 72</a:t>
            </a:r>
          </a:p>
        </p:txBody>
      </p:sp>
    </p:spTree>
    <p:extLst>
      <p:ext uri="{BB962C8B-B14F-4D97-AF65-F5344CB8AC3E}">
        <p14:creationId xmlns:p14="http://schemas.microsoft.com/office/powerpoint/2010/main" val="414636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8FB464-9E6E-044E-A3CA-B5DDA0DA28FA}"/>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069DBB9E-EE17-72BF-AA51-ED595DDF8A72}"/>
              </a:ext>
            </a:extLst>
          </p:cNvPr>
          <p:cNvSpPr>
            <a:spLocks noGrp="1"/>
          </p:cNvSpPr>
          <p:nvPr>
            <p:ph type="title"/>
          </p:nvPr>
        </p:nvSpPr>
        <p:spPr/>
        <p:txBody>
          <a:bodyPr/>
          <a:lstStyle/>
          <a:p>
            <a:r>
              <a:rPr lang="de-DE" dirty="0" err="1"/>
              <a:t>Recurrent</a:t>
            </a:r>
            <a:r>
              <a:rPr lang="de-DE" dirty="0"/>
              <a:t> </a:t>
            </a:r>
            <a:r>
              <a:rPr lang="de-DE" dirty="0" err="1"/>
              <a:t>Neural</a:t>
            </a:r>
            <a:r>
              <a:rPr lang="de-DE" dirty="0"/>
              <a:t> Networks (RNN) - Aufbau</a:t>
            </a:r>
            <a:endParaRPr lang="en-US" dirty="0"/>
          </a:p>
        </p:txBody>
      </p:sp>
      <p:sp>
        <p:nvSpPr>
          <p:cNvPr id="5" name="Foliennummernplatzhalter 4">
            <a:extLst>
              <a:ext uri="{FF2B5EF4-FFF2-40B4-BE49-F238E27FC236}">
                <a16:creationId xmlns:a16="http://schemas.microsoft.com/office/drawing/2014/main" id="{D875DD56-2281-DF23-F398-4873B8E880AF}"/>
              </a:ext>
            </a:extLst>
          </p:cNvPr>
          <p:cNvSpPr>
            <a:spLocks noGrp="1"/>
          </p:cNvSpPr>
          <p:nvPr>
            <p:ph type="sldNum" sz="quarter" idx="10"/>
          </p:nvPr>
        </p:nvSpPr>
        <p:spPr/>
        <p:txBody>
          <a:bodyPr/>
          <a:lstStyle/>
          <a:p>
            <a:pPr>
              <a:defRPr/>
            </a:pPr>
            <a:fld id="{6D79B608-30BF-4780-AD74-2A39D90104E2}" type="slidenum">
              <a:rPr lang="de-DE" altLang="de-DE" smtClean="0"/>
              <a:pPr>
                <a:defRPr/>
              </a:pPr>
              <a:t>21</a:t>
            </a:fld>
            <a:r>
              <a:rPr lang="de-DE" altLang="de-DE" dirty="0"/>
              <a:t> / 72</a:t>
            </a:r>
          </a:p>
        </p:txBody>
      </p:sp>
      <p:pic>
        <p:nvPicPr>
          <p:cNvPr id="6" name="Picture 2" descr="Picture">
            <a:extLst>
              <a:ext uri="{FF2B5EF4-FFF2-40B4-BE49-F238E27FC236}">
                <a16:creationId xmlns:a16="http://schemas.microsoft.com/office/drawing/2014/main" id="{EA5CABD9-C034-8BD0-BFCA-3BD114732A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28089" y="4373724"/>
            <a:ext cx="18927822" cy="4968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4529E83C-A0A3-0959-4FC9-9984D2378C5C}"/>
              </a:ext>
            </a:extLst>
          </p:cNvPr>
          <p:cNvSpPr txBox="1"/>
          <p:nvPr/>
        </p:nvSpPr>
        <p:spPr>
          <a:xfrm>
            <a:off x="21401812" y="12087965"/>
            <a:ext cx="3384376" cy="461665"/>
          </a:xfrm>
          <a:prstGeom prst="rect">
            <a:avLst/>
          </a:prstGeom>
          <a:noFill/>
        </p:spPr>
        <p:txBody>
          <a:bodyPr wrap="square" rtlCol="0">
            <a:sp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vgl. Li 2019</a:t>
            </a:r>
            <a:endParaRPr lang="en-US" sz="2400" dirty="0" err="1">
              <a:solidFill>
                <a:schemeClr val="tx2">
                  <a:lumMod val="50000"/>
                </a:schemeClr>
              </a:solidFill>
              <a:latin typeface="+mn-lt"/>
            </a:endParaRPr>
          </a:p>
        </p:txBody>
      </p:sp>
      <p:sp>
        <p:nvSpPr>
          <p:cNvPr id="3" name="Textfeld 2">
            <a:extLst>
              <a:ext uri="{FF2B5EF4-FFF2-40B4-BE49-F238E27FC236}">
                <a16:creationId xmlns:a16="http://schemas.microsoft.com/office/drawing/2014/main" id="{12A168D2-4680-5AD1-C253-940730EC2193}"/>
              </a:ext>
            </a:extLst>
          </p:cNvPr>
          <p:cNvSpPr txBox="1"/>
          <p:nvPr/>
        </p:nvSpPr>
        <p:spPr>
          <a:xfrm>
            <a:off x="9345701" y="9639307"/>
            <a:ext cx="2880320" cy="1815882"/>
          </a:xfrm>
          <a:prstGeom prst="rect">
            <a:avLst/>
          </a:prstGeom>
          <a:noFill/>
        </p:spPr>
        <p:txBody>
          <a:bodyPr wrap="square" rtlCol="0">
            <a:spAutoFit/>
          </a:bodyPr>
          <a:lstStyle/>
          <a:p>
            <a:r>
              <a:rPr lang="de-DE" b="1" dirty="0">
                <a:solidFill>
                  <a:schemeClr val="tx2">
                    <a:lumMod val="50000"/>
                  </a:schemeClr>
                </a:solidFill>
                <a:latin typeface="+mn-lt"/>
              </a:rPr>
              <a:t>Wie lautet die Formel für den Satz des Pythagoras?</a:t>
            </a:r>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18145CFC-5D50-9B63-3FA4-35047EE67BF6}"/>
                  </a:ext>
                </a:extLst>
              </p:cNvPr>
              <p:cNvSpPr txBox="1"/>
              <p:nvPr/>
            </p:nvSpPr>
            <p:spPr>
              <a:xfrm>
                <a:off x="8909898" y="3399585"/>
                <a:ext cx="3642141" cy="503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3200" b="1" i="1" smtClean="0">
                              <a:solidFill>
                                <a:schemeClr val="tx2">
                                  <a:lumMod val="50000"/>
                                </a:schemeClr>
                              </a:solidFill>
                              <a:latin typeface="Cambria Math" panose="02040503050406030204" pitchFamily="18" charset="0"/>
                              <a:ea typeface="Cambria Math" panose="02040503050406030204" pitchFamily="18" charset="0"/>
                            </a:rPr>
                          </m:ctrlPr>
                        </m:sSupPr>
                        <m:e>
                          <m:r>
                            <a:rPr lang="de-DE" sz="3200" b="1" i="1" smtClean="0">
                              <a:solidFill>
                                <a:schemeClr val="tx2">
                                  <a:lumMod val="50000"/>
                                </a:schemeClr>
                              </a:solidFill>
                              <a:latin typeface="Cambria Math" panose="02040503050406030204" pitchFamily="18" charset="0"/>
                              <a:ea typeface="Cambria Math" panose="02040503050406030204" pitchFamily="18" charset="0"/>
                            </a:rPr>
                            <m:t>𝒂</m:t>
                          </m:r>
                        </m:e>
                        <m:sup>
                          <m:r>
                            <a:rPr lang="de-DE" sz="3200" b="1" i="1" smtClean="0">
                              <a:solidFill>
                                <a:schemeClr val="tx2">
                                  <a:lumMod val="50000"/>
                                </a:schemeClr>
                              </a:solidFill>
                              <a:latin typeface="Cambria Math" panose="02040503050406030204" pitchFamily="18" charset="0"/>
                              <a:ea typeface="Cambria Math" panose="02040503050406030204" pitchFamily="18" charset="0"/>
                            </a:rPr>
                            <m:t>𝟐</m:t>
                          </m:r>
                        </m:sup>
                      </m:sSup>
                      <m:r>
                        <a:rPr lang="de-DE" sz="3200" b="1" i="1" dirty="0" smtClean="0">
                          <a:solidFill>
                            <a:schemeClr val="tx2">
                              <a:lumMod val="50000"/>
                            </a:schemeClr>
                          </a:solidFill>
                          <a:latin typeface="Cambria Math" panose="02040503050406030204" pitchFamily="18" charset="0"/>
                          <a:ea typeface="Cambria Math" panose="02040503050406030204" pitchFamily="18" charset="0"/>
                        </a:rPr>
                        <m:t>+ </m:t>
                      </m:r>
                      <m:sSup>
                        <m:sSupPr>
                          <m:ctrlPr>
                            <a:rPr lang="de-DE" sz="3200" b="1" i="1" dirty="0" smtClean="0">
                              <a:solidFill>
                                <a:schemeClr val="tx2">
                                  <a:lumMod val="50000"/>
                                </a:schemeClr>
                              </a:solidFill>
                              <a:latin typeface="Cambria Math" panose="02040503050406030204" pitchFamily="18" charset="0"/>
                              <a:ea typeface="Cambria Math" panose="02040503050406030204" pitchFamily="18" charset="0"/>
                            </a:rPr>
                          </m:ctrlPr>
                        </m:sSupPr>
                        <m:e>
                          <m:r>
                            <a:rPr lang="de-DE" sz="3200" b="1" i="1" dirty="0" smtClean="0">
                              <a:solidFill>
                                <a:schemeClr val="tx2">
                                  <a:lumMod val="50000"/>
                                </a:schemeClr>
                              </a:solidFill>
                              <a:latin typeface="Cambria Math" panose="02040503050406030204" pitchFamily="18" charset="0"/>
                              <a:ea typeface="Cambria Math" panose="02040503050406030204" pitchFamily="18" charset="0"/>
                            </a:rPr>
                            <m:t>𝒃</m:t>
                          </m:r>
                        </m:e>
                        <m:sup>
                          <m:r>
                            <a:rPr lang="de-DE" sz="3200" b="1" i="1" dirty="0" smtClean="0">
                              <a:solidFill>
                                <a:schemeClr val="tx2">
                                  <a:lumMod val="50000"/>
                                </a:schemeClr>
                              </a:solidFill>
                              <a:latin typeface="Cambria Math" panose="02040503050406030204" pitchFamily="18" charset="0"/>
                              <a:ea typeface="Cambria Math" panose="02040503050406030204" pitchFamily="18" charset="0"/>
                            </a:rPr>
                            <m:t>𝟐</m:t>
                          </m:r>
                        </m:sup>
                      </m:sSup>
                      <m:r>
                        <a:rPr lang="de-DE" sz="3200" b="1" i="1" dirty="0" smtClean="0">
                          <a:solidFill>
                            <a:schemeClr val="tx2">
                              <a:lumMod val="50000"/>
                            </a:schemeClr>
                          </a:solidFill>
                          <a:latin typeface="Cambria Math" panose="02040503050406030204" pitchFamily="18" charset="0"/>
                          <a:ea typeface="Cambria Math" panose="02040503050406030204" pitchFamily="18" charset="0"/>
                        </a:rPr>
                        <m:t>= </m:t>
                      </m:r>
                      <m:sSup>
                        <m:sSupPr>
                          <m:ctrlPr>
                            <a:rPr lang="de-DE" sz="3200" b="1" i="1" dirty="0" smtClean="0">
                              <a:solidFill>
                                <a:schemeClr val="tx2">
                                  <a:lumMod val="50000"/>
                                </a:schemeClr>
                              </a:solidFill>
                              <a:latin typeface="Cambria Math" panose="02040503050406030204" pitchFamily="18" charset="0"/>
                              <a:ea typeface="Cambria Math" panose="02040503050406030204" pitchFamily="18" charset="0"/>
                            </a:rPr>
                          </m:ctrlPr>
                        </m:sSupPr>
                        <m:e>
                          <m:r>
                            <a:rPr lang="de-DE" sz="3200" b="1" i="1" dirty="0" smtClean="0">
                              <a:solidFill>
                                <a:schemeClr val="tx2">
                                  <a:lumMod val="50000"/>
                                </a:schemeClr>
                              </a:solidFill>
                              <a:latin typeface="Cambria Math" panose="02040503050406030204" pitchFamily="18" charset="0"/>
                              <a:ea typeface="Cambria Math" panose="02040503050406030204" pitchFamily="18" charset="0"/>
                            </a:rPr>
                            <m:t>𝒄</m:t>
                          </m:r>
                        </m:e>
                        <m:sup>
                          <m:r>
                            <a:rPr lang="de-DE" sz="3200" b="1" i="1" dirty="0" smtClean="0">
                              <a:solidFill>
                                <a:schemeClr val="tx2">
                                  <a:lumMod val="50000"/>
                                </a:schemeClr>
                              </a:solidFill>
                              <a:latin typeface="Cambria Math" panose="02040503050406030204" pitchFamily="18" charset="0"/>
                              <a:ea typeface="Cambria Math" panose="02040503050406030204" pitchFamily="18" charset="0"/>
                            </a:rPr>
                            <m:t>𝟐</m:t>
                          </m:r>
                        </m:sup>
                      </m:sSup>
                      <m:r>
                        <a:rPr lang="de-DE" sz="3200" b="1" i="1" smtClean="0">
                          <a:solidFill>
                            <a:schemeClr val="tx2">
                              <a:lumMod val="50000"/>
                            </a:schemeClr>
                          </a:solidFill>
                          <a:latin typeface="Cambria Math" panose="02040503050406030204" pitchFamily="18" charset="0"/>
                          <a:ea typeface="Cambria Math" panose="02040503050406030204" pitchFamily="18" charset="0"/>
                        </a:rPr>
                        <m:t> </m:t>
                      </m:r>
                    </m:oMath>
                  </m:oMathPara>
                </a14:m>
                <a:endParaRPr lang="de-DE" sz="3200" b="1" dirty="0">
                  <a:solidFill>
                    <a:schemeClr val="tx2">
                      <a:lumMod val="50000"/>
                    </a:schemeClr>
                  </a:solidFill>
                  <a:latin typeface="+mn-lt"/>
                  <a:ea typeface="Cambria Math" panose="02040503050406030204" pitchFamily="18" charset="0"/>
                </a:endParaRPr>
              </a:p>
            </p:txBody>
          </p:sp>
        </mc:Choice>
        <mc:Fallback xmlns="">
          <p:sp>
            <p:nvSpPr>
              <p:cNvPr id="12" name="Textfeld 11">
                <a:extLst>
                  <a:ext uri="{FF2B5EF4-FFF2-40B4-BE49-F238E27FC236}">
                    <a16:creationId xmlns:a16="http://schemas.microsoft.com/office/drawing/2014/main" id="{18145CFC-5D50-9B63-3FA4-35047EE67BF6}"/>
                  </a:ext>
                </a:extLst>
              </p:cNvPr>
              <p:cNvSpPr txBox="1">
                <a:spLocks noRot="1" noChangeAspect="1" noMove="1" noResize="1" noEditPoints="1" noAdjustHandles="1" noChangeArrowheads="1" noChangeShapeType="1" noTextEdit="1"/>
              </p:cNvSpPr>
              <p:nvPr/>
            </p:nvSpPr>
            <p:spPr>
              <a:xfrm>
                <a:off x="8909898" y="3399585"/>
                <a:ext cx="3642141" cy="503599"/>
              </a:xfrm>
              <a:prstGeom prst="rect">
                <a:avLst/>
              </a:prstGeom>
              <a:blipFill>
                <a:blip r:embed="rId4"/>
                <a:stretch>
                  <a:fillRect/>
                </a:stretch>
              </a:blipFill>
            </p:spPr>
            <p:txBody>
              <a:bodyPr/>
              <a:lstStyle/>
              <a:p>
                <a:r>
                  <a:rPr lang="en-US">
                    <a:noFill/>
                  </a:rPr>
                  <a:t> </a:t>
                </a:r>
              </a:p>
            </p:txBody>
          </p:sp>
        </mc:Fallback>
      </mc:AlternateContent>
      <p:sp>
        <p:nvSpPr>
          <p:cNvPr id="14" name="Textfeld 13">
            <a:extLst>
              <a:ext uri="{FF2B5EF4-FFF2-40B4-BE49-F238E27FC236}">
                <a16:creationId xmlns:a16="http://schemas.microsoft.com/office/drawing/2014/main" id="{0180EDCA-7BCB-EB33-5157-F33734B3DC56}"/>
              </a:ext>
            </a:extLst>
          </p:cNvPr>
          <p:cNvSpPr txBox="1"/>
          <p:nvPr/>
        </p:nvSpPr>
        <p:spPr>
          <a:xfrm>
            <a:off x="10942950" y="5650972"/>
            <a:ext cx="2113079" cy="523220"/>
          </a:xfrm>
          <a:prstGeom prst="rect">
            <a:avLst/>
          </a:prstGeom>
          <a:noFill/>
        </p:spPr>
        <p:txBody>
          <a:bodyPr wrap="none" rtlCol="0">
            <a:spAutoFit/>
          </a:bodyPr>
          <a:lstStyle/>
          <a:p>
            <a:r>
              <a:rPr lang="de-DE" b="1" dirty="0">
                <a:solidFill>
                  <a:srgbClr val="FF0000"/>
                </a:solidFill>
                <a:latin typeface="+mn-lt"/>
              </a:rPr>
              <a:t>Pythagoras	 </a:t>
            </a:r>
          </a:p>
        </p:txBody>
      </p:sp>
      <p:sp>
        <p:nvSpPr>
          <p:cNvPr id="16" name="Textfeld 15">
            <a:extLst>
              <a:ext uri="{FF2B5EF4-FFF2-40B4-BE49-F238E27FC236}">
                <a16:creationId xmlns:a16="http://schemas.microsoft.com/office/drawing/2014/main" id="{69DEE908-14F7-3A2D-B8A2-8070CB6CC3CF}"/>
              </a:ext>
            </a:extLst>
          </p:cNvPr>
          <p:cNvSpPr txBox="1"/>
          <p:nvPr/>
        </p:nvSpPr>
        <p:spPr>
          <a:xfrm>
            <a:off x="12408024" y="9695419"/>
            <a:ext cx="2520280" cy="954107"/>
          </a:xfrm>
          <a:prstGeom prst="rect">
            <a:avLst/>
          </a:prstGeom>
          <a:noFill/>
        </p:spPr>
        <p:txBody>
          <a:bodyPr wrap="square" rtlCol="0">
            <a:spAutoFit/>
          </a:bodyPr>
          <a:lstStyle/>
          <a:p>
            <a:r>
              <a:rPr lang="de-DE" b="1" dirty="0">
                <a:solidFill>
                  <a:schemeClr val="tx2">
                    <a:lumMod val="50000"/>
                  </a:schemeClr>
                </a:solidFill>
                <a:latin typeface="+mn-lt"/>
              </a:rPr>
              <a:t>Aus welchem Land kam </a:t>
            </a:r>
            <a:r>
              <a:rPr lang="de-DE" b="1" dirty="0">
                <a:solidFill>
                  <a:srgbClr val="FF0000"/>
                </a:solidFill>
                <a:latin typeface="+mn-lt"/>
              </a:rPr>
              <a:t>er</a:t>
            </a:r>
            <a:r>
              <a:rPr lang="de-DE" b="1" dirty="0">
                <a:solidFill>
                  <a:schemeClr val="tx2">
                    <a:lumMod val="50000"/>
                  </a:schemeClr>
                </a:solidFill>
                <a:latin typeface="+mn-lt"/>
              </a:rPr>
              <a:t>?</a:t>
            </a:r>
          </a:p>
        </p:txBody>
      </p:sp>
      <p:sp>
        <p:nvSpPr>
          <p:cNvPr id="18" name="Textfeld 17">
            <a:extLst>
              <a:ext uri="{FF2B5EF4-FFF2-40B4-BE49-F238E27FC236}">
                <a16:creationId xmlns:a16="http://schemas.microsoft.com/office/drawing/2014/main" id="{A1AF1F8C-8C59-C1FA-16D2-1EAC8B3278EE}"/>
              </a:ext>
            </a:extLst>
          </p:cNvPr>
          <p:cNvSpPr txBox="1"/>
          <p:nvPr/>
        </p:nvSpPr>
        <p:spPr>
          <a:xfrm>
            <a:off x="12433694" y="3360203"/>
            <a:ext cx="2113079" cy="954107"/>
          </a:xfrm>
          <a:prstGeom prst="rect">
            <a:avLst/>
          </a:prstGeom>
          <a:noFill/>
        </p:spPr>
        <p:txBody>
          <a:bodyPr wrap="square" rtlCol="0">
            <a:spAutoFit/>
          </a:bodyPr>
          <a:lstStyle/>
          <a:p>
            <a:r>
              <a:rPr lang="de-DE" b="1" dirty="0">
                <a:solidFill>
                  <a:schemeClr val="tx2">
                    <a:lumMod val="50000"/>
                  </a:schemeClr>
                </a:solidFill>
                <a:latin typeface="+mn-lt"/>
              </a:rPr>
              <a:t>Antikes Griechenland</a:t>
            </a:r>
          </a:p>
        </p:txBody>
      </p:sp>
    </p:spTree>
    <p:extLst>
      <p:ext uri="{BB962C8B-B14F-4D97-AF65-F5344CB8AC3E}">
        <p14:creationId xmlns:p14="http://schemas.microsoft.com/office/powerpoint/2010/main" val="16356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E2B9798-3CC6-7C46-45FF-A0E0844A4C4C}"/>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FCB0F73A-5847-67EC-4E1D-7B7C7476E56C}"/>
              </a:ext>
            </a:extLst>
          </p:cNvPr>
          <p:cNvSpPr>
            <a:spLocks noGrp="1"/>
          </p:cNvSpPr>
          <p:nvPr>
            <p:ph type="title"/>
          </p:nvPr>
        </p:nvSpPr>
        <p:spPr/>
        <p:txBody>
          <a:bodyPr/>
          <a:lstStyle/>
          <a:p>
            <a:r>
              <a:rPr lang="de-DE" dirty="0" err="1"/>
              <a:t>ChatGPT</a:t>
            </a:r>
            <a:r>
              <a:rPr lang="de-DE" dirty="0"/>
              <a:t> - Beispiel: Formel des Pythagoras</a:t>
            </a:r>
          </a:p>
        </p:txBody>
      </p:sp>
      <p:sp>
        <p:nvSpPr>
          <p:cNvPr id="5" name="Foliennummernplatzhalter 4">
            <a:extLst>
              <a:ext uri="{FF2B5EF4-FFF2-40B4-BE49-F238E27FC236}">
                <a16:creationId xmlns:a16="http://schemas.microsoft.com/office/drawing/2014/main" id="{5B75869F-E2A2-5F27-313C-7C570052764E}"/>
              </a:ext>
            </a:extLst>
          </p:cNvPr>
          <p:cNvSpPr>
            <a:spLocks noGrp="1"/>
          </p:cNvSpPr>
          <p:nvPr>
            <p:ph type="sldNum" sz="quarter" idx="10"/>
          </p:nvPr>
        </p:nvSpPr>
        <p:spPr/>
        <p:txBody>
          <a:bodyPr/>
          <a:lstStyle/>
          <a:p>
            <a:pPr>
              <a:defRPr/>
            </a:pPr>
            <a:fld id="{6D79B608-30BF-4780-AD74-2A39D90104E2}" type="slidenum">
              <a:rPr lang="de-DE" altLang="de-DE" smtClean="0"/>
              <a:pPr>
                <a:defRPr/>
              </a:pPr>
              <a:t>22</a:t>
            </a:fld>
            <a:r>
              <a:rPr lang="de-DE" altLang="de-DE" dirty="0"/>
              <a:t> / 72</a:t>
            </a:r>
          </a:p>
        </p:txBody>
      </p:sp>
      <p:pic>
        <p:nvPicPr>
          <p:cNvPr id="8" name="Grafik 7" descr="Ein Bild, das Text, Screenshot, Software, Schrift enthält.&#10;&#10;Automatisch generierte Beschreibung">
            <a:extLst>
              <a:ext uri="{FF2B5EF4-FFF2-40B4-BE49-F238E27FC236}">
                <a16:creationId xmlns:a16="http://schemas.microsoft.com/office/drawing/2014/main" id="{6A6CFCA1-FB19-126D-0828-65DD4063F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568" y="2022475"/>
            <a:ext cx="12192000" cy="10858500"/>
          </a:xfrm>
          <a:prstGeom prst="rect">
            <a:avLst/>
          </a:prstGeom>
        </p:spPr>
      </p:pic>
    </p:spTree>
    <p:extLst>
      <p:ext uri="{BB962C8B-B14F-4D97-AF65-F5344CB8AC3E}">
        <p14:creationId xmlns:p14="http://schemas.microsoft.com/office/powerpoint/2010/main" val="260984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5F1D8DB-F175-64CE-8AD7-90BC529EF771}"/>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55196E54-4D29-9E9F-28E5-EC3368761B35}"/>
              </a:ext>
            </a:extLst>
          </p:cNvPr>
          <p:cNvSpPr>
            <a:spLocks noGrp="1"/>
          </p:cNvSpPr>
          <p:nvPr>
            <p:ph type="title"/>
          </p:nvPr>
        </p:nvSpPr>
        <p:spPr/>
        <p:txBody>
          <a:bodyPr/>
          <a:lstStyle/>
          <a:p>
            <a:r>
              <a:rPr lang="de-DE" dirty="0"/>
              <a:t>Long Short-Term Memory Networks (Aufbau)</a:t>
            </a:r>
            <a:endParaRPr lang="en-US" dirty="0"/>
          </a:p>
        </p:txBody>
      </p:sp>
      <p:sp>
        <p:nvSpPr>
          <p:cNvPr id="5" name="Foliennummernplatzhalter 4">
            <a:extLst>
              <a:ext uri="{FF2B5EF4-FFF2-40B4-BE49-F238E27FC236}">
                <a16:creationId xmlns:a16="http://schemas.microsoft.com/office/drawing/2014/main" id="{1EB47509-F8BC-0EF9-8752-5D6D433EB362}"/>
              </a:ext>
            </a:extLst>
          </p:cNvPr>
          <p:cNvSpPr>
            <a:spLocks noGrp="1"/>
          </p:cNvSpPr>
          <p:nvPr>
            <p:ph type="sldNum" sz="quarter" idx="10"/>
          </p:nvPr>
        </p:nvSpPr>
        <p:spPr/>
        <p:txBody>
          <a:bodyPr/>
          <a:lstStyle/>
          <a:p>
            <a:pPr>
              <a:defRPr/>
            </a:pPr>
            <a:fld id="{6D79B608-30BF-4780-AD74-2A39D90104E2}" type="slidenum">
              <a:rPr lang="de-DE" altLang="de-DE" smtClean="0"/>
              <a:pPr>
                <a:defRPr/>
              </a:pPr>
              <a:t>23</a:t>
            </a:fld>
            <a:r>
              <a:rPr lang="de-DE" altLang="de-DE" dirty="0"/>
              <a:t> / 72</a:t>
            </a:r>
          </a:p>
        </p:txBody>
      </p:sp>
      <p:pic>
        <p:nvPicPr>
          <p:cNvPr id="6" name="Picture 4">
            <a:extLst>
              <a:ext uri="{FF2B5EF4-FFF2-40B4-BE49-F238E27FC236}">
                <a16:creationId xmlns:a16="http://schemas.microsoft.com/office/drawing/2014/main" id="{FAD43577-5CEF-8AF2-C916-F4CC487535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719" y="2267149"/>
            <a:ext cx="11055231" cy="10369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8376B3BA-7F5D-724E-8B5C-49A04FFACA48}"/>
              </a:ext>
            </a:extLst>
          </p:cNvPr>
          <p:cNvSpPr txBox="1"/>
          <p:nvPr/>
        </p:nvSpPr>
        <p:spPr>
          <a:xfrm>
            <a:off x="8341575" y="11811744"/>
            <a:ext cx="3384376" cy="461665"/>
          </a:xfrm>
          <a:prstGeom prst="rect">
            <a:avLst/>
          </a:prstGeom>
          <a:noFill/>
        </p:spPr>
        <p:txBody>
          <a:bodyPr wrap="square" rtlCol="0">
            <a:spAutoFit/>
          </a:bodyPr>
          <a:lstStyle/>
          <a:p>
            <a:r>
              <a:rPr lang="de-DE" sz="2400" dirty="0">
                <a:effectLst/>
                <a:latin typeface="Calibri" panose="020F0502020204030204" pitchFamily="34" charset="0"/>
                <a:ea typeface="Calibri" panose="020F0502020204030204" pitchFamily="34" charset="0"/>
                <a:cs typeface="Calibri" panose="020F0502020204030204" pitchFamily="34" charset="0"/>
              </a:rPr>
              <a:t>vgl. </a:t>
            </a:r>
            <a:r>
              <a:rPr lang="en-US" sz="2400" dirty="0">
                <a:latin typeface="Calibri" panose="020F0502020204030204" pitchFamily="34" charset="0"/>
                <a:cs typeface="Calibri" panose="020F0502020204030204" pitchFamily="34" charset="0"/>
              </a:rPr>
              <a:t>Esmail </a:t>
            </a:r>
            <a:r>
              <a:rPr lang="en-US" sz="2400" dirty="0" err="1">
                <a:latin typeface="Calibri" panose="020F0502020204030204" pitchFamily="34" charset="0"/>
                <a:cs typeface="Calibri" panose="020F0502020204030204" pitchFamily="34" charset="0"/>
              </a:rPr>
              <a:t>o.D.</a:t>
            </a:r>
            <a:endParaRPr lang="en-US" sz="2400" dirty="0">
              <a:solidFill>
                <a:schemeClr val="tx2">
                  <a:lumMod val="50000"/>
                </a:schemeClr>
              </a:solidFill>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C0C404B5-4B08-C265-91F5-1D2CE5D110A2}"/>
              </a:ext>
            </a:extLst>
          </p:cNvPr>
          <p:cNvSpPr txBox="1"/>
          <p:nvPr/>
        </p:nvSpPr>
        <p:spPr>
          <a:xfrm>
            <a:off x="12658051" y="4441954"/>
            <a:ext cx="13465496" cy="5509200"/>
          </a:xfrm>
          <a:prstGeom prst="rect">
            <a:avLst/>
          </a:prstGeom>
          <a:noFill/>
        </p:spPr>
        <p:txBody>
          <a:bodyPr wrap="square" rtlCol="0">
            <a:spAutoFit/>
          </a:bodyPr>
          <a:lstStyle/>
          <a:p>
            <a:pPr marL="571500" indent="-571500">
              <a:buFontTx/>
              <a:buChar char="-"/>
            </a:pPr>
            <a:r>
              <a:rPr lang="de-DE" sz="4400" dirty="0">
                <a:solidFill>
                  <a:schemeClr val="tx2">
                    <a:lumMod val="50000"/>
                  </a:schemeClr>
                </a:solidFill>
                <a:latin typeface="+mn-lt"/>
              </a:rPr>
              <a:t>C</a:t>
            </a:r>
            <a:r>
              <a:rPr lang="de-DE" sz="4400" baseline="-25000" dirty="0">
                <a:solidFill>
                  <a:schemeClr val="tx2">
                    <a:lumMod val="50000"/>
                  </a:schemeClr>
                </a:solidFill>
                <a:latin typeface="+mn-lt"/>
              </a:rPr>
              <a:t>t</a:t>
            </a:r>
            <a:r>
              <a:rPr lang="de-DE" sz="4400" dirty="0">
                <a:solidFill>
                  <a:schemeClr val="tx2">
                    <a:lumMod val="50000"/>
                  </a:schemeClr>
                </a:solidFill>
                <a:latin typeface="+mn-lt"/>
              </a:rPr>
              <a:t>: Zellzustand (</a:t>
            </a:r>
            <a:r>
              <a:rPr lang="de-DE" sz="4400" dirty="0" err="1">
                <a:solidFill>
                  <a:schemeClr val="tx2">
                    <a:lumMod val="50000"/>
                  </a:schemeClr>
                </a:solidFill>
                <a:latin typeface="+mn-lt"/>
              </a:rPr>
              <a:t>Cell</a:t>
            </a:r>
            <a:r>
              <a:rPr lang="de-DE" sz="4400" dirty="0">
                <a:solidFill>
                  <a:schemeClr val="tx2">
                    <a:lumMod val="50000"/>
                  </a:schemeClr>
                </a:solidFill>
                <a:latin typeface="+mn-lt"/>
              </a:rPr>
              <a:t> State)</a:t>
            </a:r>
          </a:p>
          <a:p>
            <a:pPr marL="571500" indent="-571500">
              <a:buFontTx/>
              <a:buChar char="-"/>
            </a:pPr>
            <a:endParaRPr lang="de-DE" sz="4400" dirty="0">
              <a:solidFill>
                <a:schemeClr val="tx2">
                  <a:lumMod val="50000"/>
                </a:schemeClr>
              </a:solidFill>
              <a:latin typeface="+mn-lt"/>
            </a:endParaRPr>
          </a:p>
          <a:p>
            <a:pPr marL="571500" indent="-571500">
              <a:buFontTx/>
              <a:buChar char="-"/>
            </a:pPr>
            <a:r>
              <a:rPr lang="de-DE" sz="4400" dirty="0" err="1">
                <a:solidFill>
                  <a:schemeClr val="tx2">
                    <a:lumMod val="50000"/>
                  </a:schemeClr>
                </a:solidFill>
                <a:latin typeface="+mn-lt"/>
              </a:rPr>
              <a:t>H</a:t>
            </a:r>
            <a:r>
              <a:rPr lang="de-DE" sz="4400" baseline="-25000" dirty="0" err="1">
                <a:solidFill>
                  <a:schemeClr val="tx2">
                    <a:lumMod val="50000"/>
                  </a:schemeClr>
                </a:solidFill>
                <a:latin typeface="+mn-lt"/>
              </a:rPr>
              <a:t>t</a:t>
            </a:r>
            <a:r>
              <a:rPr lang="de-DE" sz="4400" dirty="0">
                <a:solidFill>
                  <a:schemeClr val="tx2">
                    <a:lumMod val="50000"/>
                  </a:schemeClr>
                </a:solidFill>
                <a:latin typeface="+mn-lt"/>
              </a:rPr>
              <a:t>: Versteckter Zustand (Hidden State)</a:t>
            </a:r>
          </a:p>
          <a:p>
            <a:pPr marL="571500" indent="-571500">
              <a:buFontTx/>
              <a:buChar char="-"/>
            </a:pPr>
            <a:endParaRPr lang="de-DE" sz="4400" dirty="0">
              <a:solidFill>
                <a:schemeClr val="tx2">
                  <a:lumMod val="50000"/>
                </a:schemeClr>
              </a:solidFill>
              <a:latin typeface="+mn-lt"/>
            </a:endParaRPr>
          </a:p>
          <a:p>
            <a:pPr marL="571500" indent="-571500">
              <a:buFontTx/>
              <a:buChar char="-"/>
            </a:pPr>
            <a:r>
              <a:rPr lang="de-DE" sz="4400" dirty="0" err="1">
                <a:solidFill>
                  <a:schemeClr val="tx2">
                    <a:lumMod val="50000"/>
                  </a:schemeClr>
                </a:solidFill>
                <a:latin typeface="+mn-lt"/>
              </a:rPr>
              <a:t>x</a:t>
            </a:r>
            <a:r>
              <a:rPr lang="de-DE" sz="4400" baseline="-25000" dirty="0" err="1">
                <a:solidFill>
                  <a:schemeClr val="tx2">
                    <a:lumMod val="50000"/>
                  </a:schemeClr>
                </a:solidFill>
                <a:latin typeface="+mn-lt"/>
              </a:rPr>
              <a:t>t</a:t>
            </a:r>
            <a:r>
              <a:rPr lang="de-DE" sz="4400" dirty="0">
                <a:solidFill>
                  <a:schemeClr val="tx2">
                    <a:lumMod val="50000"/>
                  </a:schemeClr>
                </a:solidFill>
                <a:latin typeface="+mn-lt"/>
              </a:rPr>
              <a:t>: Eingabe (Input)</a:t>
            </a:r>
          </a:p>
          <a:p>
            <a:pPr marL="571500" indent="-571500">
              <a:buFontTx/>
              <a:buChar char="-"/>
            </a:pPr>
            <a:endParaRPr lang="de-DE" sz="4400" dirty="0">
              <a:solidFill>
                <a:schemeClr val="tx2">
                  <a:lumMod val="50000"/>
                </a:schemeClr>
              </a:solidFill>
              <a:latin typeface="+mn-lt"/>
            </a:endParaRPr>
          </a:p>
          <a:p>
            <a:pPr marL="571500" indent="-571500">
              <a:buFontTx/>
              <a:buChar char="-"/>
            </a:pPr>
            <a:r>
              <a:rPr lang="de-DE" sz="4400" dirty="0">
                <a:solidFill>
                  <a:schemeClr val="tx2">
                    <a:lumMod val="50000"/>
                  </a:schemeClr>
                </a:solidFill>
                <a:latin typeface="+mn-lt"/>
              </a:rPr>
              <a:t>C</a:t>
            </a:r>
            <a:r>
              <a:rPr lang="de-DE" sz="4400" baseline="-25000" dirty="0">
                <a:solidFill>
                  <a:schemeClr val="tx2">
                    <a:lumMod val="50000"/>
                  </a:schemeClr>
                </a:solidFill>
                <a:latin typeface="+mn-lt"/>
              </a:rPr>
              <a:t>t-1</a:t>
            </a:r>
            <a:r>
              <a:rPr lang="de-DE" sz="4400" dirty="0">
                <a:solidFill>
                  <a:schemeClr val="tx2">
                    <a:lumMod val="50000"/>
                  </a:schemeClr>
                </a:solidFill>
                <a:latin typeface="+mn-lt"/>
              </a:rPr>
              <a:t>: Vorheriger Zellzustand (</a:t>
            </a:r>
            <a:r>
              <a:rPr lang="de-DE" sz="4400" dirty="0" err="1">
                <a:solidFill>
                  <a:schemeClr val="tx2">
                    <a:lumMod val="50000"/>
                  </a:schemeClr>
                </a:solidFill>
                <a:latin typeface="+mn-lt"/>
              </a:rPr>
              <a:t>Previous</a:t>
            </a:r>
            <a:r>
              <a:rPr lang="de-DE" sz="4400" dirty="0">
                <a:solidFill>
                  <a:schemeClr val="tx2">
                    <a:lumMod val="50000"/>
                  </a:schemeClr>
                </a:solidFill>
                <a:latin typeface="+mn-lt"/>
              </a:rPr>
              <a:t> </a:t>
            </a:r>
            <a:r>
              <a:rPr lang="de-DE" sz="4400" dirty="0" err="1">
                <a:solidFill>
                  <a:schemeClr val="tx2">
                    <a:lumMod val="50000"/>
                  </a:schemeClr>
                </a:solidFill>
                <a:latin typeface="+mn-lt"/>
              </a:rPr>
              <a:t>Cell</a:t>
            </a:r>
            <a:r>
              <a:rPr lang="de-DE" sz="4400" dirty="0">
                <a:solidFill>
                  <a:schemeClr val="tx2">
                    <a:lumMod val="50000"/>
                  </a:schemeClr>
                </a:solidFill>
                <a:latin typeface="+mn-lt"/>
              </a:rPr>
              <a:t> State) </a:t>
            </a:r>
          </a:p>
          <a:p>
            <a:pPr marL="571500" indent="-571500">
              <a:buFontTx/>
              <a:buChar char="-"/>
            </a:pPr>
            <a:endParaRPr lang="de-DE" sz="4400" dirty="0">
              <a:solidFill>
                <a:schemeClr val="tx2">
                  <a:lumMod val="50000"/>
                </a:schemeClr>
              </a:solidFill>
              <a:latin typeface="+mn-lt"/>
            </a:endParaRPr>
          </a:p>
        </p:txBody>
      </p:sp>
    </p:spTree>
    <p:extLst>
      <p:ext uri="{BB962C8B-B14F-4D97-AF65-F5344CB8AC3E}">
        <p14:creationId xmlns:p14="http://schemas.microsoft.com/office/powerpoint/2010/main" val="345817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5F1D8DB-F175-64CE-8AD7-90BC529EF771}"/>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55196E54-4D29-9E9F-28E5-EC3368761B35}"/>
              </a:ext>
            </a:extLst>
          </p:cNvPr>
          <p:cNvSpPr>
            <a:spLocks noGrp="1"/>
          </p:cNvSpPr>
          <p:nvPr>
            <p:ph type="title"/>
          </p:nvPr>
        </p:nvSpPr>
        <p:spPr/>
        <p:txBody>
          <a:bodyPr/>
          <a:lstStyle/>
          <a:p>
            <a:r>
              <a:rPr lang="de-DE" dirty="0"/>
              <a:t>Long Short-Term Memory Networks (Aufbau)</a:t>
            </a:r>
            <a:endParaRPr lang="en-US" dirty="0"/>
          </a:p>
        </p:txBody>
      </p:sp>
      <p:sp>
        <p:nvSpPr>
          <p:cNvPr id="5" name="Foliennummernplatzhalter 4">
            <a:extLst>
              <a:ext uri="{FF2B5EF4-FFF2-40B4-BE49-F238E27FC236}">
                <a16:creationId xmlns:a16="http://schemas.microsoft.com/office/drawing/2014/main" id="{1EB47509-F8BC-0EF9-8752-5D6D433EB362}"/>
              </a:ext>
            </a:extLst>
          </p:cNvPr>
          <p:cNvSpPr>
            <a:spLocks noGrp="1"/>
          </p:cNvSpPr>
          <p:nvPr>
            <p:ph type="sldNum" sz="quarter" idx="10"/>
          </p:nvPr>
        </p:nvSpPr>
        <p:spPr/>
        <p:txBody>
          <a:bodyPr/>
          <a:lstStyle/>
          <a:p>
            <a:pPr>
              <a:defRPr/>
            </a:pPr>
            <a:fld id="{6D79B608-30BF-4780-AD74-2A39D90104E2}" type="slidenum">
              <a:rPr lang="de-DE" altLang="de-DE" smtClean="0"/>
              <a:pPr>
                <a:defRPr/>
              </a:pPr>
              <a:t>24</a:t>
            </a:fld>
            <a:r>
              <a:rPr lang="de-DE" altLang="de-DE" dirty="0"/>
              <a:t> / 72</a:t>
            </a:r>
          </a:p>
        </p:txBody>
      </p:sp>
      <p:pic>
        <p:nvPicPr>
          <p:cNvPr id="6" name="Picture 4">
            <a:extLst>
              <a:ext uri="{FF2B5EF4-FFF2-40B4-BE49-F238E27FC236}">
                <a16:creationId xmlns:a16="http://schemas.microsoft.com/office/drawing/2014/main" id="{FAD43577-5CEF-8AF2-C916-F4CC487535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719" y="2267149"/>
            <a:ext cx="11055231" cy="10369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8376B3BA-7F5D-724E-8B5C-49A04FFACA48}"/>
              </a:ext>
            </a:extLst>
          </p:cNvPr>
          <p:cNvSpPr txBox="1"/>
          <p:nvPr/>
        </p:nvSpPr>
        <p:spPr>
          <a:xfrm>
            <a:off x="8341575" y="11811744"/>
            <a:ext cx="3384376" cy="461665"/>
          </a:xfrm>
          <a:prstGeom prst="rect">
            <a:avLst/>
          </a:prstGeom>
          <a:noFill/>
        </p:spPr>
        <p:txBody>
          <a:bodyPr wrap="square" rtlCol="0">
            <a:spAutoFit/>
          </a:bodyPr>
          <a:lstStyle/>
          <a:p>
            <a:r>
              <a:rPr lang="de-DE" sz="2400" dirty="0">
                <a:effectLst/>
                <a:latin typeface="Calibri" panose="020F0502020204030204" pitchFamily="34" charset="0"/>
                <a:ea typeface="Calibri" panose="020F0502020204030204" pitchFamily="34" charset="0"/>
                <a:cs typeface="Calibri" panose="020F0502020204030204" pitchFamily="34" charset="0"/>
              </a:rPr>
              <a:t>vgl. </a:t>
            </a:r>
            <a:r>
              <a:rPr lang="en-US" sz="2400" dirty="0">
                <a:latin typeface="Calibri" panose="020F0502020204030204" pitchFamily="34" charset="0"/>
                <a:cs typeface="Calibri" panose="020F0502020204030204" pitchFamily="34" charset="0"/>
              </a:rPr>
              <a:t>Esmail </a:t>
            </a:r>
            <a:r>
              <a:rPr lang="en-US" sz="2400" dirty="0" err="1">
                <a:latin typeface="Calibri" panose="020F0502020204030204" pitchFamily="34" charset="0"/>
                <a:cs typeface="Calibri" panose="020F0502020204030204" pitchFamily="34" charset="0"/>
              </a:rPr>
              <a:t>o.D.</a:t>
            </a:r>
            <a:endParaRPr lang="en-US" sz="2400" dirty="0">
              <a:solidFill>
                <a:schemeClr val="tx2">
                  <a:lumMod val="50000"/>
                </a:schemeClr>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3FE2600F-76B6-C882-0A3B-99399EB6CBC1}"/>
              </a:ext>
            </a:extLst>
          </p:cNvPr>
          <p:cNvSpPr txBox="1"/>
          <p:nvPr/>
        </p:nvSpPr>
        <p:spPr>
          <a:xfrm>
            <a:off x="12730058" y="3826906"/>
            <a:ext cx="11653941" cy="6186309"/>
          </a:xfrm>
          <a:prstGeom prst="rect">
            <a:avLst/>
          </a:prstGeom>
          <a:noFill/>
        </p:spPr>
        <p:txBody>
          <a:bodyPr wrap="square" rtlCol="0">
            <a:spAutoFit/>
          </a:bodyPr>
          <a:lstStyle/>
          <a:p>
            <a:pPr marL="571500" indent="-571500">
              <a:buFontTx/>
              <a:buChar char="-"/>
            </a:pPr>
            <a:r>
              <a:rPr lang="de-DE" sz="4400" dirty="0">
                <a:solidFill>
                  <a:schemeClr val="bg2">
                    <a:lumMod val="10000"/>
                  </a:schemeClr>
                </a:solidFill>
                <a:latin typeface="+mn-lt"/>
              </a:rPr>
              <a:t>Eingabe</a:t>
            </a:r>
          </a:p>
          <a:p>
            <a:pPr marL="571500" indent="-571500">
              <a:buFontTx/>
              <a:buChar char="-"/>
            </a:pPr>
            <a:endParaRPr lang="de-DE" sz="4400" dirty="0">
              <a:solidFill>
                <a:schemeClr val="bg2">
                  <a:lumMod val="10000"/>
                </a:schemeClr>
              </a:solidFill>
              <a:latin typeface="+mn-lt"/>
            </a:endParaRPr>
          </a:p>
          <a:p>
            <a:pPr marL="571500" indent="-571500">
              <a:buFontTx/>
              <a:buChar char="-"/>
            </a:pPr>
            <a:r>
              <a:rPr lang="de-DE" sz="4400" dirty="0">
                <a:solidFill>
                  <a:schemeClr val="bg2">
                    <a:lumMod val="10000"/>
                  </a:schemeClr>
                </a:solidFill>
                <a:latin typeface="+mn-lt"/>
              </a:rPr>
              <a:t>Gates</a:t>
            </a:r>
          </a:p>
          <a:p>
            <a:pPr marL="571500" indent="-571500">
              <a:buFontTx/>
              <a:buChar char="-"/>
            </a:pPr>
            <a:endParaRPr lang="de-DE" sz="4400" dirty="0">
              <a:solidFill>
                <a:schemeClr val="bg2">
                  <a:lumMod val="10000"/>
                </a:schemeClr>
              </a:solidFill>
              <a:latin typeface="+mn-lt"/>
            </a:endParaRPr>
          </a:p>
          <a:p>
            <a:pPr marL="571500" indent="-571500">
              <a:buFontTx/>
              <a:buChar char="-"/>
            </a:pPr>
            <a:r>
              <a:rPr lang="de-DE" sz="4400" dirty="0">
                <a:solidFill>
                  <a:schemeClr val="bg2">
                    <a:lumMod val="10000"/>
                  </a:schemeClr>
                </a:solidFill>
                <a:latin typeface="+mn-lt"/>
              </a:rPr>
              <a:t>Aktualisierung des Zellzustands</a:t>
            </a:r>
          </a:p>
          <a:p>
            <a:pPr marL="571500" indent="-571500">
              <a:buFontTx/>
              <a:buChar char="-"/>
            </a:pPr>
            <a:endParaRPr lang="de-DE" sz="4400" dirty="0">
              <a:solidFill>
                <a:schemeClr val="bg2">
                  <a:lumMod val="10000"/>
                </a:schemeClr>
              </a:solidFill>
              <a:latin typeface="+mn-lt"/>
            </a:endParaRPr>
          </a:p>
          <a:p>
            <a:pPr marL="571500" indent="-571500">
              <a:buFontTx/>
              <a:buChar char="-"/>
            </a:pPr>
            <a:r>
              <a:rPr lang="de-DE" sz="4400" dirty="0">
                <a:solidFill>
                  <a:schemeClr val="bg2">
                    <a:lumMod val="10000"/>
                  </a:schemeClr>
                </a:solidFill>
                <a:latin typeface="+mn-lt"/>
              </a:rPr>
              <a:t>Aktualisierung des versteckten Zustands</a:t>
            </a:r>
          </a:p>
          <a:p>
            <a:pPr marL="571500" indent="-571500">
              <a:buFontTx/>
              <a:buChar char="-"/>
            </a:pPr>
            <a:endParaRPr lang="de-DE" sz="4400" dirty="0">
              <a:solidFill>
                <a:schemeClr val="bg2">
                  <a:lumMod val="10000"/>
                </a:schemeClr>
              </a:solidFill>
              <a:latin typeface="+mn-lt"/>
            </a:endParaRPr>
          </a:p>
          <a:p>
            <a:pPr marL="571500" indent="-571500">
              <a:buFontTx/>
              <a:buChar char="-"/>
            </a:pPr>
            <a:r>
              <a:rPr lang="de-DE" sz="4400" dirty="0">
                <a:solidFill>
                  <a:schemeClr val="bg2">
                    <a:lumMod val="10000"/>
                  </a:schemeClr>
                </a:solidFill>
                <a:latin typeface="+mn-lt"/>
              </a:rPr>
              <a:t>Aussagen treffen</a:t>
            </a:r>
          </a:p>
        </p:txBody>
      </p:sp>
    </p:spTree>
    <p:extLst>
      <p:ext uri="{BB962C8B-B14F-4D97-AF65-F5344CB8AC3E}">
        <p14:creationId xmlns:p14="http://schemas.microsoft.com/office/powerpoint/2010/main" val="156912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F278196-2894-9639-4A06-3E7E23AD1A9A}"/>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5DE30211-7AF6-2BB3-16B1-70D3F7BB4E38}"/>
              </a:ext>
            </a:extLst>
          </p:cNvPr>
          <p:cNvSpPr>
            <a:spLocks noGrp="1"/>
          </p:cNvSpPr>
          <p:nvPr>
            <p:ph idx="12"/>
          </p:nvPr>
        </p:nvSpPr>
        <p:spPr/>
        <p:txBody>
          <a:bodyPr/>
          <a:lstStyle/>
          <a:p>
            <a:pPr marL="571500" indent="-571500">
              <a:buFontTx/>
              <a:buChar char="-"/>
            </a:pPr>
            <a:r>
              <a:rPr lang="de-DE" dirty="0"/>
              <a:t>2017 veröffentlicht auf der „</a:t>
            </a:r>
            <a:r>
              <a:rPr lang="de-DE" dirty="0" err="1"/>
              <a:t>NeurIPS</a:t>
            </a:r>
            <a:r>
              <a:rPr lang="de-DE" dirty="0"/>
              <a:t>“</a:t>
            </a:r>
          </a:p>
          <a:p>
            <a:pPr marL="571500" indent="-571500">
              <a:buFontTx/>
              <a:buChar char="-"/>
            </a:pPr>
            <a:endParaRPr lang="de-DE" dirty="0"/>
          </a:p>
          <a:p>
            <a:pPr marL="571500" indent="-571500">
              <a:buFontTx/>
              <a:buChar char="-"/>
            </a:pPr>
            <a:r>
              <a:rPr lang="de-DE" dirty="0"/>
              <a:t>Transformer weisen hierbei eine bessere Effizienz gegenüber Long-Short-Term-Memory-Architekturen auf</a:t>
            </a:r>
          </a:p>
          <a:p>
            <a:pPr marL="571500" indent="-571500">
              <a:buFontTx/>
              <a:buChar char="-"/>
            </a:pPr>
            <a:endParaRPr lang="de-DE" dirty="0"/>
          </a:p>
          <a:p>
            <a:pPr marL="571500" indent="-571500">
              <a:buFontTx/>
              <a:buChar char="-"/>
            </a:pPr>
            <a:r>
              <a:rPr lang="de-DE" dirty="0"/>
              <a:t>Grundarchitektur vieler vortrainierter </a:t>
            </a:r>
            <a:r>
              <a:rPr lang="de-DE" dirty="0" err="1"/>
              <a:t>Machine</a:t>
            </a:r>
            <a:r>
              <a:rPr lang="de-DE" dirty="0"/>
              <a:t>-Learning-Modelle</a:t>
            </a:r>
          </a:p>
          <a:p>
            <a:r>
              <a:rPr lang="de-DE" dirty="0"/>
              <a:t>	</a:t>
            </a:r>
            <a:r>
              <a:rPr lang="de-DE" dirty="0">
                <a:sym typeface="Wingdings" pitchFamily="2" charset="2"/>
              </a:rPr>
              <a:t></a:t>
            </a:r>
            <a:r>
              <a:rPr lang="de-DE" dirty="0"/>
              <a:t> BERT</a:t>
            </a:r>
          </a:p>
          <a:p>
            <a:r>
              <a:rPr lang="de-DE" dirty="0"/>
              <a:t>	</a:t>
            </a:r>
            <a:r>
              <a:rPr lang="de-DE" dirty="0">
                <a:sym typeface="Wingdings" pitchFamily="2" charset="2"/>
              </a:rPr>
              <a:t></a:t>
            </a:r>
            <a:r>
              <a:rPr lang="de-DE" dirty="0"/>
              <a:t> GPT</a:t>
            </a:r>
          </a:p>
          <a:p>
            <a:pPr marL="571500" indent="-571500">
              <a:buFontTx/>
              <a:buChar char="-"/>
            </a:pPr>
            <a:endParaRPr lang="de-DE" dirty="0"/>
          </a:p>
          <a:p>
            <a:pPr marL="571500" indent="-571500">
              <a:buFontTx/>
              <a:buChar char="-"/>
            </a:pPr>
            <a:endParaRPr lang="de-DE" dirty="0"/>
          </a:p>
        </p:txBody>
      </p:sp>
      <p:sp>
        <p:nvSpPr>
          <p:cNvPr id="4" name="Titel 3">
            <a:extLst>
              <a:ext uri="{FF2B5EF4-FFF2-40B4-BE49-F238E27FC236}">
                <a16:creationId xmlns:a16="http://schemas.microsoft.com/office/drawing/2014/main" id="{CE476415-1C68-6AEE-302F-9C44BA7FF86B}"/>
              </a:ext>
            </a:extLst>
          </p:cNvPr>
          <p:cNvSpPr>
            <a:spLocks noGrp="1"/>
          </p:cNvSpPr>
          <p:nvPr>
            <p:ph type="title"/>
          </p:nvPr>
        </p:nvSpPr>
        <p:spPr/>
        <p:txBody>
          <a:bodyPr/>
          <a:lstStyle/>
          <a:p>
            <a:r>
              <a:rPr lang="de-DE" dirty="0" err="1"/>
              <a:t>Transformerarchitektur</a:t>
            </a:r>
            <a:r>
              <a:rPr lang="de-DE" dirty="0"/>
              <a:t> Historie</a:t>
            </a:r>
          </a:p>
        </p:txBody>
      </p:sp>
      <p:sp>
        <p:nvSpPr>
          <p:cNvPr id="5" name="Foliennummernplatzhalter 4">
            <a:extLst>
              <a:ext uri="{FF2B5EF4-FFF2-40B4-BE49-F238E27FC236}">
                <a16:creationId xmlns:a16="http://schemas.microsoft.com/office/drawing/2014/main" id="{2799E211-61C1-3ADC-91CD-B1CA5699BC44}"/>
              </a:ext>
            </a:extLst>
          </p:cNvPr>
          <p:cNvSpPr>
            <a:spLocks noGrp="1"/>
          </p:cNvSpPr>
          <p:nvPr>
            <p:ph type="sldNum" sz="quarter" idx="10"/>
          </p:nvPr>
        </p:nvSpPr>
        <p:spPr/>
        <p:txBody>
          <a:bodyPr/>
          <a:lstStyle/>
          <a:p>
            <a:pPr>
              <a:defRPr/>
            </a:pPr>
            <a:fld id="{6D79B608-30BF-4780-AD74-2A39D90104E2}" type="slidenum">
              <a:rPr lang="de-DE" altLang="de-DE" smtClean="0"/>
              <a:pPr>
                <a:defRPr/>
              </a:pPr>
              <a:t>25</a:t>
            </a:fld>
            <a:r>
              <a:rPr lang="de-DE" altLang="de-DE" dirty="0"/>
              <a:t> / 72</a:t>
            </a:r>
          </a:p>
        </p:txBody>
      </p:sp>
    </p:spTree>
    <p:extLst>
      <p:ext uri="{BB962C8B-B14F-4D97-AF65-F5344CB8AC3E}">
        <p14:creationId xmlns:p14="http://schemas.microsoft.com/office/powerpoint/2010/main" val="76161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780C3FD-5EF0-4AAF-7B6B-143C7C6ED45D}"/>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B7457BB0-2066-4D43-3376-1B23F8C0C882}"/>
              </a:ext>
            </a:extLst>
          </p:cNvPr>
          <p:cNvSpPr>
            <a:spLocks noGrp="1"/>
          </p:cNvSpPr>
          <p:nvPr>
            <p:ph type="title"/>
          </p:nvPr>
        </p:nvSpPr>
        <p:spPr/>
        <p:txBody>
          <a:bodyPr/>
          <a:lstStyle/>
          <a:p>
            <a:r>
              <a:rPr lang="de-DE" dirty="0"/>
              <a:t>Bilder zur </a:t>
            </a:r>
            <a:r>
              <a:rPr lang="de-DE" dirty="0" err="1"/>
              <a:t>NeurIPS</a:t>
            </a:r>
            <a:r>
              <a:rPr lang="de-DE" dirty="0"/>
              <a:t> </a:t>
            </a:r>
          </a:p>
        </p:txBody>
      </p:sp>
      <p:sp>
        <p:nvSpPr>
          <p:cNvPr id="5" name="Foliennummernplatzhalter 4">
            <a:extLst>
              <a:ext uri="{FF2B5EF4-FFF2-40B4-BE49-F238E27FC236}">
                <a16:creationId xmlns:a16="http://schemas.microsoft.com/office/drawing/2014/main" id="{68921010-AA0D-B7D4-055D-D9280AE30362}"/>
              </a:ext>
            </a:extLst>
          </p:cNvPr>
          <p:cNvSpPr>
            <a:spLocks noGrp="1"/>
          </p:cNvSpPr>
          <p:nvPr>
            <p:ph type="sldNum" sz="quarter" idx="10"/>
          </p:nvPr>
        </p:nvSpPr>
        <p:spPr/>
        <p:txBody>
          <a:bodyPr/>
          <a:lstStyle/>
          <a:p>
            <a:pPr>
              <a:defRPr/>
            </a:pPr>
            <a:fld id="{6D79B608-30BF-4780-AD74-2A39D90104E2}" type="slidenum">
              <a:rPr lang="de-DE" altLang="de-DE" smtClean="0"/>
              <a:pPr>
                <a:defRPr/>
              </a:pPr>
              <a:t>26</a:t>
            </a:fld>
            <a:r>
              <a:rPr lang="de-DE" altLang="de-DE" dirty="0"/>
              <a:t> / 72</a:t>
            </a:r>
          </a:p>
        </p:txBody>
      </p:sp>
      <p:pic>
        <p:nvPicPr>
          <p:cNvPr id="1028" name="Picture 4" descr="NeurIPS 2019">
            <a:extLst>
              <a:ext uri="{FF2B5EF4-FFF2-40B4-BE49-F238E27FC236}">
                <a16:creationId xmlns:a16="http://schemas.microsoft.com/office/drawing/2014/main" id="{A8C41B71-CDBB-A70F-5316-0F5AF5CF8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524" y="1636712"/>
            <a:ext cx="15358508" cy="115188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PFL @ NeurIPS 2022 - EPFL">
            <a:extLst>
              <a:ext uri="{FF2B5EF4-FFF2-40B4-BE49-F238E27FC236}">
                <a16:creationId xmlns:a16="http://schemas.microsoft.com/office/drawing/2014/main" id="{819570CB-89A4-DC95-C346-280D01963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856" y="1636711"/>
            <a:ext cx="8823630" cy="495781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08B30D8-4E5E-BD5C-3B17-E75D51BFFF1F}"/>
              </a:ext>
            </a:extLst>
          </p:cNvPr>
          <p:cNvSpPr txBox="1"/>
          <p:nvPr/>
        </p:nvSpPr>
        <p:spPr>
          <a:xfrm>
            <a:off x="22057096" y="12574240"/>
            <a:ext cx="1219531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Hao 2019 </a:t>
            </a:r>
          </a:p>
        </p:txBody>
      </p:sp>
    </p:spTree>
    <p:extLst>
      <p:ext uri="{BB962C8B-B14F-4D97-AF65-F5344CB8AC3E}">
        <p14:creationId xmlns:p14="http://schemas.microsoft.com/office/powerpoint/2010/main" val="287832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F278196-2894-9639-4A06-3E7E23AD1A9A}"/>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5DE30211-7AF6-2BB3-16B1-70D3F7BB4E38}"/>
              </a:ext>
            </a:extLst>
          </p:cNvPr>
          <p:cNvSpPr>
            <a:spLocks noGrp="1"/>
          </p:cNvSpPr>
          <p:nvPr>
            <p:ph idx="12"/>
          </p:nvPr>
        </p:nvSpPr>
        <p:spPr/>
        <p:txBody>
          <a:bodyPr/>
          <a:lstStyle/>
          <a:p>
            <a:pPr marL="571500" indent="-571500">
              <a:buFontTx/>
              <a:buChar char="-"/>
            </a:pPr>
            <a:r>
              <a:rPr lang="de-DE" dirty="0"/>
              <a:t>2017 veröffentlicht auf  der „</a:t>
            </a:r>
            <a:r>
              <a:rPr lang="de-DE" dirty="0" err="1"/>
              <a:t>NeurIPS</a:t>
            </a:r>
            <a:r>
              <a:rPr lang="de-DE" dirty="0"/>
              <a:t>“</a:t>
            </a:r>
          </a:p>
          <a:p>
            <a:pPr marL="571500" indent="-571500">
              <a:buFontTx/>
              <a:buChar char="-"/>
            </a:pPr>
            <a:endParaRPr lang="de-DE" dirty="0"/>
          </a:p>
          <a:p>
            <a:pPr marL="571500" indent="-571500">
              <a:buFontTx/>
              <a:buChar char="-"/>
            </a:pPr>
            <a:r>
              <a:rPr lang="de-DE" dirty="0"/>
              <a:t>Transformer weisen hierbei eine bessere Effizienz gegenüber Long-Short-Term-Memory-Architekturen auf</a:t>
            </a:r>
          </a:p>
          <a:p>
            <a:pPr marL="571500" indent="-571500">
              <a:buFontTx/>
              <a:buChar char="-"/>
            </a:pPr>
            <a:endParaRPr lang="de-DE" dirty="0"/>
          </a:p>
          <a:p>
            <a:pPr marL="571500" indent="-571500">
              <a:buFontTx/>
              <a:buChar char="-"/>
            </a:pPr>
            <a:r>
              <a:rPr lang="de-DE" dirty="0"/>
              <a:t>Grundarchitektur vieler vortrainierter </a:t>
            </a:r>
            <a:r>
              <a:rPr lang="de-DE" dirty="0" err="1"/>
              <a:t>Machine</a:t>
            </a:r>
            <a:r>
              <a:rPr lang="de-DE" dirty="0"/>
              <a:t>-Learning-Modelle</a:t>
            </a:r>
          </a:p>
          <a:p>
            <a:r>
              <a:rPr lang="de-DE" dirty="0"/>
              <a:t>	</a:t>
            </a:r>
            <a:r>
              <a:rPr lang="de-DE" dirty="0">
                <a:sym typeface="Wingdings" pitchFamily="2" charset="2"/>
              </a:rPr>
              <a:t></a:t>
            </a:r>
            <a:r>
              <a:rPr lang="de-DE" dirty="0"/>
              <a:t> BERT	</a:t>
            </a:r>
          </a:p>
          <a:p>
            <a:r>
              <a:rPr lang="de-DE" dirty="0"/>
              <a:t>	</a:t>
            </a:r>
            <a:r>
              <a:rPr lang="de-DE" dirty="0">
                <a:sym typeface="Wingdings" pitchFamily="2" charset="2"/>
              </a:rPr>
              <a:t></a:t>
            </a:r>
            <a:r>
              <a:rPr lang="de-DE" dirty="0"/>
              <a:t> GPT</a:t>
            </a:r>
          </a:p>
          <a:p>
            <a:pPr marL="571500" indent="-571500">
              <a:buFontTx/>
              <a:buChar char="-"/>
            </a:pPr>
            <a:endParaRPr lang="de-DE" dirty="0"/>
          </a:p>
          <a:p>
            <a:pPr marL="571500" indent="-571500">
              <a:buFontTx/>
              <a:buChar char="-"/>
            </a:pPr>
            <a:endParaRPr lang="de-DE" dirty="0"/>
          </a:p>
        </p:txBody>
      </p:sp>
      <p:sp>
        <p:nvSpPr>
          <p:cNvPr id="4" name="Titel 3">
            <a:extLst>
              <a:ext uri="{FF2B5EF4-FFF2-40B4-BE49-F238E27FC236}">
                <a16:creationId xmlns:a16="http://schemas.microsoft.com/office/drawing/2014/main" id="{CE476415-1C68-6AEE-302F-9C44BA7FF86B}"/>
              </a:ext>
            </a:extLst>
          </p:cNvPr>
          <p:cNvSpPr>
            <a:spLocks noGrp="1"/>
          </p:cNvSpPr>
          <p:nvPr>
            <p:ph type="title"/>
          </p:nvPr>
        </p:nvSpPr>
        <p:spPr/>
        <p:txBody>
          <a:bodyPr/>
          <a:lstStyle/>
          <a:p>
            <a:r>
              <a:rPr lang="de-DE" dirty="0" err="1"/>
              <a:t>Transformerarchitektur</a:t>
            </a:r>
            <a:r>
              <a:rPr lang="de-DE" dirty="0"/>
              <a:t> Historie</a:t>
            </a:r>
          </a:p>
        </p:txBody>
      </p:sp>
      <p:sp>
        <p:nvSpPr>
          <p:cNvPr id="5" name="Foliennummernplatzhalter 4">
            <a:extLst>
              <a:ext uri="{FF2B5EF4-FFF2-40B4-BE49-F238E27FC236}">
                <a16:creationId xmlns:a16="http://schemas.microsoft.com/office/drawing/2014/main" id="{2799E211-61C1-3ADC-91CD-B1CA5699BC44}"/>
              </a:ext>
            </a:extLst>
          </p:cNvPr>
          <p:cNvSpPr>
            <a:spLocks noGrp="1"/>
          </p:cNvSpPr>
          <p:nvPr>
            <p:ph type="sldNum" sz="quarter" idx="10"/>
          </p:nvPr>
        </p:nvSpPr>
        <p:spPr/>
        <p:txBody>
          <a:bodyPr/>
          <a:lstStyle/>
          <a:p>
            <a:pPr>
              <a:defRPr/>
            </a:pPr>
            <a:fld id="{6D79B608-30BF-4780-AD74-2A39D90104E2}" type="slidenum">
              <a:rPr lang="de-DE" altLang="de-DE" smtClean="0"/>
              <a:pPr>
                <a:defRPr/>
              </a:pPr>
              <a:t>27</a:t>
            </a:fld>
            <a:r>
              <a:rPr lang="de-DE" altLang="de-DE" dirty="0"/>
              <a:t> / 72</a:t>
            </a:r>
          </a:p>
        </p:txBody>
      </p:sp>
    </p:spTree>
    <p:extLst>
      <p:ext uri="{BB962C8B-B14F-4D97-AF65-F5344CB8AC3E}">
        <p14:creationId xmlns:p14="http://schemas.microsoft.com/office/powerpoint/2010/main" val="56464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DFC035C-3225-ECB9-BBEC-977EB908FFEA}"/>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4E96D456-E340-F672-6846-09180C455EDC}"/>
              </a:ext>
            </a:extLst>
          </p:cNvPr>
          <p:cNvSpPr>
            <a:spLocks noGrp="1"/>
          </p:cNvSpPr>
          <p:nvPr>
            <p:ph type="title"/>
          </p:nvPr>
        </p:nvSpPr>
        <p:spPr>
          <a:xfrm>
            <a:off x="1894856" y="377280"/>
            <a:ext cx="18873787" cy="1439863"/>
          </a:xfrm>
        </p:spPr>
        <p:txBody>
          <a:bodyPr/>
          <a:lstStyle/>
          <a:p>
            <a:r>
              <a:rPr lang="de-DE" dirty="0"/>
              <a:t>Was ist der Transformer ? </a:t>
            </a:r>
          </a:p>
        </p:txBody>
      </p:sp>
      <p:sp>
        <p:nvSpPr>
          <p:cNvPr id="5" name="Foliennummernplatzhalter 4">
            <a:extLst>
              <a:ext uri="{FF2B5EF4-FFF2-40B4-BE49-F238E27FC236}">
                <a16:creationId xmlns:a16="http://schemas.microsoft.com/office/drawing/2014/main" id="{AA1E2580-F7E6-1DE9-FB52-8AE87A07F1E5}"/>
              </a:ext>
            </a:extLst>
          </p:cNvPr>
          <p:cNvSpPr>
            <a:spLocks noGrp="1"/>
          </p:cNvSpPr>
          <p:nvPr>
            <p:ph type="sldNum" sz="quarter" idx="10"/>
          </p:nvPr>
        </p:nvSpPr>
        <p:spPr/>
        <p:txBody>
          <a:bodyPr/>
          <a:lstStyle/>
          <a:p>
            <a:pPr>
              <a:defRPr/>
            </a:pPr>
            <a:fld id="{6D79B608-30BF-4780-AD74-2A39D90104E2}" type="slidenum">
              <a:rPr lang="de-DE" altLang="de-DE" smtClean="0"/>
              <a:pPr>
                <a:defRPr/>
              </a:pPr>
              <a:t>28</a:t>
            </a:fld>
            <a:r>
              <a:rPr lang="de-DE" altLang="de-DE" dirty="0"/>
              <a:t> / 72</a:t>
            </a:r>
          </a:p>
        </p:txBody>
      </p:sp>
      <p:pic>
        <p:nvPicPr>
          <p:cNvPr id="6" name="Grafik 5">
            <a:extLst>
              <a:ext uri="{FF2B5EF4-FFF2-40B4-BE49-F238E27FC236}">
                <a16:creationId xmlns:a16="http://schemas.microsoft.com/office/drawing/2014/main" id="{F78CE65A-FB8A-1E6A-0ADF-F84BDDBB9CC9}"/>
              </a:ext>
            </a:extLst>
          </p:cNvPr>
          <p:cNvPicPr>
            <a:picLocks noChangeAspect="1"/>
          </p:cNvPicPr>
          <p:nvPr/>
        </p:nvPicPr>
        <p:blipFill rotWithShape="1">
          <a:blip r:embed="rId3"/>
          <a:srcRect l="13986" b="7693"/>
          <a:stretch/>
        </p:blipFill>
        <p:spPr>
          <a:xfrm>
            <a:off x="3983088" y="2825552"/>
            <a:ext cx="8856984" cy="9191176"/>
          </a:xfrm>
          <a:prstGeom prst="rect">
            <a:avLst/>
          </a:prstGeom>
        </p:spPr>
      </p:pic>
      <p:sp>
        <p:nvSpPr>
          <p:cNvPr id="7" name="Rechteck 6">
            <a:extLst>
              <a:ext uri="{FF2B5EF4-FFF2-40B4-BE49-F238E27FC236}">
                <a16:creationId xmlns:a16="http://schemas.microsoft.com/office/drawing/2014/main" id="{48BFA0F2-AC48-4682-B506-6F65837037EF}"/>
              </a:ext>
            </a:extLst>
          </p:cNvPr>
          <p:cNvSpPr/>
          <p:nvPr/>
        </p:nvSpPr>
        <p:spPr bwMode="auto">
          <a:xfrm>
            <a:off x="4127104" y="10458400"/>
            <a:ext cx="3888432" cy="1080120"/>
          </a:xfrm>
          <a:prstGeom prst="rect">
            <a:avLst/>
          </a:prstGeom>
          <a:solidFill>
            <a:schemeClr val="accent3"/>
          </a:solidFill>
          <a:ln w="50800" cap="flat" cmpd="sng" algn="ctr">
            <a:solidFill>
              <a:srgbClr val="004F8F"/>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 name="Rechteck 7">
            <a:extLst>
              <a:ext uri="{FF2B5EF4-FFF2-40B4-BE49-F238E27FC236}">
                <a16:creationId xmlns:a16="http://schemas.microsoft.com/office/drawing/2014/main" id="{9B387179-9EF4-19F5-2D65-07E121B92324}"/>
              </a:ext>
            </a:extLst>
          </p:cNvPr>
          <p:cNvSpPr/>
          <p:nvPr/>
        </p:nvSpPr>
        <p:spPr bwMode="auto">
          <a:xfrm>
            <a:off x="9383688" y="3478917"/>
            <a:ext cx="2232248" cy="1080120"/>
          </a:xfrm>
          <a:prstGeom prst="rect">
            <a:avLst/>
          </a:prstGeom>
          <a:solidFill>
            <a:schemeClr val="accent3"/>
          </a:solidFill>
          <a:ln w="50800" cap="flat" cmpd="sng" algn="ctr">
            <a:solidFill>
              <a:srgbClr val="004F8F"/>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 name="Textfeld 8">
            <a:extLst>
              <a:ext uri="{FF2B5EF4-FFF2-40B4-BE49-F238E27FC236}">
                <a16:creationId xmlns:a16="http://schemas.microsoft.com/office/drawing/2014/main" id="{F5D35542-4973-1254-67B7-56728F1FCB9A}"/>
              </a:ext>
            </a:extLst>
          </p:cNvPr>
          <p:cNvSpPr txBox="1"/>
          <p:nvPr/>
        </p:nvSpPr>
        <p:spPr>
          <a:xfrm>
            <a:off x="4127104" y="10643740"/>
            <a:ext cx="3888432" cy="646331"/>
          </a:xfrm>
          <a:prstGeom prst="rect">
            <a:avLst/>
          </a:prstGeom>
          <a:noFill/>
        </p:spPr>
        <p:txBody>
          <a:bodyPr wrap="square" rtlCol="0">
            <a:spAutoFit/>
          </a:bodyPr>
          <a:lstStyle/>
          <a:p>
            <a:r>
              <a:rPr lang="de-DE" sz="3600" dirty="0">
                <a:solidFill>
                  <a:schemeClr val="tx2">
                    <a:lumMod val="50000"/>
                  </a:schemeClr>
                </a:solidFill>
                <a:latin typeface="+mn-lt"/>
              </a:rPr>
              <a:t>Hallo, wie geht es dir?</a:t>
            </a:r>
          </a:p>
        </p:txBody>
      </p:sp>
      <p:sp>
        <p:nvSpPr>
          <p:cNvPr id="10" name="Textfeld 9">
            <a:extLst>
              <a:ext uri="{FF2B5EF4-FFF2-40B4-BE49-F238E27FC236}">
                <a16:creationId xmlns:a16="http://schemas.microsoft.com/office/drawing/2014/main" id="{5DFE1334-6CBA-3FA2-EB06-479D73C9CA3D}"/>
              </a:ext>
            </a:extLst>
          </p:cNvPr>
          <p:cNvSpPr txBox="1"/>
          <p:nvPr/>
        </p:nvSpPr>
        <p:spPr>
          <a:xfrm>
            <a:off x="9399657" y="3418812"/>
            <a:ext cx="2382756" cy="1200329"/>
          </a:xfrm>
          <a:prstGeom prst="rect">
            <a:avLst/>
          </a:prstGeom>
          <a:noFill/>
        </p:spPr>
        <p:txBody>
          <a:bodyPr wrap="square" rtlCol="0">
            <a:spAutoFit/>
          </a:bodyPr>
          <a:lstStyle/>
          <a:p>
            <a:r>
              <a:rPr lang="de-DE" sz="3600" dirty="0">
                <a:solidFill>
                  <a:schemeClr val="tx2">
                    <a:lumMod val="50000"/>
                  </a:schemeClr>
                </a:solidFill>
                <a:latin typeface="+mn-lt"/>
              </a:rPr>
              <a:t>Hello, </a:t>
            </a:r>
            <a:r>
              <a:rPr lang="de-DE" sz="3600" dirty="0" err="1">
                <a:solidFill>
                  <a:schemeClr val="tx2">
                    <a:lumMod val="50000"/>
                  </a:schemeClr>
                </a:solidFill>
                <a:latin typeface="+mn-lt"/>
              </a:rPr>
              <a:t>how</a:t>
            </a:r>
            <a:r>
              <a:rPr lang="de-DE" sz="3600" dirty="0">
                <a:solidFill>
                  <a:schemeClr val="tx2">
                    <a:lumMod val="50000"/>
                  </a:schemeClr>
                </a:solidFill>
                <a:latin typeface="+mn-lt"/>
              </a:rPr>
              <a:t> </a:t>
            </a:r>
            <a:r>
              <a:rPr lang="de-DE" sz="3600" dirty="0" err="1">
                <a:solidFill>
                  <a:schemeClr val="tx2">
                    <a:lumMod val="50000"/>
                  </a:schemeClr>
                </a:solidFill>
                <a:latin typeface="+mn-lt"/>
              </a:rPr>
              <a:t>are</a:t>
            </a:r>
            <a:r>
              <a:rPr lang="de-DE" sz="3600" dirty="0">
                <a:solidFill>
                  <a:schemeClr val="tx2">
                    <a:lumMod val="50000"/>
                  </a:schemeClr>
                </a:solidFill>
                <a:latin typeface="+mn-lt"/>
              </a:rPr>
              <a:t> </a:t>
            </a:r>
            <a:r>
              <a:rPr lang="de-DE" sz="3600" dirty="0" err="1">
                <a:solidFill>
                  <a:schemeClr val="tx2">
                    <a:lumMod val="50000"/>
                  </a:schemeClr>
                </a:solidFill>
                <a:latin typeface="+mn-lt"/>
              </a:rPr>
              <a:t>you</a:t>
            </a:r>
            <a:r>
              <a:rPr lang="de-DE" sz="3600" dirty="0">
                <a:solidFill>
                  <a:schemeClr val="tx2">
                    <a:lumMod val="50000"/>
                  </a:schemeClr>
                </a:solidFill>
                <a:latin typeface="+mn-lt"/>
              </a:rPr>
              <a:t>?</a:t>
            </a:r>
          </a:p>
        </p:txBody>
      </p:sp>
      <p:pic>
        <p:nvPicPr>
          <p:cNvPr id="13" name="Grafik 12">
            <a:extLst>
              <a:ext uri="{FF2B5EF4-FFF2-40B4-BE49-F238E27FC236}">
                <a16:creationId xmlns:a16="http://schemas.microsoft.com/office/drawing/2014/main" id="{506381BE-F7A3-2F05-0AB0-7410B69E39F9}"/>
              </a:ext>
            </a:extLst>
          </p:cNvPr>
          <p:cNvPicPr>
            <a:picLocks noChangeAspect="1"/>
          </p:cNvPicPr>
          <p:nvPr/>
        </p:nvPicPr>
        <p:blipFill>
          <a:blip r:embed="rId4"/>
          <a:stretch>
            <a:fillRect/>
          </a:stretch>
        </p:blipFill>
        <p:spPr>
          <a:xfrm>
            <a:off x="13560152" y="2629299"/>
            <a:ext cx="8081962" cy="9249192"/>
          </a:xfrm>
          <a:prstGeom prst="rect">
            <a:avLst/>
          </a:prstGeom>
        </p:spPr>
      </p:pic>
      <p:sp>
        <p:nvSpPr>
          <p:cNvPr id="15" name="Textfeld 14">
            <a:extLst>
              <a:ext uri="{FF2B5EF4-FFF2-40B4-BE49-F238E27FC236}">
                <a16:creationId xmlns:a16="http://schemas.microsoft.com/office/drawing/2014/main" id="{CEAC1C96-F643-71BD-BF39-12B62D41C6C5}"/>
              </a:ext>
            </a:extLst>
          </p:cNvPr>
          <p:cNvSpPr txBox="1"/>
          <p:nvPr/>
        </p:nvSpPr>
        <p:spPr>
          <a:xfrm>
            <a:off x="9136553" y="11059239"/>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17" name="Textfeld 16">
            <a:extLst>
              <a:ext uri="{FF2B5EF4-FFF2-40B4-BE49-F238E27FC236}">
                <a16:creationId xmlns:a16="http://schemas.microsoft.com/office/drawing/2014/main" id="{D3ECA7BA-6D08-5CB4-5745-9389241DA2F7}"/>
              </a:ext>
            </a:extLst>
          </p:cNvPr>
          <p:cNvSpPr txBox="1"/>
          <p:nvPr/>
        </p:nvSpPr>
        <p:spPr>
          <a:xfrm>
            <a:off x="20539768" y="12228982"/>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12" name="Rechteck 11">
            <a:extLst>
              <a:ext uri="{FF2B5EF4-FFF2-40B4-BE49-F238E27FC236}">
                <a16:creationId xmlns:a16="http://schemas.microsoft.com/office/drawing/2014/main" id="{1AF43509-86E6-813B-DC91-894B57B469C0}"/>
              </a:ext>
            </a:extLst>
          </p:cNvPr>
          <p:cNvSpPr/>
          <p:nvPr/>
        </p:nvSpPr>
        <p:spPr bwMode="auto">
          <a:xfrm>
            <a:off x="18312680" y="10841241"/>
            <a:ext cx="3888432" cy="1080120"/>
          </a:xfrm>
          <a:prstGeom prst="rect">
            <a:avLst/>
          </a:prstGeom>
          <a:solidFill>
            <a:schemeClr val="accent5"/>
          </a:solidFill>
          <a:ln w="50800" cap="flat" cmpd="sng" algn="ctr">
            <a:solidFill>
              <a:srgbClr val="004F8F"/>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dirty="0">
              <a:ln>
                <a:noFill/>
              </a:ln>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4" name="Textfeld 13">
            <a:extLst>
              <a:ext uri="{FF2B5EF4-FFF2-40B4-BE49-F238E27FC236}">
                <a16:creationId xmlns:a16="http://schemas.microsoft.com/office/drawing/2014/main" id="{2EAF5994-2AD0-538D-4367-001C0D32E353}"/>
              </a:ext>
            </a:extLst>
          </p:cNvPr>
          <p:cNvSpPr txBox="1"/>
          <p:nvPr/>
        </p:nvSpPr>
        <p:spPr>
          <a:xfrm>
            <a:off x="18473762" y="11086701"/>
            <a:ext cx="3888432" cy="646331"/>
          </a:xfrm>
          <a:prstGeom prst="rect">
            <a:avLst/>
          </a:prstGeom>
          <a:noFill/>
        </p:spPr>
        <p:txBody>
          <a:bodyPr wrap="square" rtlCol="0">
            <a:spAutoFit/>
          </a:bodyPr>
          <a:lstStyle/>
          <a:p>
            <a:r>
              <a:rPr lang="de-DE" sz="3600" dirty="0">
                <a:solidFill>
                  <a:schemeClr val="bg1"/>
                </a:solidFill>
                <a:latin typeface="+mn-lt"/>
              </a:rPr>
              <a:t>Englisch-Wörterbuch </a:t>
            </a:r>
          </a:p>
        </p:txBody>
      </p:sp>
      <p:sp>
        <p:nvSpPr>
          <p:cNvPr id="18" name="Rechteck 17">
            <a:extLst>
              <a:ext uri="{FF2B5EF4-FFF2-40B4-BE49-F238E27FC236}">
                <a16:creationId xmlns:a16="http://schemas.microsoft.com/office/drawing/2014/main" id="{449BD67A-D4EC-4962-3214-59A804DEB0A3}"/>
              </a:ext>
            </a:extLst>
          </p:cNvPr>
          <p:cNvSpPr/>
          <p:nvPr/>
        </p:nvSpPr>
        <p:spPr bwMode="auto">
          <a:xfrm>
            <a:off x="18579583" y="2311955"/>
            <a:ext cx="2232248" cy="1080120"/>
          </a:xfrm>
          <a:prstGeom prst="rect">
            <a:avLst/>
          </a:prstGeom>
          <a:solidFill>
            <a:schemeClr val="accent3"/>
          </a:solidFill>
          <a:ln w="50800" cap="flat" cmpd="sng" algn="ctr">
            <a:solidFill>
              <a:srgbClr val="004F8F"/>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9" name="Textfeld 18">
            <a:extLst>
              <a:ext uri="{FF2B5EF4-FFF2-40B4-BE49-F238E27FC236}">
                <a16:creationId xmlns:a16="http://schemas.microsoft.com/office/drawing/2014/main" id="{7D3C5B07-824C-EEC2-E437-D7DA0727CAFE}"/>
              </a:ext>
            </a:extLst>
          </p:cNvPr>
          <p:cNvSpPr txBox="1"/>
          <p:nvPr/>
        </p:nvSpPr>
        <p:spPr>
          <a:xfrm>
            <a:off x="18595552" y="2251850"/>
            <a:ext cx="2382756" cy="1200329"/>
          </a:xfrm>
          <a:prstGeom prst="rect">
            <a:avLst/>
          </a:prstGeom>
          <a:noFill/>
        </p:spPr>
        <p:txBody>
          <a:bodyPr wrap="square" rtlCol="0">
            <a:spAutoFit/>
          </a:bodyPr>
          <a:lstStyle/>
          <a:p>
            <a:r>
              <a:rPr lang="de-DE" sz="3600" dirty="0">
                <a:solidFill>
                  <a:schemeClr val="tx2">
                    <a:lumMod val="50000"/>
                  </a:schemeClr>
                </a:solidFill>
                <a:latin typeface="+mn-lt"/>
              </a:rPr>
              <a:t>Hello, </a:t>
            </a:r>
            <a:r>
              <a:rPr lang="de-DE" sz="3600" dirty="0" err="1">
                <a:solidFill>
                  <a:schemeClr val="tx2">
                    <a:lumMod val="50000"/>
                  </a:schemeClr>
                </a:solidFill>
                <a:latin typeface="+mn-lt"/>
              </a:rPr>
              <a:t>how</a:t>
            </a:r>
            <a:r>
              <a:rPr lang="de-DE" sz="3600" dirty="0">
                <a:solidFill>
                  <a:schemeClr val="tx2">
                    <a:lumMod val="50000"/>
                  </a:schemeClr>
                </a:solidFill>
                <a:latin typeface="+mn-lt"/>
              </a:rPr>
              <a:t> </a:t>
            </a:r>
            <a:r>
              <a:rPr lang="de-DE" sz="3600" dirty="0" err="1">
                <a:solidFill>
                  <a:schemeClr val="tx2">
                    <a:lumMod val="50000"/>
                  </a:schemeClr>
                </a:solidFill>
                <a:latin typeface="+mn-lt"/>
              </a:rPr>
              <a:t>are</a:t>
            </a:r>
            <a:r>
              <a:rPr lang="de-DE" sz="3600" dirty="0">
                <a:solidFill>
                  <a:schemeClr val="tx2">
                    <a:lumMod val="50000"/>
                  </a:schemeClr>
                </a:solidFill>
                <a:latin typeface="+mn-lt"/>
              </a:rPr>
              <a:t> </a:t>
            </a:r>
            <a:r>
              <a:rPr lang="de-DE" sz="3600" dirty="0" err="1">
                <a:solidFill>
                  <a:schemeClr val="tx2">
                    <a:lumMod val="50000"/>
                  </a:schemeClr>
                </a:solidFill>
                <a:latin typeface="+mn-lt"/>
              </a:rPr>
              <a:t>you</a:t>
            </a:r>
            <a:r>
              <a:rPr lang="de-DE" sz="3600" dirty="0">
                <a:solidFill>
                  <a:schemeClr val="tx2">
                    <a:lumMod val="50000"/>
                  </a:schemeClr>
                </a:solidFill>
                <a:latin typeface="+mn-lt"/>
              </a:rPr>
              <a:t>?</a:t>
            </a:r>
          </a:p>
        </p:txBody>
      </p:sp>
      <p:sp>
        <p:nvSpPr>
          <p:cNvPr id="20" name="Rechteck 19">
            <a:extLst>
              <a:ext uri="{FF2B5EF4-FFF2-40B4-BE49-F238E27FC236}">
                <a16:creationId xmlns:a16="http://schemas.microsoft.com/office/drawing/2014/main" id="{9B95DB55-AE2A-C79C-65D4-F66E837DE3F4}"/>
              </a:ext>
            </a:extLst>
          </p:cNvPr>
          <p:cNvSpPr/>
          <p:nvPr/>
        </p:nvSpPr>
        <p:spPr bwMode="auto">
          <a:xfrm>
            <a:off x="13941345" y="10841241"/>
            <a:ext cx="3888432" cy="1080120"/>
          </a:xfrm>
          <a:prstGeom prst="rect">
            <a:avLst/>
          </a:prstGeom>
          <a:solidFill>
            <a:schemeClr val="accent3"/>
          </a:solidFill>
          <a:ln w="50800" cap="flat" cmpd="sng" algn="ctr">
            <a:solidFill>
              <a:srgbClr val="004F8F"/>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1" name="Textfeld 20">
            <a:extLst>
              <a:ext uri="{FF2B5EF4-FFF2-40B4-BE49-F238E27FC236}">
                <a16:creationId xmlns:a16="http://schemas.microsoft.com/office/drawing/2014/main" id="{900A0C56-C93D-4C36-8CAE-F86343F037B1}"/>
              </a:ext>
            </a:extLst>
          </p:cNvPr>
          <p:cNvSpPr txBox="1"/>
          <p:nvPr/>
        </p:nvSpPr>
        <p:spPr>
          <a:xfrm>
            <a:off x="13941345" y="11026581"/>
            <a:ext cx="3888432" cy="646331"/>
          </a:xfrm>
          <a:prstGeom prst="rect">
            <a:avLst/>
          </a:prstGeom>
          <a:noFill/>
        </p:spPr>
        <p:txBody>
          <a:bodyPr wrap="square" rtlCol="0">
            <a:spAutoFit/>
          </a:bodyPr>
          <a:lstStyle/>
          <a:p>
            <a:r>
              <a:rPr lang="de-DE" sz="3600" dirty="0">
                <a:solidFill>
                  <a:schemeClr val="tx2">
                    <a:lumMod val="50000"/>
                  </a:schemeClr>
                </a:solidFill>
                <a:latin typeface="+mn-lt"/>
              </a:rPr>
              <a:t>Hallo, wie geht es dir?</a:t>
            </a:r>
          </a:p>
        </p:txBody>
      </p:sp>
    </p:spTree>
    <p:extLst>
      <p:ext uri="{BB962C8B-B14F-4D97-AF65-F5344CB8AC3E}">
        <p14:creationId xmlns:p14="http://schemas.microsoft.com/office/powerpoint/2010/main" val="33934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14" grpId="0"/>
      <p:bldP spid="18" grpId="0" animBg="1"/>
      <p:bldP spid="19" grpId="0"/>
      <p:bldP spid="20"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01252C-9F74-B506-780D-2D8727C77156}"/>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2125BCEB-7D0A-4982-889E-21D167C1F4EC}"/>
              </a:ext>
            </a:extLst>
          </p:cNvPr>
          <p:cNvSpPr>
            <a:spLocks noGrp="1"/>
          </p:cNvSpPr>
          <p:nvPr>
            <p:ph type="sldNum" sz="quarter" idx="10"/>
          </p:nvPr>
        </p:nvSpPr>
        <p:spPr/>
        <p:txBody>
          <a:bodyPr/>
          <a:lstStyle/>
          <a:p>
            <a:pPr>
              <a:defRPr/>
            </a:pPr>
            <a:fld id="{6D79B608-30BF-4780-AD74-2A39D90104E2}" type="slidenum">
              <a:rPr lang="de-DE" altLang="de-DE" smtClean="0"/>
              <a:pPr>
                <a:defRPr/>
              </a:pPr>
              <a:t>29</a:t>
            </a:fld>
            <a:r>
              <a:rPr lang="de-DE" altLang="de-DE" dirty="0"/>
              <a:t> / 72</a:t>
            </a:r>
          </a:p>
        </p:txBody>
      </p:sp>
      <p:sp>
        <p:nvSpPr>
          <p:cNvPr id="7" name="Textfeld 6">
            <a:extLst>
              <a:ext uri="{FF2B5EF4-FFF2-40B4-BE49-F238E27FC236}">
                <a16:creationId xmlns:a16="http://schemas.microsoft.com/office/drawing/2014/main" id="{A75A616A-C7D9-6172-7020-0D12D6A560A8}"/>
              </a:ext>
            </a:extLst>
          </p:cNvPr>
          <p:cNvSpPr txBox="1"/>
          <p:nvPr/>
        </p:nvSpPr>
        <p:spPr>
          <a:xfrm>
            <a:off x="18657544" y="11811743"/>
            <a:ext cx="3384376" cy="461665"/>
          </a:xfrm>
          <a:prstGeom prst="rect">
            <a:avLst/>
          </a:prstGeom>
          <a:noFill/>
        </p:spPr>
        <p:txBody>
          <a:bodyPr wrap="square" rtlCol="0">
            <a:sp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vgl. Sarkar 2022</a:t>
            </a:r>
            <a:endParaRPr lang="en-US" sz="2400" dirty="0">
              <a:solidFill>
                <a:schemeClr val="tx2">
                  <a:lumMod val="50000"/>
                </a:schemeClr>
              </a:solidFill>
              <a:latin typeface="Calibri" panose="020F0502020204030204" pitchFamily="34" charset="0"/>
              <a:cs typeface="Calibri" panose="020F0502020204030204" pitchFamily="34" charset="0"/>
            </a:endParaRPr>
          </a:p>
        </p:txBody>
      </p:sp>
      <p:cxnSp>
        <p:nvCxnSpPr>
          <p:cNvPr id="9" name="Gerade Verbindung mit Pfeil 8">
            <a:extLst>
              <a:ext uri="{FF2B5EF4-FFF2-40B4-BE49-F238E27FC236}">
                <a16:creationId xmlns:a16="http://schemas.microsoft.com/office/drawing/2014/main" id="{3B73D233-9DF9-B5E8-AEBD-DD0903F795FE}"/>
              </a:ext>
            </a:extLst>
          </p:cNvPr>
          <p:cNvCxnSpPr>
            <a:cxnSpLocks/>
          </p:cNvCxnSpPr>
          <p:nvPr/>
        </p:nvCxnSpPr>
        <p:spPr bwMode="auto">
          <a:xfrm>
            <a:off x="7238628" y="12216793"/>
            <a:ext cx="2016224" cy="0"/>
          </a:xfrm>
          <a:prstGeom prst="straightConnector1">
            <a:avLst/>
          </a:prstGeom>
          <a:solidFill>
            <a:srgbClr val="FFFFFF"/>
          </a:solidFill>
          <a:ln w="117475" cap="flat" cmpd="sng" algn="ctr">
            <a:solidFill>
              <a:schemeClr val="tx1"/>
            </a:solidFill>
            <a:prstDash val="solid"/>
            <a:bevel/>
            <a:headEnd type="none" w="med" len="med"/>
            <a:tailEnd type="triangle"/>
          </a:ln>
          <a:effectLst>
            <a:outerShdw dist="35921" dir="2700000" algn="ctr" rotWithShape="0">
              <a:schemeClr val="bg2"/>
            </a:outerShdw>
          </a:effectLst>
        </p:spPr>
      </p:cxnSp>
      <p:pic>
        <p:nvPicPr>
          <p:cNvPr id="8" name="Grafik 7">
            <a:extLst>
              <a:ext uri="{FF2B5EF4-FFF2-40B4-BE49-F238E27FC236}">
                <a16:creationId xmlns:a16="http://schemas.microsoft.com/office/drawing/2014/main" id="{DAFC2D63-2C91-D3D0-1E23-081349599E71}"/>
              </a:ext>
            </a:extLst>
          </p:cNvPr>
          <p:cNvPicPr>
            <a:picLocks noChangeAspect="1"/>
          </p:cNvPicPr>
          <p:nvPr/>
        </p:nvPicPr>
        <p:blipFill>
          <a:blip r:embed="rId3"/>
          <a:stretch>
            <a:fillRect/>
          </a:stretch>
        </p:blipFill>
        <p:spPr>
          <a:xfrm>
            <a:off x="9455698" y="916781"/>
            <a:ext cx="11377264" cy="12077057"/>
          </a:xfrm>
          <a:prstGeom prst="rect">
            <a:avLst/>
          </a:prstGeom>
        </p:spPr>
      </p:pic>
      <p:sp>
        <p:nvSpPr>
          <p:cNvPr id="6" name="Textfeld 5">
            <a:extLst>
              <a:ext uri="{FF2B5EF4-FFF2-40B4-BE49-F238E27FC236}">
                <a16:creationId xmlns:a16="http://schemas.microsoft.com/office/drawing/2014/main" id="{912CFF4B-A061-8664-05A3-7F65E41EF20B}"/>
              </a:ext>
            </a:extLst>
          </p:cNvPr>
          <p:cNvSpPr txBox="1"/>
          <p:nvPr/>
        </p:nvSpPr>
        <p:spPr>
          <a:xfrm>
            <a:off x="19247386" y="12087515"/>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3" name="Textfeld 2">
            <a:extLst>
              <a:ext uri="{FF2B5EF4-FFF2-40B4-BE49-F238E27FC236}">
                <a16:creationId xmlns:a16="http://schemas.microsoft.com/office/drawing/2014/main" id="{1C0A1DB1-13CD-CECA-FB2B-CF8C0A35090F}"/>
              </a:ext>
            </a:extLst>
          </p:cNvPr>
          <p:cNvSpPr txBox="1"/>
          <p:nvPr/>
        </p:nvSpPr>
        <p:spPr>
          <a:xfrm>
            <a:off x="1126239" y="11006630"/>
            <a:ext cx="5817468" cy="2123658"/>
          </a:xfrm>
          <a:prstGeom prst="rect">
            <a:avLst/>
          </a:prstGeom>
          <a:noFill/>
        </p:spPr>
        <p:txBody>
          <a:bodyPr wrap="square" rtlCol="0">
            <a:spAutoFit/>
          </a:bodyPr>
          <a:lstStyle/>
          <a:p>
            <a:r>
              <a:rPr lang="de-DE" sz="4400" dirty="0">
                <a:solidFill>
                  <a:schemeClr val="tx2">
                    <a:lumMod val="50000"/>
                  </a:schemeClr>
                </a:solidFill>
                <a:latin typeface="+mn-lt"/>
              </a:rPr>
              <a:t>Prompt: Übersetzte „</a:t>
            </a:r>
            <a:r>
              <a:rPr lang="de-DE" sz="4400" dirty="0" err="1">
                <a:solidFill>
                  <a:schemeClr val="tx2">
                    <a:lumMod val="50000"/>
                  </a:schemeClr>
                </a:solidFill>
                <a:latin typeface="+mn-lt"/>
              </a:rPr>
              <a:t>You</a:t>
            </a:r>
            <a:r>
              <a:rPr lang="de-DE" sz="4400" dirty="0">
                <a:solidFill>
                  <a:schemeClr val="tx2">
                    <a:lumMod val="50000"/>
                  </a:schemeClr>
                </a:solidFill>
                <a:latin typeface="+mn-lt"/>
              </a:rPr>
              <a:t> </a:t>
            </a:r>
            <a:r>
              <a:rPr lang="de-DE" sz="4400" dirty="0" err="1">
                <a:solidFill>
                  <a:schemeClr val="tx2">
                    <a:lumMod val="50000"/>
                  </a:schemeClr>
                </a:solidFill>
                <a:latin typeface="+mn-lt"/>
              </a:rPr>
              <a:t>are</a:t>
            </a:r>
            <a:r>
              <a:rPr lang="de-DE" sz="4400" dirty="0">
                <a:solidFill>
                  <a:schemeClr val="tx2">
                    <a:lumMod val="50000"/>
                  </a:schemeClr>
                </a:solidFill>
                <a:latin typeface="+mn-lt"/>
              </a:rPr>
              <a:t> </a:t>
            </a:r>
            <a:r>
              <a:rPr lang="de-DE" sz="4400" dirty="0" err="1">
                <a:solidFill>
                  <a:schemeClr val="tx2">
                    <a:lumMod val="50000"/>
                  </a:schemeClr>
                </a:solidFill>
                <a:latin typeface="+mn-lt"/>
              </a:rPr>
              <a:t>welcome</a:t>
            </a:r>
            <a:r>
              <a:rPr lang="de-DE" sz="4400" dirty="0">
                <a:solidFill>
                  <a:schemeClr val="tx2">
                    <a:lumMod val="50000"/>
                  </a:schemeClr>
                </a:solidFill>
                <a:latin typeface="+mn-lt"/>
              </a:rPr>
              <a:t>“ ins Spanische.</a:t>
            </a:r>
          </a:p>
        </p:txBody>
      </p:sp>
      <p:sp>
        <p:nvSpPr>
          <p:cNvPr id="4" name="Titel 3">
            <a:extLst>
              <a:ext uri="{FF2B5EF4-FFF2-40B4-BE49-F238E27FC236}">
                <a16:creationId xmlns:a16="http://schemas.microsoft.com/office/drawing/2014/main" id="{1FE0C3D5-C3EE-E546-8993-AF1A7F0B7E64}"/>
              </a:ext>
            </a:extLst>
          </p:cNvPr>
          <p:cNvSpPr>
            <a:spLocks noGrp="1"/>
          </p:cNvSpPr>
          <p:nvPr>
            <p:ph type="title"/>
          </p:nvPr>
        </p:nvSpPr>
        <p:spPr/>
        <p:txBody>
          <a:bodyPr/>
          <a:lstStyle/>
          <a:p>
            <a:r>
              <a:rPr lang="de-DE" dirty="0"/>
              <a:t>Aufbau der </a:t>
            </a:r>
            <a:r>
              <a:rPr lang="de-DE" dirty="0" err="1"/>
              <a:t>Transformerarchitektur</a:t>
            </a:r>
            <a:r>
              <a:rPr lang="de-DE" dirty="0"/>
              <a:t> Teil 1</a:t>
            </a:r>
            <a:endParaRPr lang="en-US" dirty="0"/>
          </a:p>
        </p:txBody>
      </p:sp>
    </p:spTree>
    <p:extLst>
      <p:ext uri="{BB962C8B-B14F-4D97-AF65-F5344CB8AC3E}">
        <p14:creationId xmlns:p14="http://schemas.microsoft.com/office/powerpoint/2010/main" val="384923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73749EC-88CF-017C-AF15-E91C56557E61}"/>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5D6A48FE-E71A-7858-15CF-9BBF30F27B4A}"/>
              </a:ext>
            </a:extLst>
          </p:cNvPr>
          <p:cNvSpPr>
            <a:spLocks noGrp="1"/>
          </p:cNvSpPr>
          <p:nvPr>
            <p:ph idx="12"/>
          </p:nvPr>
        </p:nvSpPr>
        <p:spPr/>
        <p:txBody>
          <a:bodyPr/>
          <a:lstStyle/>
          <a:p>
            <a:pPr marL="571500" indent="-571500">
              <a:buFontTx/>
              <a:buChar char="-"/>
            </a:pPr>
            <a:r>
              <a:rPr lang="de-DE" dirty="0" err="1"/>
              <a:t>ChatGPT</a:t>
            </a:r>
            <a:r>
              <a:rPr lang="de-DE" dirty="0"/>
              <a:t> im „hype“</a:t>
            </a:r>
          </a:p>
          <a:p>
            <a:pPr marL="571500" indent="-571500">
              <a:buFontTx/>
              <a:buChar char="-"/>
            </a:pPr>
            <a:endParaRPr lang="de-DE" dirty="0"/>
          </a:p>
          <a:p>
            <a:pPr marL="571500" indent="-571500">
              <a:buFontTx/>
              <a:buChar char="-"/>
            </a:pPr>
            <a:r>
              <a:rPr lang="de-DE" dirty="0"/>
              <a:t>Aber…</a:t>
            </a:r>
          </a:p>
          <a:p>
            <a:pPr lvl="1" indent="0">
              <a:buNone/>
            </a:pPr>
            <a:r>
              <a:rPr lang="de-DE" dirty="0"/>
              <a:t>Was ist </a:t>
            </a:r>
            <a:r>
              <a:rPr lang="de-DE" dirty="0" err="1"/>
              <a:t>ChatGPT</a:t>
            </a:r>
            <a:r>
              <a:rPr lang="de-DE" dirty="0"/>
              <a:t>?</a:t>
            </a:r>
          </a:p>
          <a:p>
            <a:endParaRPr lang="de-DE" dirty="0"/>
          </a:p>
          <a:p>
            <a:pPr marL="571500" indent="-571500">
              <a:buFontTx/>
              <a:buChar char="-"/>
            </a:pPr>
            <a:r>
              <a:rPr lang="de-DE" dirty="0">
                <a:sym typeface="Wingdings" panose="05000000000000000000" pitchFamily="2" charset="2"/>
              </a:rPr>
              <a:t>Ziel:</a:t>
            </a:r>
          </a:p>
          <a:p>
            <a:pPr lvl="1" indent="0">
              <a:buNone/>
            </a:pPr>
            <a:r>
              <a:rPr lang="de-DE" dirty="0">
                <a:sym typeface="Wingdings" panose="05000000000000000000" pitchFamily="2" charset="2"/>
              </a:rPr>
              <a:t>Hintergründe beleuchten</a:t>
            </a:r>
            <a:endParaRPr lang="de-DE" dirty="0"/>
          </a:p>
          <a:p>
            <a:pPr marL="571500" indent="-571500">
              <a:buFontTx/>
              <a:buChar char="-"/>
            </a:pPr>
            <a:endParaRPr lang="en-US" dirty="0"/>
          </a:p>
        </p:txBody>
      </p:sp>
      <p:sp>
        <p:nvSpPr>
          <p:cNvPr id="4" name="Titel 3">
            <a:extLst>
              <a:ext uri="{FF2B5EF4-FFF2-40B4-BE49-F238E27FC236}">
                <a16:creationId xmlns:a16="http://schemas.microsoft.com/office/drawing/2014/main" id="{7653DFD6-3B37-1510-9250-042C02FE7FC5}"/>
              </a:ext>
            </a:extLst>
          </p:cNvPr>
          <p:cNvSpPr>
            <a:spLocks noGrp="1"/>
          </p:cNvSpPr>
          <p:nvPr>
            <p:ph type="title"/>
          </p:nvPr>
        </p:nvSpPr>
        <p:spPr/>
        <p:txBody>
          <a:bodyPr/>
          <a:lstStyle/>
          <a:p>
            <a:r>
              <a:rPr lang="de-DE" dirty="0"/>
              <a:t>Motivation &amp; Zielsetzung</a:t>
            </a:r>
            <a:endParaRPr lang="en-US" dirty="0"/>
          </a:p>
        </p:txBody>
      </p:sp>
      <p:sp>
        <p:nvSpPr>
          <p:cNvPr id="5" name="Foliennummernplatzhalter 4">
            <a:extLst>
              <a:ext uri="{FF2B5EF4-FFF2-40B4-BE49-F238E27FC236}">
                <a16:creationId xmlns:a16="http://schemas.microsoft.com/office/drawing/2014/main" id="{14AE6620-BA1B-2077-E291-3415AB8859C7}"/>
              </a:ext>
            </a:extLst>
          </p:cNvPr>
          <p:cNvSpPr>
            <a:spLocks noGrp="1"/>
          </p:cNvSpPr>
          <p:nvPr>
            <p:ph type="sldNum" sz="quarter" idx="10"/>
          </p:nvPr>
        </p:nvSpPr>
        <p:spPr/>
        <p:txBody>
          <a:bodyPr/>
          <a:lstStyle/>
          <a:p>
            <a:pPr>
              <a:defRPr/>
            </a:pPr>
            <a:fld id="{6D79B608-30BF-4780-AD74-2A39D90104E2}" type="slidenum">
              <a:rPr lang="de-DE" altLang="de-DE" smtClean="0"/>
              <a:pPr>
                <a:defRPr/>
              </a:pPr>
              <a:t>3</a:t>
            </a:fld>
            <a:r>
              <a:rPr lang="de-DE" altLang="de-DE" dirty="0"/>
              <a:t> / 72</a:t>
            </a:r>
          </a:p>
        </p:txBody>
      </p:sp>
    </p:spTree>
    <p:extLst>
      <p:ext uri="{BB962C8B-B14F-4D97-AF65-F5344CB8AC3E}">
        <p14:creationId xmlns:p14="http://schemas.microsoft.com/office/powerpoint/2010/main" val="4281331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7D600D6-2A96-5F8E-33D5-9074B2E4DA41}"/>
              </a:ext>
            </a:extLst>
          </p:cNvPr>
          <p:cNvSpPr>
            <a:spLocks noGrp="1"/>
          </p:cNvSpPr>
          <p:nvPr>
            <p:ph type="ftr" sz="quarter" idx="11"/>
          </p:nvPr>
        </p:nvSpPr>
        <p:spPr>
          <a:xfrm>
            <a:off x="1606824" y="13158174"/>
            <a:ext cx="20115212" cy="377825"/>
          </a:xfrm>
        </p:spPr>
        <p:txBody>
          <a:bodyPr/>
          <a:lstStyle/>
          <a:p>
            <a:pPr>
              <a:defRPr/>
            </a:pPr>
            <a:endParaRPr lang="de-DE" dirty="0"/>
          </a:p>
        </p:txBody>
      </p:sp>
      <p:sp>
        <p:nvSpPr>
          <p:cNvPr id="4" name="Titel 3">
            <a:extLst>
              <a:ext uri="{FF2B5EF4-FFF2-40B4-BE49-F238E27FC236}">
                <a16:creationId xmlns:a16="http://schemas.microsoft.com/office/drawing/2014/main" id="{36C72751-F953-F2CF-C76F-5D303F9C8949}"/>
              </a:ext>
            </a:extLst>
          </p:cNvPr>
          <p:cNvSpPr>
            <a:spLocks noGrp="1"/>
          </p:cNvSpPr>
          <p:nvPr>
            <p:ph type="title"/>
          </p:nvPr>
        </p:nvSpPr>
        <p:spPr>
          <a:xfrm>
            <a:off x="1894856" y="180001"/>
            <a:ext cx="18873787" cy="1439863"/>
          </a:xfrm>
        </p:spPr>
        <p:txBody>
          <a:bodyPr/>
          <a:lstStyle/>
          <a:p>
            <a:r>
              <a:rPr lang="de-DE" sz="4400" dirty="0"/>
              <a:t>Embedding und Position Encoding</a:t>
            </a:r>
            <a:endParaRPr lang="en-US" dirty="0"/>
          </a:p>
        </p:txBody>
      </p:sp>
      <p:sp>
        <p:nvSpPr>
          <p:cNvPr id="5" name="Foliennummernplatzhalter 4">
            <a:extLst>
              <a:ext uri="{FF2B5EF4-FFF2-40B4-BE49-F238E27FC236}">
                <a16:creationId xmlns:a16="http://schemas.microsoft.com/office/drawing/2014/main" id="{352128D7-FEA0-A44B-073D-40E8F47B5F98}"/>
              </a:ext>
            </a:extLst>
          </p:cNvPr>
          <p:cNvSpPr>
            <a:spLocks noGrp="1"/>
          </p:cNvSpPr>
          <p:nvPr>
            <p:ph type="sldNum" sz="quarter" idx="10"/>
          </p:nvPr>
        </p:nvSpPr>
        <p:spPr/>
        <p:txBody>
          <a:bodyPr/>
          <a:lstStyle/>
          <a:p>
            <a:pPr>
              <a:defRPr/>
            </a:pPr>
            <a:fld id="{6D79B608-30BF-4780-AD74-2A39D90104E2}" type="slidenum">
              <a:rPr lang="de-DE" altLang="de-DE" smtClean="0"/>
              <a:pPr>
                <a:defRPr/>
              </a:pPr>
              <a:t>30</a:t>
            </a:fld>
            <a:r>
              <a:rPr lang="de-DE" altLang="de-DE" dirty="0"/>
              <a:t> / 72</a:t>
            </a:r>
          </a:p>
        </p:txBody>
      </p:sp>
      <p:pic>
        <p:nvPicPr>
          <p:cNvPr id="3" name="Grafik 2">
            <a:extLst>
              <a:ext uri="{FF2B5EF4-FFF2-40B4-BE49-F238E27FC236}">
                <a16:creationId xmlns:a16="http://schemas.microsoft.com/office/drawing/2014/main" id="{02D771A9-DF64-0553-5126-11A2B96A47F6}"/>
              </a:ext>
            </a:extLst>
          </p:cNvPr>
          <p:cNvPicPr>
            <a:picLocks noChangeAspect="1"/>
          </p:cNvPicPr>
          <p:nvPr/>
        </p:nvPicPr>
        <p:blipFill rotWithShape="1">
          <a:blip r:embed="rId3"/>
          <a:srcRect t="5696"/>
          <a:stretch/>
        </p:blipFill>
        <p:spPr>
          <a:xfrm>
            <a:off x="4775176" y="1721232"/>
            <a:ext cx="17290569" cy="10090511"/>
          </a:xfrm>
          <a:prstGeom prst="rect">
            <a:avLst/>
          </a:prstGeom>
        </p:spPr>
      </p:pic>
      <p:sp>
        <p:nvSpPr>
          <p:cNvPr id="6" name="Textfeld 5">
            <a:extLst>
              <a:ext uri="{FF2B5EF4-FFF2-40B4-BE49-F238E27FC236}">
                <a16:creationId xmlns:a16="http://schemas.microsoft.com/office/drawing/2014/main" id="{B8504F0B-ADD6-E301-5B96-F66F01DA7F53}"/>
              </a:ext>
            </a:extLst>
          </p:cNvPr>
          <p:cNvSpPr txBox="1"/>
          <p:nvPr/>
        </p:nvSpPr>
        <p:spPr>
          <a:xfrm>
            <a:off x="19491111" y="11034464"/>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42455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01252C-9F74-B506-780D-2D8727C77156}"/>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2125BCEB-7D0A-4982-889E-21D167C1F4EC}"/>
              </a:ext>
            </a:extLst>
          </p:cNvPr>
          <p:cNvSpPr>
            <a:spLocks noGrp="1"/>
          </p:cNvSpPr>
          <p:nvPr>
            <p:ph type="sldNum" sz="quarter" idx="10"/>
          </p:nvPr>
        </p:nvSpPr>
        <p:spPr/>
        <p:txBody>
          <a:bodyPr/>
          <a:lstStyle/>
          <a:p>
            <a:pPr>
              <a:defRPr/>
            </a:pPr>
            <a:fld id="{6D79B608-30BF-4780-AD74-2A39D90104E2}" type="slidenum">
              <a:rPr lang="de-DE" altLang="de-DE" smtClean="0"/>
              <a:pPr>
                <a:defRPr/>
              </a:pPr>
              <a:t>31</a:t>
            </a:fld>
            <a:r>
              <a:rPr lang="de-DE" altLang="de-DE" dirty="0"/>
              <a:t> / 72</a:t>
            </a:r>
          </a:p>
        </p:txBody>
      </p:sp>
      <p:sp>
        <p:nvSpPr>
          <p:cNvPr id="7" name="Textfeld 6">
            <a:extLst>
              <a:ext uri="{FF2B5EF4-FFF2-40B4-BE49-F238E27FC236}">
                <a16:creationId xmlns:a16="http://schemas.microsoft.com/office/drawing/2014/main" id="{A75A616A-C7D9-6172-7020-0D12D6A560A8}"/>
              </a:ext>
            </a:extLst>
          </p:cNvPr>
          <p:cNvSpPr txBox="1"/>
          <p:nvPr/>
        </p:nvSpPr>
        <p:spPr>
          <a:xfrm>
            <a:off x="18657544" y="11811743"/>
            <a:ext cx="3384376" cy="461665"/>
          </a:xfrm>
          <a:prstGeom prst="rect">
            <a:avLst/>
          </a:prstGeom>
          <a:noFill/>
        </p:spPr>
        <p:txBody>
          <a:bodyPr wrap="square" rtlCol="0">
            <a:sp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vgl. Sarkar 2022</a:t>
            </a:r>
            <a:endParaRPr lang="en-US" sz="2400" dirty="0">
              <a:solidFill>
                <a:schemeClr val="tx2">
                  <a:lumMod val="50000"/>
                </a:schemeClr>
              </a:solidFill>
              <a:latin typeface="Calibri" panose="020F0502020204030204" pitchFamily="34" charset="0"/>
              <a:cs typeface="Calibri" panose="020F0502020204030204" pitchFamily="34" charset="0"/>
            </a:endParaRPr>
          </a:p>
        </p:txBody>
      </p:sp>
      <p:pic>
        <p:nvPicPr>
          <p:cNvPr id="10" name="Grafik 9">
            <a:extLst>
              <a:ext uri="{FF2B5EF4-FFF2-40B4-BE49-F238E27FC236}">
                <a16:creationId xmlns:a16="http://schemas.microsoft.com/office/drawing/2014/main" id="{875FE995-F771-14B5-14DB-852E13A7F594}"/>
              </a:ext>
            </a:extLst>
          </p:cNvPr>
          <p:cNvPicPr>
            <a:picLocks noChangeAspect="1"/>
          </p:cNvPicPr>
          <p:nvPr/>
        </p:nvPicPr>
        <p:blipFill>
          <a:blip r:embed="rId3"/>
          <a:stretch>
            <a:fillRect/>
          </a:stretch>
        </p:blipFill>
        <p:spPr>
          <a:xfrm>
            <a:off x="9092151" y="219026"/>
            <a:ext cx="11797157" cy="12522777"/>
          </a:xfrm>
          <a:prstGeom prst="rect">
            <a:avLst/>
          </a:prstGeom>
        </p:spPr>
      </p:pic>
      <p:cxnSp>
        <p:nvCxnSpPr>
          <p:cNvPr id="4" name="Gerade Verbindung mit Pfeil 3">
            <a:extLst>
              <a:ext uri="{FF2B5EF4-FFF2-40B4-BE49-F238E27FC236}">
                <a16:creationId xmlns:a16="http://schemas.microsoft.com/office/drawing/2014/main" id="{FACD72DE-9EE5-FE9A-26BD-E034166D54BB}"/>
              </a:ext>
            </a:extLst>
          </p:cNvPr>
          <p:cNvCxnSpPr>
            <a:cxnSpLocks/>
          </p:cNvCxnSpPr>
          <p:nvPr/>
        </p:nvCxnSpPr>
        <p:spPr bwMode="auto">
          <a:xfrm>
            <a:off x="6575376" y="8946232"/>
            <a:ext cx="4608512" cy="0"/>
          </a:xfrm>
          <a:prstGeom prst="straightConnector1">
            <a:avLst/>
          </a:prstGeom>
          <a:solidFill>
            <a:srgbClr val="FFFFFF"/>
          </a:solidFill>
          <a:ln w="117475" cap="flat" cmpd="sng" algn="ctr">
            <a:solidFill>
              <a:schemeClr val="tx1"/>
            </a:solidFill>
            <a:prstDash val="solid"/>
            <a:bevel/>
            <a:headEnd type="none" w="med" len="med"/>
            <a:tailEnd type="triangle"/>
          </a:ln>
          <a:effectLst>
            <a:outerShdw dist="35921" dir="2700000" algn="ctr" rotWithShape="0">
              <a:schemeClr val="bg2"/>
            </a:outerShdw>
          </a:effectLst>
        </p:spPr>
      </p:cxnSp>
      <p:pic>
        <p:nvPicPr>
          <p:cNvPr id="3" name="Grafik 2">
            <a:extLst>
              <a:ext uri="{FF2B5EF4-FFF2-40B4-BE49-F238E27FC236}">
                <a16:creationId xmlns:a16="http://schemas.microsoft.com/office/drawing/2014/main" id="{C2DAEE26-4D39-B8A9-0DE0-3F82AF9C3F4B}"/>
              </a:ext>
            </a:extLst>
          </p:cNvPr>
          <p:cNvPicPr>
            <a:picLocks noChangeAspect="1"/>
          </p:cNvPicPr>
          <p:nvPr/>
        </p:nvPicPr>
        <p:blipFill>
          <a:blip r:embed="rId4"/>
          <a:stretch>
            <a:fillRect/>
          </a:stretch>
        </p:blipFill>
        <p:spPr>
          <a:xfrm rot="5400000">
            <a:off x="3614741" y="7285611"/>
            <a:ext cx="3136900" cy="2784370"/>
          </a:xfrm>
          <a:prstGeom prst="rect">
            <a:avLst/>
          </a:prstGeom>
        </p:spPr>
      </p:pic>
      <p:sp>
        <p:nvSpPr>
          <p:cNvPr id="6" name="Textfeld 5">
            <a:extLst>
              <a:ext uri="{FF2B5EF4-FFF2-40B4-BE49-F238E27FC236}">
                <a16:creationId xmlns:a16="http://schemas.microsoft.com/office/drawing/2014/main" id="{F3F9D074-7695-6803-7AA6-8B738C452460}"/>
              </a:ext>
            </a:extLst>
          </p:cNvPr>
          <p:cNvSpPr txBox="1"/>
          <p:nvPr/>
        </p:nvSpPr>
        <p:spPr>
          <a:xfrm>
            <a:off x="20889308" y="11977066"/>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9" name="Titel 3">
            <a:extLst>
              <a:ext uri="{FF2B5EF4-FFF2-40B4-BE49-F238E27FC236}">
                <a16:creationId xmlns:a16="http://schemas.microsoft.com/office/drawing/2014/main" id="{5A3A1F9A-8E2D-7DDE-6DCB-3F3837C58B32}"/>
              </a:ext>
            </a:extLst>
          </p:cNvPr>
          <p:cNvSpPr>
            <a:spLocks noGrp="1"/>
          </p:cNvSpPr>
          <p:nvPr>
            <p:ph type="title"/>
          </p:nvPr>
        </p:nvSpPr>
        <p:spPr>
          <a:xfrm>
            <a:off x="1246784" y="196850"/>
            <a:ext cx="18873787" cy="1439863"/>
          </a:xfrm>
        </p:spPr>
        <p:txBody>
          <a:bodyPr/>
          <a:lstStyle/>
          <a:p>
            <a:r>
              <a:rPr lang="de-DE" dirty="0"/>
              <a:t>Aufbau der </a:t>
            </a:r>
            <a:r>
              <a:rPr lang="de-DE" dirty="0" err="1"/>
              <a:t>Transformerarchitektur</a:t>
            </a:r>
            <a:r>
              <a:rPr lang="de-DE" dirty="0"/>
              <a:t> Teil 2 </a:t>
            </a:r>
            <a:endParaRPr lang="en-US" dirty="0"/>
          </a:p>
        </p:txBody>
      </p:sp>
    </p:spTree>
    <p:extLst>
      <p:ext uri="{BB962C8B-B14F-4D97-AF65-F5344CB8AC3E}">
        <p14:creationId xmlns:p14="http://schemas.microsoft.com/office/powerpoint/2010/main" val="62324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4B20932-5D15-154C-577F-80AE2116C3A6}"/>
              </a:ext>
            </a:extLst>
          </p:cNvPr>
          <p:cNvSpPr>
            <a:spLocks noGrp="1"/>
          </p:cNvSpPr>
          <p:nvPr>
            <p:ph type="ftr" sz="quarter" idx="11"/>
          </p:nvPr>
        </p:nvSpPr>
        <p:spPr>
          <a:xfrm>
            <a:off x="1894856" y="13158174"/>
            <a:ext cx="20115212" cy="377825"/>
          </a:xfrm>
        </p:spPr>
        <p:txBody>
          <a:bodyPr/>
          <a:lstStyle/>
          <a:p>
            <a:pPr>
              <a:defRPr/>
            </a:pPr>
            <a:endParaRPr lang="de-DE" dirty="0"/>
          </a:p>
        </p:txBody>
      </p:sp>
      <p:sp>
        <p:nvSpPr>
          <p:cNvPr id="4" name="Titel 3">
            <a:extLst>
              <a:ext uri="{FF2B5EF4-FFF2-40B4-BE49-F238E27FC236}">
                <a16:creationId xmlns:a16="http://schemas.microsoft.com/office/drawing/2014/main" id="{318B0D9F-372C-0E03-CF0E-CB8372192B5F}"/>
              </a:ext>
            </a:extLst>
          </p:cNvPr>
          <p:cNvSpPr>
            <a:spLocks noGrp="1"/>
          </p:cNvSpPr>
          <p:nvPr>
            <p:ph type="title"/>
          </p:nvPr>
        </p:nvSpPr>
        <p:spPr/>
        <p:txBody>
          <a:bodyPr/>
          <a:lstStyle/>
          <a:p>
            <a:r>
              <a:rPr lang="de-DE" dirty="0"/>
              <a:t>Parameter der Attention </a:t>
            </a:r>
          </a:p>
        </p:txBody>
      </p:sp>
      <p:sp>
        <p:nvSpPr>
          <p:cNvPr id="5" name="Foliennummernplatzhalter 4">
            <a:extLst>
              <a:ext uri="{FF2B5EF4-FFF2-40B4-BE49-F238E27FC236}">
                <a16:creationId xmlns:a16="http://schemas.microsoft.com/office/drawing/2014/main" id="{D07F96F0-B305-B303-555D-0EFFC52C3437}"/>
              </a:ext>
            </a:extLst>
          </p:cNvPr>
          <p:cNvSpPr>
            <a:spLocks noGrp="1"/>
          </p:cNvSpPr>
          <p:nvPr>
            <p:ph type="sldNum" sz="quarter" idx="10"/>
          </p:nvPr>
        </p:nvSpPr>
        <p:spPr/>
        <p:txBody>
          <a:bodyPr/>
          <a:lstStyle/>
          <a:p>
            <a:pPr>
              <a:defRPr/>
            </a:pPr>
            <a:fld id="{6D79B608-30BF-4780-AD74-2A39D90104E2}" type="slidenum">
              <a:rPr lang="de-DE" altLang="de-DE" smtClean="0"/>
              <a:pPr>
                <a:defRPr/>
              </a:pPr>
              <a:t>32</a:t>
            </a:fld>
            <a:r>
              <a:rPr lang="de-DE" altLang="de-DE" dirty="0"/>
              <a:t> / 72</a:t>
            </a:r>
          </a:p>
        </p:txBody>
      </p:sp>
      <p:pic>
        <p:nvPicPr>
          <p:cNvPr id="8" name="Inhaltsplatzhalter 7">
            <a:extLst>
              <a:ext uri="{FF2B5EF4-FFF2-40B4-BE49-F238E27FC236}">
                <a16:creationId xmlns:a16="http://schemas.microsoft.com/office/drawing/2014/main" id="{E4F9FA24-557F-EF14-E1BD-7B3DA8820956}"/>
              </a:ext>
            </a:extLst>
          </p:cNvPr>
          <p:cNvPicPr>
            <a:picLocks noGrp="1" noChangeAspect="1"/>
          </p:cNvPicPr>
          <p:nvPr>
            <p:ph idx="12"/>
          </p:nvPr>
        </p:nvPicPr>
        <p:blipFill>
          <a:blip r:embed="rId3"/>
          <a:stretch>
            <a:fillRect/>
          </a:stretch>
        </p:blipFill>
        <p:spPr>
          <a:xfrm>
            <a:off x="5855296" y="1843802"/>
            <a:ext cx="15777443" cy="11107283"/>
          </a:xfrm>
          <a:prstGeom prst="rect">
            <a:avLst/>
          </a:prstGeom>
        </p:spPr>
      </p:pic>
      <p:sp>
        <p:nvSpPr>
          <p:cNvPr id="3" name="Textfeld 2">
            <a:extLst>
              <a:ext uri="{FF2B5EF4-FFF2-40B4-BE49-F238E27FC236}">
                <a16:creationId xmlns:a16="http://schemas.microsoft.com/office/drawing/2014/main" id="{A4FF65D9-5FE2-D4F6-4352-565908A89C6D}"/>
              </a:ext>
            </a:extLst>
          </p:cNvPr>
          <p:cNvSpPr txBox="1"/>
          <p:nvPr/>
        </p:nvSpPr>
        <p:spPr>
          <a:xfrm>
            <a:off x="21292564" y="12228983"/>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6" name="Rechteck 5">
            <a:extLst>
              <a:ext uri="{FF2B5EF4-FFF2-40B4-BE49-F238E27FC236}">
                <a16:creationId xmlns:a16="http://schemas.microsoft.com/office/drawing/2014/main" id="{3229F4C4-B476-C273-3672-2B6231C23125}"/>
              </a:ext>
            </a:extLst>
          </p:cNvPr>
          <p:cNvSpPr/>
          <p:nvPr/>
        </p:nvSpPr>
        <p:spPr bwMode="auto">
          <a:xfrm>
            <a:off x="5855296" y="6858000"/>
            <a:ext cx="7920880" cy="2592000"/>
          </a:xfrm>
          <a:prstGeom prst="rect">
            <a:avLst/>
          </a:prstGeom>
          <a:noFill/>
          <a:ln w="114300" cap="flat" cmpd="sng" algn="ctr">
            <a:solidFill>
              <a:srgbClr val="FF0000"/>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i="0" u="none" strike="noStrike" normalizeH="0" baseline="0" dirty="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7" name="Rechteck 6">
            <a:extLst>
              <a:ext uri="{FF2B5EF4-FFF2-40B4-BE49-F238E27FC236}">
                <a16:creationId xmlns:a16="http://schemas.microsoft.com/office/drawing/2014/main" id="{D2A3EDE8-E3EF-46EA-B423-5BE87354F906}"/>
              </a:ext>
            </a:extLst>
          </p:cNvPr>
          <p:cNvSpPr/>
          <p:nvPr/>
        </p:nvSpPr>
        <p:spPr bwMode="auto">
          <a:xfrm>
            <a:off x="14471078" y="6858000"/>
            <a:ext cx="7920880" cy="2592000"/>
          </a:xfrm>
          <a:prstGeom prst="rect">
            <a:avLst/>
          </a:prstGeom>
          <a:noFill/>
          <a:ln w="114300" cap="flat" cmpd="sng" algn="ctr">
            <a:solidFill>
              <a:srgbClr val="FF0000"/>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i="0" u="none" strike="noStrike" normalizeH="0" baseline="0" dirty="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 name="Rechteck 8">
            <a:extLst>
              <a:ext uri="{FF2B5EF4-FFF2-40B4-BE49-F238E27FC236}">
                <a16:creationId xmlns:a16="http://schemas.microsoft.com/office/drawing/2014/main" id="{F53134FE-350A-9C1B-4FFD-D2EFAE1A37D0}"/>
              </a:ext>
            </a:extLst>
          </p:cNvPr>
          <p:cNvSpPr/>
          <p:nvPr/>
        </p:nvSpPr>
        <p:spPr bwMode="auto">
          <a:xfrm>
            <a:off x="14471078" y="3119696"/>
            <a:ext cx="7920880" cy="2592000"/>
          </a:xfrm>
          <a:prstGeom prst="rect">
            <a:avLst/>
          </a:prstGeom>
          <a:noFill/>
          <a:ln w="114300" cap="flat" cmpd="sng" algn="ctr">
            <a:solidFill>
              <a:srgbClr val="FF0000"/>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i="0" u="none" strike="noStrike" normalizeH="0" baseline="0" dirty="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Tree>
    <p:extLst>
      <p:ext uri="{BB962C8B-B14F-4D97-AF65-F5344CB8AC3E}">
        <p14:creationId xmlns:p14="http://schemas.microsoft.com/office/powerpoint/2010/main" val="32812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Grafik 159">
            <a:extLst>
              <a:ext uri="{FF2B5EF4-FFF2-40B4-BE49-F238E27FC236}">
                <a16:creationId xmlns:a16="http://schemas.microsoft.com/office/drawing/2014/main" id="{7C3B9526-87D4-F613-9773-701CF74AC5FD}"/>
              </a:ext>
            </a:extLst>
          </p:cNvPr>
          <p:cNvPicPr>
            <a:picLocks noChangeAspect="1"/>
          </p:cNvPicPr>
          <p:nvPr/>
        </p:nvPicPr>
        <p:blipFill rotWithShape="1">
          <a:blip r:embed="rId3"/>
          <a:srcRect l="57466" b="6772"/>
          <a:stretch/>
        </p:blipFill>
        <p:spPr>
          <a:xfrm>
            <a:off x="12079154" y="3332273"/>
            <a:ext cx="4392745" cy="5812235"/>
          </a:xfrm>
          <a:prstGeom prst="rect">
            <a:avLst/>
          </a:prstGeom>
        </p:spPr>
      </p:pic>
      <p:sp>
        <p:nvSpPr>
          <p:cNvPr id="2" name="Fußzeilenplatzhalter 1">
            <a:extLst>
              <a:ext uri="{FF2B5EF4-FFF2-40B4-BE49-F238E27FC236}">
                <a16:creationId xmlns:a16="http://schemas.microsoft.com/office/drawing/2014/main" id="{5DB42F7E-3BD4-DDE2-0A81-C89E287F8EE2}"/>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7360A7B9-DFA2-EE7B-42DD-E9F436382ED2}"/>
              </a:ext>
            </a:extLst>
          </p:cNvPr>
          <p:cNvSpPr>
            <a:spLocks noGrp="1"/>
          </p:cNvSpPr>
          <p:nvPr>
            <p:ph type="title"/>
          </p:nvPr>
        </p:nvSpPr>
        <p:spPr/>
        <p:txBody>
          <a:bodyPr/>
          <a:lstStyle/>
          <a:p>
            <a:r>
              <a:rPr lang="de-DE" dirty="0"/>
              <a:t>Was bewirkt die Aufmerksamkeit?</a:t>
            </a:r>
          </a:p>
        </p:txBody>
      </p:sp>
      <p:sp>
        <p:nvSpPr>
          <p:cNvPr id="5" name="Foliennummernplatzhalter 4">
            <a:extLst>
              <a:ext uri="{FF2B5EF4-FFF2-40B4-BE49-F238E27FC236}">
                <a16:creationId xmlns:a16="http://schemas.microsoft.com/office/drawing/2014/main" id="{7607D337-6C33-5383-C43A-1C6979DB4220}"/>
              </a:ext>
            </a:extLst>
          </p:cNvPr>
          <p:cNvSpPr>
            <a:spLocks noGrp="1"/>
          </p:cNvSpPr>
          <p:nvPr>
            <p:ph type="sldNum" sz="quarter" idx="10"/>
          </p:nvPr>
        </p:nvSpPr>
        <p:spPr/>
        <p:txBody>
          <a:bodyPr/>
          <a:lstStyle/>
          <a:p>
            <a:pPr>
              <a:defRPr/>
            </a:pPr>
            <a:fld id="{6D79B608-30BF-4780-AD74-2A39D90104E2}" type="slidenum">
              <a:rPr lang="de-DE" altLang="de-DE" smtClean="0"/>
              <a:pPr>
                <a:defRPr/>
              </a:pPr>
              <a:t>33</a:t>
            </a:fld>
            <a:r>
              <a:rPr lang="de-DE" altLang="de-DE" dirty="0"/>
              <a:t> / 72</a:t>
            </a:r>
          </a:p>
        </p:txBody>
      </p:sp>
      <p:pic>
        <p:nvPicPr>
          <p:cNvPr id="7" name="Grafik 6">
            <a:extLst>
              <a:ext uri="{FF2B5EF4-FFF2-40B4-BE49-F238E27FC236}">
                <a16:creationId xmlns:a16="http://schemas.microsoft.com/office/drawing/2014/main" id="{212A2A90-FAEF-6DFB-5977-49CC6A3877BA}"/>
              </a:ext>
            </a:extLst>
          </p:cNvPr>
          <p:cNvPicPr>
            <a:picLocks noChangeAspect="1"/>
          </p:cNvPicPr>
          <p:nvPr/>
        </p:nvPicPr>
        <p:blipFill rotWithShape="1">
          <a:blip r:embed="rId3"/>
          <a:srcRect r="55034" b="6772"/>
          <a:stretch/>
        </p:blipFill>
        <p:spPr>
          <a:xfrm>
            <a:off x="6167973" y="3278013"/>
            <a:ext cx="4643878" cy="5812235"/>
          </a:xfrm>
          <a:prstGeom prst="rect">
            <a:avLst/>
          </a:prstGeom>
        </p:spPr>
      </p:pic>
      <p:sp>
        <p:nvSpPr>
          <p:cNvPr id="14" name="Textfeld 13">
            <a:extLst>
              <a:ext uri="{FF2B5EF4-FFF2-40B4-BE49-F238E27FC236}">
                <a16:creationId xmlns:a16="http://schemas.microsoft.com/office/drawing/2014/main" id="{5416DF9E-A8AB-6039-2513-C8760398CB81}"/>
              </a:ext>
            </a:extLst>
          </p:cNvPr>
          <p:cNvSpPr txBox="1"/>
          <p:nvPr/>
        </p:nvSpPr>
        <p:spPr>
          <a:xfrm>
            <a:off x="11331749" y="10006566"/>
            <a:ext cx="2892138" cy="400110"/>
          </a:xfrm>
          <a:prstGeom prst="rect">
            <a:avLst/>
          </a:prstGeom>
          <a:noFill/>
        </p:spPr>
        <p:txBody>
          <a:bodyPr wrap="none" rtlCol="0">
            <a:spAutoFit/>
          </a:bodyPr>
          <a:lstStyle/>
          <a:p>
            <a:r>
              <a:rPr lang="de-DE" sz="2000" b="1" dirty="0">
                <a:solidFill>
                  <a:schemeClr val="tx2">
                    <a:lumMod val="50000"/>
                  </a:schemeClr>
                </a:solidFill>
                <a:latin typeface="+mn-lt"/>
              </a:rPr>
              <a:t>Auszug aus einem Beispiel</a:t>
            </a:r>
          </a:p>
        </p:txBody>
      </p:sp>
      <p:sp>
        <p:nvSpPr>
          <p:cNvPr id="15" name="Rechteck 14">
            <a:extLst>
              <a:ext uri="{FF2B5EF4-FFF2-40B4-BE49-F238E27FC236}">
                <a16:creationId xmlns:a16="http://schemas.microsoft.com/office/drawing/2014/main" id="{5DF5F027-1987-4785-9FEB-495015D4E0A0}"/>
              </a:ext>
            </a:extLst>
          </p:cNvPr>
          <p:cNvSpPr/>
          <p:nvPr/>
        </p:nvSpPr>
        <p:spPr bwMode="auto">
          <a:xfrm>
            <a:off x="6503368" y="361764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6" name="Rechteck 15">
            <a:extLst>
              <a:ext uri="{FF2B5EF4-FFF2-40B4-BE49-F238E27FC236}">
                <a16:creationId xmlns:a16="http://schemas.microsoft.com/office/drawing/2014/main" id="{714FE941-74C0-2EFC-B70F-997C95049325}"/>
              </a:ext>
            </a:extLst>
          </p:cNvPr>
          <p:cNvSpPr/>
          <p:nvPr/>
        </p:nvSpPr>
        <p:spPr bwMode="auto">
          <a:xfrm>
            <a:off x="6575376" y="4255819"/>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7" name="Rechteck 16">
            <a:extLst>
              <a:ext uri="{FF2B5EF4-FFF2-40B4-BE49-F238E27FC236}">
                <a16:creationId xmlns:a16="http://schemas.microsoft.com/office/drawing/2014/main" id="{36882A9F-F516-9F32-044C-FE9DDBBFDABC}"/>
              </a:ext>
            </a:extLst>
          </p:cNvPr>
          <p:cNvSpPr/>
          <p:nvPr/>
        </p:nvSpPr>
        <p:spPr bwMode="auto">
          <a:xfrm>
            <a:off x="6583448" y="4893998"/>
            <a:ext cx="856024"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8" name="Rechteck 17">
            <a:extLst>
              <a:ext uri="{FF2B5EF4-FFF2-40B4-BE49-F238E27FC236}">
                <a16:creationId xmlns:a16="http://schemas.microsoft.com/office/drawing/2014/main" id="{D6EA0490-CE02-7BE5-F9C1-42E02F379063}"/>
              </a:ext>
            </a:extLst>
          </p:cNvPr>
          <p:cNvSpPr/>
          <p:nvPr/>
        </p:nvSpPr>
        <p:spPr bwMode="auto">
          <a:xfrm>
            <a:off x="6548776" y="5453203"/>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9" name="Rechteck 18">
            <a:extLst>
              <a:ext uri="{FF2B5EF4-FFF2-40B4-BE49-F238E27FC236}">
                <a16:creationId xmlns:a16="http://schemas.microsoft.com/office/drawing/2014/main" id="{CAA62405-AFCF-04BE-2817-425F9BBEFC59}"/>
              </a:ext>
            </a:extLst>
          </p:cNvPr>
          <p:cNvSpPr/>
          <p:nvPr/>
        </p:nvSpPr>
        <p:spPr bwMode="auto">
          <a:xfrm>
            <a:off x="6575376" y="6074341"/>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0" name="Rechteck 19">
            <a:extLst>
              <a:ext uri="{FF2B5EF4-FFF2-40B4-BE49-F238E27FC236}">
                <a16:creationId xmlns:a16="http://schemas.microsoft.com/office/drawing/2014/main" id="{C4B2B479-C0FF-2708-BC49-BA0AC07A955A}"/>
              </a:ext>
            </a:extLst>
          </p:cNvPr>
          <p:cNvSpPr/>
          <p:nvPr/>
        </p:nvSpPr>
        <p:spPr bwMode="auto">
          <a:xfrm>
            <a:off x="6583448" y="6611029"/>
            <a:ext cx="107204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1" name="Rechteck 20">
            <a:extLst>
              <a:ext uri="{FF2B5EF4-FFF2-40B4-BE49-F238E27FC236}">
                <a16:creationId xmlns:a16="http://schemas.microsoft.com/office/drawing/2014/main" id="{888F3FB2-EE4C-7D19-D456-AF975745C129}"/>
              </a:ext>
            </a:extLst>
          </p:cNvPr>
          <p:cNvSpPr/>
          <p:nvPr/>
        </p:nvSpPr>
        <p:spPr bwMode="auto">
          <a:xfrm>
            <a:off x="6538180" y="7885350"/>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2" name="Rechteck 21">
            <a:extLst>
              <a:ext uri="{FF2B5EF4-FFF2-40B4-BE49-F238E27FC236}">
                <a16:creationId xmlns:a16="http://schemas.microsoft.com/office/drawing/2014/main" id="{5A01CE20-35F4-BE13-2586-B23E3D6AA08B}"/>
              </a:ext>
            </a:extLst>
          </p:cNvPr>
          <p:cNvSpPr/>
          <p:nvPr/>
        </p:nvSpPr>
        <p:spPr bwMode="auto">
          <a:xfrm>
            <a:off x="6583448" y="8468522"/>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23" name="Grafik 22">
            <a:extLst>
              <a:ext uri="{FF2B5EF4-FFF2-40B4-BE49-F238E27FC236}">
                <a16:creationId xmlns:a16="http://schemas.microsoft.com/office/drawing/2014/main" id="{EF430B90-66F2-EA47-219F-47C8B057D2DE}"/>
              </a:ext>
            </a:extLst>
          </p:cNvPr>
          <p:cNvPicPr>
            <a:picLocks noChangeAspect="1"/>
          </p:cNvPicPr>
          <p:nvPr/>
        </p:nvPicPr>
        <p:blipFill rotWithShape="1">
          <a:blip r:embed="rId4"/>
          <a:srcRect r="841"/>
          <a:stretch/>
        </p:blipFill>
        <p:spPr>
          <a:xfrm>
            <a:off x="6359352" y="6971069"/>
            <a:ext cx="1584176" cy="1384683"/>
          </a:xfrm>
          <a:prstGeom prst="rect">
            <a:avLst/>
          </a:prstGeom>
        </p:spPr>
      </p:pic>
      <p:pic>
        <p:nvPicPr>
          <p:cNvPr id="24" name="Grafik 23">
            <a:extLst>
              <a:ext uri="{FF2B5EF4-FFF2-40B4-BE49-F238E27FC236}">
                <a16:creationId xmlns:a16="http://schemas.microsoft.com/office/drawing/2014/main" id="{670A38B7-5EF3-A588-57B2-7EA20B2498A7}"/>
              </a:ext>
            </a:extLst>
          </p:cNvPr>
          <p:cNvPicPr>
            <a:picLocks noChangeAspect="1"/>
          </p:cNvPicPr>
          <p:nvPr/>
        </p:nvPicPr>
        <p:blipFill>
          <a:blip r:embed="rId5"/>
          <a:stretch>
            <a:fillRect/>
          </a:stretch>
        </p:blipFill>
        <p:spPr>
          <a:xfrm>
            <a:off x="8903443" y="3502410"/>
            <a:ext cx="1541031" cy="5386604"/>
          </a:xfrm>
          <a:prstGeom prst="rect">
            <a:avLst/>
          </a:prstGeom>
        </p:spPr>
      </p:pic>
      <p:pic>
        <p:nvPicPr>
          <p:cNvPr id="25" name="Grafik 24">
            <a:extLst>
              <a:ext uri="{FF2B5EF4-FFF2-40B4-BE49-F238E27FC236}">
                <a16:creationId xmlns:a16="http://schemas.microsoft.com/office/drawing/2014/main" id="{ECD1718B-26B6-B586-C62C-47049F628938}"/>
              </a:ext>
            </a:extLst>
          </p:cNvPr>
          <p:cNvPicPr>
            <a:picLocks noChangeAspect="1"/>
          </p:cNvPicPr>
          <p:nvPr/>
        </p:nvPicPr>
        <p:blipFill>
          <a:blip r:embed="rId5"/>
          <a:stretch>
            <a:fillRect/>
          </a:stretch>
        </p:blipFill>
        <p:spPr>
          <a:xfrm>
            <a:off x="12216704" y="3502410"/>
            <a:ext cx="1541031" cy="5386605"/>
          </a:xfrm>
          <a:prstGeom prst="rect">
            <a:avLst/>
          </a:prstGeom>
        </p:spPr>
      </p:pic>
      <p:pic>
        <p:nvPicPr>
          <p:cNvPr id="26" name="Grafik 25">
            <a:extLst>
              <a:ext uri="{FF2B5EF4-FFF2-40B4-BE49-F238E27FC236}">
                <a16:creationId xmlns:a16="http://schemas.microsoft.com/office/drawing/2014/main" id="{3C4A8CEA-0F86-C563-2F71-69609ECB6C9F}"/>
              </a:ext>
            </a:extLst>
          </p:cNvPr>
          <p:cNvPicPr>
            <a:picLocks noChangeAspect="1"/>
          </p:cNvPicPr>
          <p:nvPr/>
        </p:nvPicPr>
        <p:blipFill>
          <a:blip r:embed="rId5"/>
          <a:stretch>
            <a:fillRect/>
          </a:stretch>
        </p:blipFill>
        <p:spPr>
          <a:xfrm>
            <a:off x="14759449" y="3478771"/>
            <a:ext cx="1547793" cy="5410243"/>
          </a:xfrm>
          <a:prstGeom prst="rect">
            <a:avLst/>
          </a:prstGeom>
        </p:spPr>
      </p:pic>
      <p:sp>
        <p:nvSpPr>
          <p:cNvPr id="31" name="Rechteck 30">
            <a:extLst>
              <a:ext uri="{FF2B5EF4-FFF2-40B4-BE49-F238E27FC236}">
                <a16:creationId xmlns:a16="http://schemas.microsoft.com/office/drawing/2014/main" id="{A5E6708D-AF75-26BC-1D5F-B4019052F98B}"/>
              </a:ext>
            </a:extLst>
          </p:cNvPr>
          <p:cNvSpPr/>
          <p:nvPr/>
        </p:nvSpPr>
        <p:spPr bwMode="auto">
          <a:xfrm>
            <a:off x="6504069" y="415419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32" name="Rechteck 31">
            <a:extLst>
              <a:ext uri="{FF2B5EF4-FFF2-40B4-BE49-F238E27FC236}">
                <a16:creationId xmlns:a16="http://schemas.microsoft.com/office/drawing/2014/main" id="{90CA45FB-A862-BD23-87D8-0AD00260F7B7}"/>
              </a:ext>
            </a:extLst>
          </p:cNvPr>
          <p:cNvSpPr/>
          <p:nvPr/>
        </p:nvSpPr>
        <p:spPr bwMode="auto">
          <a:xfrm>
            <a:off x="6529514" y="480331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33" name="Rechteck 32">
            <a:extLst>
              <a:ext uri="{FF2B5EF4-FFF2-40B4-BE49-F238E27FC236}">
                <a16:creationId xmlns:a16="http://schemas.microsoft.com/office/drawing/2014/main" id="{62A4095C-2C2F-4484-C766-466A0C569B77}"/>
              </a:ext>
            </a:extLst>
          </p:cNvPr>
          <p:cNvSpPr/>
          <p:nvPr/>
        </p:nvSpPr>
        <p:spPr bwMode="auto">
          <a:xfrm>
            <a:off x="6535830" y="535099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34" name="Rechteck 33">
            <a:extLst>
              <a:ext uri="{FF2B5EF4-FFF2-40B4-BE49-F238E27FC236}">
                <a16:creationId xmlns:a16="http://schemas.microsoft.com/office/drawing/2014/main" id="{6E4AD80E-F02D-4770-5C2F-12AC630E65FC}"/>
              </a:ext>
            </a:extLst>
          </p:cNvPr>
          <p:cNvSpPr/>
          <p:nvPr/>
        </p:nvSpPr>
        <p:spPr bwMode="auto">
          <a:xfrm>
            <a:off x="6551996" y="593710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35" name="Rechteck 34">
            <a:extLst>
              <a:ext uri="{FF2B5EF4-FFF2-40B4-BE49-F238E27FC236}">
                <a16:creationId xmlns:a16="http://schemas.microsoft.com/office/drawing/2014/main" id="{61F9C4BC-E7F0-4939-63F2-E66D9DC24A9C}"/>
              </a:ext>
            </a:extLst>
          </p:cNvPr>
          <p:cNvSpPr/>
          <p:nvPr/>
        </p:nvSpPr>
        <p:spPr bwMode="auto">
          <a:xfrm>
            <a:off x="6529514" y="654686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36" name="Rechteck 35">
            <a:extLst>
              <a:ext uri="{FF2B5EF4-FFF2-40B4-BE49-F238E27FC236}">
                <a16:creationId xmlns:a16="http://schemas.microsoft.com/office/drawing/2014/main" id="{FD687957-2CB2-3912-BB50-7D2099F687EB}"/>
              </a:ext>
            </a:extLst>
          </p:cNvPr>
          <p:cNvSpPr/>
          <p:nvPr/>
        </p:nvSpPr>
        <p:spPr bwMode="auto">
          <a:xfrm>
            <a:off x="6538180" y="722945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2"/>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37" name="Rechteck 36">
            <a:extLst>
              <a:ext uri="{FF2B5EF4-FFF2-40B4-BE49-F238E27FC236}">
                <a16:creationId xmlns:a16="http://schemas.microsoft.com/office/drawing/2014/main" id="{674950BB-9B52-AEB7-57A8-E28AC704D82A}"/>
              </a:ext>
            </a:extLst>
          </p:cNvPr>
          <p:cNvSpPr/>
          <p:nvPr/>
        </p:nvSpPr>
        <p:spPr bwMode="auto">
          <a:xfrm>
            <a:off x="6529514" y="7778548"/>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38" name="Rechteck 37">
            <a:extLst>
              <a:ext uri="{FF2B5EF4-FFF2-40B4-BE49-F238E27FC236}">
                <a16:creationId xmlns:a16="http://schemas.microsoft.com/office/drawing/2014/main" id="{2AE782A3-3E5D-0535-EE9E-FFC327466827}"/>
              </a:ext>
            </a:extLst>
          </p:cNvPr>
          <p:cNvSpPr/>
          <p:nvPr/>
        </p:nvSpPr>
        <p:spPr bwMode="auto">
          <a:xfrm>
            <a:off x="6537435" y="835575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39" name="Rechteck 38">
            <a:extLst>
              <a:ext uri="{FF2B5EF4-FFF2-40B4-BE49-F238E27FC236}">
                <a16:creationId xmlns:a16="http://schemas.microsoft.com/office/drawing/2014/main" id="{ED2665C3-D88F-1FAE-E55F-434C5A5FECFF}"/>
              </a:ext>
            </a:extLst>
          </p:cNvPr>
          <p:cNvSpPr/>
          <p:nvPr/>
        </p:nvSpPr>
        <p:spPr bwMode="auto">
          <a:xfrm>
            <a:off x="9066081" y="362878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40" name="Rechteck 39">
            <a:extLst>
              <a:ext uri="{FF2B5EF4-FFF2-40B4-BE49-F238E27FC236}">
                <a16:creationId xmlns:a16="http://schemas.microsoft.com/office/drawing/2014/main" id="{A3FDEF1C-7B27-1FA1-556D-0FEAFEF5672C}"/>
              </a:ext>
            </a:extLst>
          </p:cNvPr>
          <p:cNvSpPr/>
          <p:nvPr/>
        </p:nvSpPr>
        <p:spPr bwMode="auto">
          <a:xfrm>
            <a:off x="9138089" y="4266964"/>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1" name="Rechteck 40">
            <a:extLst>
              <a:ext uri="{FF2B5EF4-FFF2-40B4-BE49-F238E27FC236}">
                <a16:creationId xmlns:a16="http://schemas.microsoft.com/office/drawing/2014/main" id="{02C7C268-FF00-7FAD-BFFF-FD9CC03C9161}"/>
              </a:ext>
            </a:extLst>
          </p:cNvPr>
          <p:cNvSpPr/>
          <p:nvPr/>
        </p:nvSpPr>
        <p:spPr bwMode="auto">
          <a:xfrm>
            <a:off x="9146161" y="4905143"/>
            <a:ext cx="856024" cy="421528"/>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2" name="Rechteck 41">
            <a:extLst>
              <a:ext uri="{FF2B5EF4-FFF2-40B4-BE49-F238E27FC236}">
                <a16:creationId xmlns:a16="http://schemas.microsoft.com/office/drawing/2014/main" id="{7E0811E8-3873-0E71-79E7-B9FDB3186C26}"/>
              </a:ext>
            </a:extLst>
          </p:cNvPr>
          <p:cNvSpPr/>
          <p:nvPr/>
        </p:nvSpPr>
        <p:spPr bwMode="auto">
          <a:xfrm>
            <a:off x="9111489" y="5464348"/>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3" name="Rechteck 42">
            <a:extLst>
              <a:ext uri="{FF2B5EF4-FFF2-40B4-BE49-F238E27FC236}">
                <a16:creationId xmlns:a16="http://schemas.microsoft.com/office/drawing/2014/main" id="{17EC47A2-1A42-EF14-A631-783FAABB177C}"/>
              </a:ext>
            </a:extLst>
          </p:cNvPr>
          <p:cNvSpPr/>
          <p:nvPr/>
        </p:nvSpPr>
        <p:spPr bwMode="auto">
          <a:xfrm>
            <a:off x="9138089" y="6085486"/>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4" name="Rechteck 43">
            <a:extLst>
              <a:ext uri="{FF2B5EF4-FFF2-40B4-BE49-F238E27FC236}">
                <a16:creationId xmlns:a16="http://schemas.microsoft.com/office/drawing/2014/main" id="{75BD8AEA-0F9B-9F96-1CF6-E1115F9DCC92}"/>
              </a:ext>
            </a:extLst>
          </p:cNvPr>
          <p:cNvSpPr/>
          <p:nvPr/>
        </p:nvSpPr>
        <p:spPr bwMode="auto">
          <a:xfrm>
            <a:off x="9100893" y="7896495"/>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5" name="Rechteck 44">
            <a:extLst>
              <a:ext uri="{FF2B5EF4-FFF2-40B4-BE49-F238E27FC236}">
                <a16:creationId xmlns:a16="http://schemas.microsoft.com/office/drawing/2014/main" id="{8A5D11CA-208B-CB8E-291F-935506D73F8F}"/>
              </a:ext>
            </a:extLst>
          </p:cNvPr>
          <p:cNvSpPr/>
          <p:nvPr/>
        </p:nvSpPr>
        <p:spPr bwMode="auto">
          <a:xfrm>
            <a:off x="9146161" y="8479667"/>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6" name="Rechteck 45">
            <a:extLst>
              <a:ext uri="{FF2B5EF4-FFF2-40B4-BE49-F238E27FC236}">
                <a16:creationId xmlns:a16="http://schemas.microsoft.com/office/drawing/2014/main" id="{5BD0DEB1-2BE2-1079-0434-DC51E0964539}"/>
              </a:ext>
            </a:extLst>
          </p:cNvPr>
          <p:cNvSpPr/>
          <p:nvPr/>
        </p:nvSpPr>
        <p:spPr bwMode="auto">
          <a:xfrm>
            <a:off x="9066782" y="4165339"/>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accent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47" name="Rechteck 46">
            <a:extLst>
              <a:ext uri="{FF2B5EF4-FFF2-40B4-BE49-F238E27FC236}">
                <a16:creationId xmlns:a16="http://schemas.microsoft.com/office/drawing/2014/main" id="{1540F009-EE28-9D2F-B323-CFFF135E1CCF}"/>
              </a:ext>
            </a:extLst>
          </p:cNvPr>
          <p:cNvSpPr/>
          <p:nvPr/>
        </p:nvSpPr>
        <p:spPr bwMode="auto">
          <a:xfrm>
            <a:off x="9092227" y="4814459"/>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48" name="Rechteck 47">
            <a:extLst>
              <a:ext uri="{FF2B5EF4-FFF2-40B4-BE49-F238E27FC236}">
                <a16:creationId xmlns:a16="http://schemas.microsoft.com/office/drawing/2014/main" id="{C4150110-1614-5F71-4A2F-88B9E85B66B8}"/>
              </a:ext>
            </a:extLst>
          </p:cNvPr>
          <p:cNvSpPr/>
          <p:nvPr/>
        </p:nvSpPr>
        <p:spPr bwMode="auto">
          <a:xfrm>
            <a:off x="9098543" y="536213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49" name="Rechteck 48">
            <a:extLst>
              <a:ext uri="{FF2B5EF4-FFF2-40B4-BE49-F238E27FC236}">
                <a16:creationId xmlns:a16="http://schemas.microsoft.com/office/drawing/2014/main" id="{F032178E-79F8-C64B-37C5-DA2D3A338DE2}"/>
              </a:ext>
            </a:extLst>
          </p:cNvPr>
          <p:cNvSpPr/>
          <p:nvPr/>
        </p:nvSpPr>
        <p:spPr bwMode="auto">
          <a:xfrm>
            <a:off x="9114709" y="594824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50" name="Rechteck 49">
            <a:extLst>
              <a:ext uri="{FF2B5EF4-FFF2-40B4-BE49-F238E27FC236}">
                <a16:creationId xmlns:a16="http://schemas.microsoft.com/office/drawing/2014/main" id="{CCB9908B-4B88-0955-69D3-0DE847E4356F}"/>
              </a:ext>
            </a:extLst>
          </p:cNvPr>
          <p:cNvSpPr/>
          <p:nvPr/>
        </p:nvSpPr>
        <p:spPr bwMode="auto">
          <a:xfrm>
            <a:off x="9092227" y="655801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51" name="Rechteck 50">
            <a:extLst>
              <a:ext uri="{FF2B5EF4-FFF2-40B4-BE49-F238E27FC236}">
                <a16:creationId xmlns:a16="http://schemas.microsoft.com/office/drawing/2014/main" id="{6EDFFEB5-0766-956E-27FB-BA265329C5F8}"/>
              </a:ext>
            </a:extLst>
          </p:cNvPr>
          <p:cNvSpPr/>
          <p:nvPr/>
        </p:nvSpPr>
        <p:spPr bwMode="auto">
          <a:xfrm>
            <a:off x="9100893" y="724060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52" name="Rechteck 51">
            <a:extLst>
              <a:ext uri="{FF2B5EF4-FFF2-40B4-BE49-F238E27FC236}">
                <a16:creationId xmlns:a16="http://schemas.microsoft.com/office/drawing/2014/main" id="{24CD14B4-A09F-2C6A-EB42-5AA63DF0BBDA}"/>
              </a:ext>
            </a:extLst>
          </p:cNvPr>
          <p:cNvSpPr/>
          <p:nvPr/>
        </p:nvSpPr>
        <p:spPr bwMode="auto">
          <a:xfrm>
            <a:off x="9092227" y="7789693"/>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53" name="Rechteck 52">
            <a:extLst>
              <a:ext uri="{FF2B5EF4-FFF2-40B4-BE49-F238E27FC236}">
                <a16:creationId xmlns:a16="http://schemas.microsoft.com/office/drawing/2014/main" id="{076C2A94-467C-302A-F6D3-C9C36B25C9E8}"/>
              </a:ext>
            </a:extLst>
          </p:cNvPr>
          <p:cNvSpPr/>
          <p:nvPr/>
        </p:nvSpPr>
        <p:spPr bwMode="auto">
          <a:xfrm>
            <a:off x="9100148" y="836689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54" name="Rechteck 53">
            <a:extLst>
              <a:ext uri="{FF2B5EF4-FFF2-40B4-BE49-F238E27FC236}">
                <a16:creationId xmlns:a16="http://schemas.microsoft.com/office/drawing/2014/main" id="{FA5F8EC8-E9A8-F7B4-CC5D-374442B0ED85}"/>
              </a:ext>
            </a:extLst>
          </p:cNvPr>
          <p:cNvSpPr/>
          <p:nvPr/>
        </p:nvSpPr>
        <p:spPr bwMode="auto">
          <a:xfrm>
            <a:off x="12383538" y="363288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55" name="Rechteck 54">
            <a:extLst>
              <a:ext uri="{FF2B5EF4-FFF2-40B4-BE49-F238E27FC236}">
                <a16:creationId xmlns:a16="http://schemas.microsoft.com/office/drawing/2014/main" id="{A6F4E148-4AF6-E8CE-00B0-A09BA898FD3D}"/>
              </a:ext>
            </a:extLst>
          </p:cNvPr>
          <p:cNvSpPr/>
          <p:nvPr/>
        </p:nvSpPr>
        <p:spPr bwMode="auto">
          <a:xfrm>
            <a:off x="12455546" y="4271061"/>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6" name="Rechteck 55">
            <a:extLst>
              <a:ext uri="{FF2B5EF4-FFF2-40B4-BE49-F238E27FC236}">
                <a16:creationId xmlns:a16="http://schemas.microsoft.com/office/drawing/2014/main" id="{582F55FC-0508-EBA9-03EB-5AF0F5879EC0}"/>
              </a:ext>
            </a:extLst>
          </p:cNvPr>
          <p:cNvSpPr/>
          <p:nvPr/>
        </p:nvSpPr>
        <p:spPr bwMode="auto">
          <a:xfrm>
            <a:off x="12463618" y="4909240"/>
            <a:ext cx="856024"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7" name="Rechteck 56">
            <a:extLst>
              <a:ext uri="{FF2B5EF4-FFF2-40B4-BE49-F238E27FC236}">
                <a16:creationId xmlns:a16="http://schemas.microsoft.com/office/drawing/2014/main" id="{19C54ECD-24EC-F638-6876-52DB04B3793F}"/>
              </a:ext>
            </a:extLst>
          </p:cNvPr>
          <p:cNvSpPr/>
          <p:nvPr/>
        </p:nvSpPr>
        <p:spPr bwMode="auto">
          <a:xfrm>
            <a:off x="12428946" y="5468445"/>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8" name="Rechteck 57">
            <a:extLst>
              <a:ext uri="{FF2B5EF4-FFF2-40B4-BE49-F238E27FC236}">
                <a16:creationId xmlns:a16="http://schemas.microsoft.com/office/drawing/2014/main" id="{3D61D619-74D1-A182-A28E-E0D9ACDAE8A3}"/>
              </a:ext>
            </a:extLst>
          </p:cNvPr>
          <p:cNvSpPr/>
          <p:nvPr/>
        </p:nvSpPr>
        <p:spPr bwMode="auto">
          <a:xfrm>
            <a:off x="12455546" y="6089583"/>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9" name="Rechteck 58">
            <a:extLst>
              <a:ext uri="{FF2B5EF4-FFF2-40B4-BE49-F238E27FC236}">
                <a16:creationId xmlns:a16="http://schemas.microsoft.com/office/drawing/2014/main" id="{97FE0925-E41A-D20F-D931-C33E2B132C15}"/>
              </a:ext>
            </a:extLst>
          </p:cNvPr>
          <p:cNvSpPr/>
          <p:nvPr/>
        </p:nvSpPr>
        <p:spPr bwMode="auto">
          <a:xfrm>
            <a:off x="12418350" y="7900592"/>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60" name="Rechteck 59">
            <a:extLst>
              <a:ext uri="{FF2B5EF4-FFF2-40B4-BE49-F238E27FC236}">
                <a16:creationId xmlns:a16="http://schemas.microsoft.com/office/drawing/2014/main" id="{9974C72C-137C-B840-7A12-DFF027FB69AB}"/>
              </a:ext>
            </a:extLst>
          </p:cNvPr>
          <p:cNvSpPr/>
          <p:nvPr/>
        </p:nvSpPr>
        <p:spPr bwMode="auto">
          <a:xfrm>
            <a:off x="12463618" y="8483764"/>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61" name="Rechteck 60">
            <a:extLst>
              <a:ext uri="{FF2B5EF4-FFF2-40B4-BE49-F238E27FC236}">
                <a16:creationId xmlns:a16="http://schemas.microsoft.com/office/drawing/2014/main" id="{AAE9DA87-3819-CD45-1EE8-C4980C0CC890}"/>
              </a:ext>
            </a:extLst>
          </p:cNvPr>
          <p:cNvSpPr/>
          <p:nvPr/>
        </p:nvSpPr>
        <p:spPr bwMode="auto">
          <a:xfrm>
            <a:off x="12384239" y="4169436"/>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62" name="Rechteck 61">
            <a:extLst>
              <a:ext uri="{FF2B5EF4-FFF2-40B4-BE49-F238E27FC236}">
                <a16:creationId xmlns:a16="http://schemas.microsoft.com/office/drawing/2014/main" id="{30261F4F-8E8F-900F-EE9C-2E9337290F19}"/>
              </a:ext>
            </a:extLst>
          </p:cNvPr>
          <p:cNvSpPr/>
          <p:nvPr/>
        </p:nvSpPr>
        <p:spPr bwMode="auto">
          <a:xfrm>
            <a:off x="12409684" y="4818556"/>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trank</a:t>
            </a:r>
          </a:p>
        </p:txBody>
      </p:sp>
      <p:sp>
        <p:nvSpPr>
          <p:cNvPr id="63" name="Rechteck 62">
            <a:extLst>
              <a:ext uri="{FF2B5EF4-FFF2-40B4-BE49-F238E27FC236}">
                <a16:creationId xmlns:a16="http://schemas.microsoft.com/office/drawing/2014/main" id="{979CFD65-B39B-B5DC-AA34-77D419003DC8}"/>
              </a:ext>
            </a:extLst>
          </p:cNvPr>
          <p:cNvSpPr/>
          <p:nvPr/>
        </p:nvSpPr>
        <p:spPr bwMode="auto">
          <a:xfrm>
            <a:off x="12416000" y="536623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64" name="Rechteck 63">
            <a:extLst>
              <a:ext uri="{FF2B5EF4-FFF2-40B4-BE49-F238E27FC236}">
                <a16:creationId xmlns:a16="http://schemas.microsoft.com/office/drawing/2014/main" id="{D14B147E-CC9D-BED2-5F8F-94BCE5CE4315}"/>
              </a:ext>
            </a:extLst>
          </p:cNvPr>
          <p:cNvSpPr/>
          <p:nvPr/>
        </p:nvSpPr>
        <p:spPr bwMode="auto">
          <a:xfrm>
            <a:off x="12432166" y="595234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65" name="Rechteck 64">
            <a:extLst>
              <a:ext uri="{FF2B5EF4-FFF2-40B4-BE49-F238E27FC236}">
                <a16:creationId xmlns:a16="http://schemas.microsoft.com/office/drawing/2014/main" id="{C5054942-808B-8BFD-99DF-A15BB0E20531}"/>
              </a:ext>
            </a:extLst>
          </p:cNvPr>
          <p:cNvSpPr/>
          <p:nvPr/>
        </p:nvSpPr>
        <p:spPr bwMode="auto">
          <a:xfrm>
            <a:off x="12409684" y="656210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66" name="Rechteck 65">
            <a:extLst>
              <a:ext uri="{FF2B5EF4-FFF2-40B4-BE49-F238E27FC236}">
                <a16:creationId xmlns:a16="http://schemas.microsoft.com/office/drawing/2014/main" id="{30A91168-7397-562C-918C-5BF8342FEEF1}"/>
              </a:ext>
            </a:extLst>
          </p:cNvPr>
          <p:cNvSpPr/>
          <p:nvPr/>
        </p:nvSpPr>
        <p:spPr bwMode="auto">
          <a:xfrm>
            <a:off x="12418350" y="7244699"/>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67" name="Rechteck 66">
            <a:extLst>
              <a:ext uri="{FF2B5EF4-FFF2-40B4-BE49-F238E27FC236}">
                <a16:creationId xmlns:a16="http://schemas.microsoft.com/office/drawing/2014/main" id="{D779AD49-AC5E-3F0C-6DFD-494615463652}"/>
              </a:ext>
            </a:extLst>
          </p:cNvPr>
          <p:cNvSpPr/>
          <p:nvPr/>
        </p:nvSpPr>
        <p:spPr bwMode="auto">
          <a:xfrm>
            <a:off x="12409684" y="7793790"/>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süß</a:t>
            </a:r>
          </a:p>
        </p:txBody>
      </p:sp>
      <p:sp>
        <p:nvSpPr>
          <p:cNvPr id="68" name="Rechteck 67">
            <a:extLst>
              <a:ext uri="{FF2B5EF4-FFF2-40B4-BE49-F238E27FC236}">
                <a16:creationId xmlns:a16="http://schemas.microsoft.com/office/drawing/2014/main" id="{FE855242-A898-16A4-BAC9-A3E3AA5EBEE6}"/>
              </a:ext>
            </a:extLst>
          </p:cNvPr>
          <p:cNvSpPr/>
          <p:nvPr/>
        </p:nvSpPr>
        <p:spPr bwMode="auto">
          <a:xfrm>
            <a:off x="12417605" y="837099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84" name="Rechteck 83">
            <a:extLst>
              <a:ext uri="{FF2B5EF4-FFF2-40B4-BE49-F238E27FC236}">
                <a16:creationId xmlns:a16="http://schemas.microsoft.com/office/drawing/2014/main" id="{E95ADA18-DFE0-C4BC-76AE-4A2D364EDCFB}"/>
              </a:ext>
            </a:extLst>
          </p:cNvPr>
          <p:cNvSpPr/>
          <p:nvPr/>
        </p:nvSpPr>
        <p:spPr bwMode="auto">
          <a:xfrm>
            <a:off x="14883257" y="361764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85" name="Rechteck 84">
            <a:extLst>
              <a:ext uri="{FF2B5EF4-FFF2-40B4-BE49-F238E27FC236}">
                <a16:creationId xmlns:a16="http://schemas.microsoft.com/office/drawing/2014/main" id="{81442CED-18D3-CAEC-03D0-169C6627815A}"/>
              </a:ext>
            </a:extLst>
          </p:cNvPr>
          <p:cNvSpPr/>
          <p:nvPr/>
        </p:nvSpPr>
        <p:spPr bwMode="auto">
          <a:xfrm>
            <a:off x="14955265" y="4255819"/>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6" name="Rechteck 85">
            <a:extLst>
              <a:ext uri="{FF2B5EF4-FFF2-40B4-BE49-F238E27FC236}">
                <a16:creationId xmlns:a16="http://schemas.microsoft.com/office/drawing/2014/main" id="{F5B35AB6-8EFD-E1BE-AAB5-22152165ABE9}"/>
              </a:ext>
            </a:extLst>
          </p:cNvPr>
          <p:cNvSpPr/>
          <p:nvPr/>
        </p:nvSpPr>
        <p:spPr bwMode="auto">
          <a:xfrm>
            <a:off x="14963337" y="4893998"/>
            <a:ext cx="856024" cy="421528"/>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7" name="Rechteck 86">
            <a:extLst>
              <a:ext uri="{FF2B5EF4-FFF2-40B4-BE49-F238E27FC236}">
                <a16:creationId xmlns:a16="http://schemas.microsoft.com/office/drawing/2014/main" id="{3BF34956-1E5E-E804-5116-A3DF721344C1}"/>
              </a:ext>
            </a:extLst>
          </p:cNvPr>
          <p:cNvSpPr/>
          <p:nvPr/>
        </p:nvSpPr>
        <p:spPr bwMode="auto">
          <a:xfrm>
            <a:off x="14928665" y="5453203"/>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8" name="Rechteck 87">
            <a:extLst>
              <a:ext uri="{FF2B5EF4-FFF2-40B4-BE49-F238E27FC236}">
                <a16:creationId xmlns:a16="http://schemas.microsoft.com/office/drawing/2014/main" id="{7569D75C-45E0-9798-C9BD-631B54A993C3}"/>
              </a:ext>
            </a:extLst>
          </p:cNvPr>
          <p:cNvSpPr/>
          <p:nvPr/>
        </p:nvSpPr>
        <p:spPr bwMode="auto">
          <a:xfrm>
            <a:off x="14955265" y="6074341"/>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9" name="Rechteck 88">
            <a:extLst>
              <a:ext uri="{FF2B5EF4-FFF2-40B4-BE49-F238E27FC236}">
                <a16:creationId xmlns:a16="http://schemas.microsoft.com/office/drawing/2014/main" id="{EC3DC2ED-393E-884A-C055-449A0979EDAF}"/>
              </a:ext>
            </a:extLst>
          </p:cNvPr>
          <p:cNvSpPr/>
          <p:nvPr/>
        </p:nvSpPr>
        <p:spPr bwMode="auto">
          <a:xfrm>
            <a:off x="14918069" y="7885350"/>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0" name="Rechteck 89">
            <a:extLst>
              <a:ext uri="{FF2B5EF4-FFF2-40B4-BE49-F238E27FC236}">
                <a16:creationId xmlns:a16="http://schemas.microsoft.com/office/drawing/2014/main" id="{E628E9DA-F763-1DCA-6841-DFFDA3975E7C}"/>
              </a:ext>
            </a:extLst>
          </p:cNvPr>
          <p:cNvSpPr/>
          <p:nvPr/>
        </p:nvSpPr>
        <p:spPr bwMode="auto">
          <a:xfrm>
            <a:off x="14963337" y="8468522"/>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1" name="Rechteck 90">
            <a:extLst>
              <a:ext uri="{FF2B5EF4-FFF2-40B4-BE49-F238E27FC236}">
                <a16:creationId xmlns:a16="http://schemas.microsoft.com/office/drawing/2014/main" id="{96FAB95E-FBA2-9E2E-16BF-9D117988EFE5}"/>
              </a:ext>
            </a:extLst>
          </p:cNvPr>
          <p:cNvSpPr/>
          <p:nvPr/>
        </p:nvSpPr>
        <p:spPr bwMode="auto">
          <a:xfrm>
            <a:off x="14883958" y="415419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92" name="Rechteck 91">
            <a:extLst>
              <a:ext uri="{FF2B5EF4-FFF2-40B4-BE49-F238E27FC236}">
                <a16:creationId xmlns:a16="http://schemas.microsoft.com/office/drawing/2014/main" id="{7D12CBBA-4DE4-529F-5366-668EBE564951}"/>
              </a:ext>
            </a:extLst>
          </p:cNvPr>
          <p:cNvSpPr/>
          <p:nvPr/>
        </p:nvSpPr>
        <p:spPr bwMode="auto">
          <a:xfrm>
            <a:off x="14909403" y="480331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trank</a:t>
            </a:r>
          </a:p>
        </p:txBody>
      </p:sp>
      <p:sp>
        <p:nvSpPr>
          <p:cNvPr id="93" name="Rechteck 92">
            <a:extLst>
              <a:ext uri="{FF2B5EF4-FFF2-40B4-BE49-F238E27FC236}">
                <a16:creationId xmlns:a16="http://schemas.microsoft.com/office/drawing/2014/main" id="{3F2CF23E-F9F0-757A-4F9C-2345D6822640}"/>
              </a:ext>
            </a:extLst>
          </p:cNvPr>
          <p:cNvSpPr/>
          <p:nvPr/>
        </p:nvSpPr>
        <p:spPr bwMode="auto">
          <a:xfrm>
            <a:off x="14915719" y="535099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94" name="Rechteck 93">
            <a:extLst>
              <a:ext uri="{FF2B5EF4-FFF2-40B4-BE49-F238E27FC236}">
                <a16:creationId xmlns:a16="http://schemas.microsoft.com/office/drawing/2014/main" id="{3694E490-0284-2B21-4F32-342F30976759}"/>
              </a:ext>
            </a:extLst>
          </p:cNvPr>
          <p:cNvSpPr/>
          <p:nvPr/>
        </p:nvSpPr>
        <p:spPr bwMode="auto">
          <a:xfrm>
            <a:off x="14931885" y="593710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F0000"/>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95" name="Rechteck 94">
            <a:extLst>
              <a:ext uri="{FF2B5EF4-FFF2-40B4-BE49-F238E27FC236}">
                <a16:creationId xmlns:a16="http://schemas.microsoft.com/office/drawing/2014/main" id="{E966BCEF-9BCF-E5B0-84FE-0CE49A4FEF6B}"/>
              </a:ext>
            </a:extLst>
          </p:cNvPr>
          <p:cNvSpPr/>
          <p:nvPr/>
        </p:nvSpPr>
        <p:spPr bwMode="auto">
          <a:xfrm>
            <a:off x="14909403" y="654686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96" name="Rechteck 95">
            <a:extLst>
              <a:ext uri="{FF2B5EF4-FFF2-40B4-BE49-F238E27FC236}">
                <a16:creationId xmlns:a16="http://schemas.microsoft.com/office/drawing/2014/main" id="{ABD18596-991C-5006-33E9-BFB77D43592A}"/>
              </a:ext>
            </a:extLst>
          </p:cNvPr>
          <p:cNvSpPr/>
          <p:nvPr/>
        </p:nvSpPr>
        <p:spPr bwMode="auto">
          <a:xfrm>
            <a:off x="14918069" y="722945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97" name="Rechteck 96">
            <a:extLst>
              <a:ext uri="{FF2B5EF4-FFF2-40B4-BE49-F238E27FC236}">
                <a16:creationId xmlns:a16="http://schemas.microsoft.com/office/drawing/2014/main" id="{88DEF9D1-4F75-1A05-3A95-4DF53EEA34F7}"/>
              </a:ext>
            </a:extLst>
          </p:cNvPr>
          <p:cNvSpPr/>
          <p:nvPr/>
        </p:nvSpPr>
        <p:spPr bwMode="auto">
          <a:xfrm>
            <a:off x="14909403" y="7778548"/>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süß</a:t>
            </a:r>
          </a:p>
        </p:txBody>
      </p:sp>
      <p:sp>
        <p:nvSpPr>
          <p:cNvPr id="98" name="Rechteck 97">
            <a:extLst>
              <a:ext uri="{FF2B5EF4-FFF2-40B4-BE49-F238E27FC236}">
                <a16:creationId xmlns:a16="http://schemas.microsoft.com/office/drawing/2014/main" id="{4153D5C1-4145-4701-552D-171DF6B9BE7B}"/>
              </a:ext>
            </a:extLst>
          </p:cNvPr>
          <p:cNvSpPr/>
          <p:nvPr/>
        </p:nvSpPr>
        <p:spPr bwMode="auto">
          <a:xfrm>
            <a:off x="14917324" y="835575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148" name="Textfeld 147">
            <a:extLst>
              <a:ext uri="{FF2B5EF4-FFF2-40B4-BE49-F238E27FC236}">
                <a16:creationId xmlns:a16="http://schemas.microsoft.com/office/drawing/2014/main" id="{0E2854CF-2D3D-6869-4510-7FB1224A24EA}"/>
              </a:ext>
            </a:extLst>
          </p:cNvPr>
          <p:cNvSpPr txBox="1"/>
          <p:nvPr/>
        </p:nvSpPr>
        <p:spPr>
          <a:xfrm>
            <a:off x="0" y="2533401"/>
            <a:ext cx="7655496" cy="584775"/>
          </a:xfrm>
          <a:prstGeom prst="rect">
            <a:avLst/>
          </a:prstGeom>
          <a:noFill/>
        </p:spPr>
        <p:txBody>
          <a:bodyPr wrap="square" rtlCol="0">
            <a:spAutoFit/>
          </a:bodyPr>
          <a:lstStyle/>
          <a:p>
            <a:r>
              <a:rPr lang="de-DE" sz="3200" dirty="0">
                <a:solidFill>
                  <a:schemeClr val="tx2">
                    <a:lumMod val="50000"/>
                  </a:schemeClr>
                </a:solidFill>
                <a:latin typeface="+mn-lt"/>
              </a:rPr>
              <a:t>Die Katze trinkt die Milch , weil Sie durstig war.</a:t>
            </a:r>
          </a:p>
        </p:txBody>
      </p:sp>
      <p:sp>
        <p:nvSpPr>
          <p:cNvPr id="158" name="Textfeld 157">
            <a:extLst>
              <a:ext uri="{FF2B5EF4-FFF2-40B4-BE49-F238E27FC236}">
                <a16:creationId xmlns:a16="http://schemas.microsoft.com/office/drawing/2014/main" id="{3C2F01B0-E10A-C017-6E42-2E1F566DDD80}"/>
              </a:ext>
            </a:extLst>
          </p:cNvPr>
          <p:cNvSpPr txBox="1"/>
          <p:nvPr/>
        </p:nvSpPr>
        <p:spPr>
          <a:xfrm>
            <a:off x="0" y="3087872"/>
            <a:ext cx="7655496" cy="584775"/>
          </a:xfrm>
          <a:prstGeom prst="rect">
            <a:avLst/>
          </a:prstGeom>
          <a:noFill/>
        </p:spPr>
        <p:txBody>
          <a:bodyPr wrap="square" rtlCol="0">
            <a:spAutoFit/>
          </a:bodyPr>
          <a:lstStyle/>
          <a:p>
            <a:r>
              <a:rPr lang="de-DE" sz="3200" dirty="0">
                <a:solidFill>
                  <a:schemeClr val="tx2">
                    <a:lumMod val="50000"/>
                  </a:schemeClr>
                </a:solidFill>
                <a:latin typeface="+mn-lt"/>
              </a:rPr>
              <a:t>Die Katze trank die Milch, weil sie süß war.</a:t>
            </a:r>
          </a:p>
        </p:txBody>
      </p:sp>
      <p:sp>
        <p:nvSpPr>
          <p:cNvPr id="161" name="Textfeld 160">
            <a:extLst>
              <a:ext uri="{FF2B5EF4-FFF2-40B4-BE49-F238E27FC236}">
                <a16:creationId xmlns:a16="http://schemas.microsoft.com/office/drawing/2014/main" id="{F4056730-7955-7FDA-89B6-F18BC1A4E3D3}"/>
              </a:ext>
            </a:extLst>
          </p:cNvPr>
          <p:cNvSpPr txBox="1"/>
          <p:nvPr/>
        </p:nvSpPr>
        <p:spPr>
          <a:xfrm>
            <a:off x="14791288" y="9919949"/>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23411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8FB464-9E6E-044E-A3CA-B5DDA0DA28FA}"/>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069DBB9E-EE17-72BF-AA51-ED595DDF8A72}"/>
              </a:ext>
            </a:extLst>
          </p:cNvPr>
          <p:cNvSpPr>
            <a:spLocks noGrp="1"/>
          </p:cNvSpPr>
          <p:nvPr>
            <p:ph type="title"/>
          </p:nvPr>
        </p:nvSpPr>
        <p:spPr/>
        <p:txBody>
          <a:bodyPr/>
          <a:lstStyle/>
          <a:p>
            <a:r>
              <a:rPr lang="de-DE" dirty="0" err="1"/>
              <a:t>Recurrent</a:t>
            </a:r>
            <a:r>
              <a:rPr lang="de-DE" dirty="0"/>
              <a:t> </a:t>
            </a:r>
            <a:r>
              <a:rPr lang="de-DE" dirty="0" err="1"/>
              <a:t>Neural</a:t>
            </a:r>
            <a:r>
              <a:rPr lang="de-DE" dirty="0"/>
              <a:t> Networks (RNN) - Aufbau</a:t>
            </a:r>
            <a:endParaRPr lang="en-US" dirty="0"/>
          </a:p>
        </p:txBody>
      </p:sp>
      <p:sp>
        <p:nvSpPr>
          <p:cNvPr id="5" name="Foliennummernplatzhalter 4">
            <a:extLst>
              <a:ext uri="{FF2B5EF4-FFF2-40B4-BE49-F238E27FC236}">
                <a16:creationId xmlns:a16="http://schemas.microsoft.com/office/drawing/2014/main" id="{D875DD56-2281-DF23-F398-4873B8E880AF}"/>
              </a:ext>
            </a:extLst>
          </p:cNvPr>
          <p:cNvSpPr>
            <a:spLocks noGrp="1"/>
          </p:cNvSpPr>
          <p:nvPr>
            <p:ph type="sldNum" sz="quarter" idx="10"/>
          </p:nvPr>
        </p:nvSpPr>
        <p:spPr/>
        <p:txBody>
          <a:bodyPr/>
          <a:lstStyle/>
          <a:p>
            <a:pPr>
              <a:defRPr/>
            </a:pPr>
            <a:fld id="{6D79B608-30BF-4780-AD74-2A39D90104E2}" type="slidenum">
              <a:rPr lang="de-DE" altLang="de-DE" smtClean="0"/>
              <a:pPr>
                <a:defRPr/>
              </a:pPr>
              <a:t>34</a:t>
            </a:fld>
            <a:r>
              <a:rPr lang="de-DE" altLang="de-DE" dirty="0"/>
              <a:t> / 72</a:t>
            </a:r>
          </a:p>
        </p:txBody>
      </p:sp>
      <p:pic>
        <p:nvPicPr>
          <p:cNvPr id="6" name="Picture 2" descr="Picture">
            <a:extLst>
              <a:ext uri="{FF2B5EF4-FFF2-40B4-BE49-F238E27FC236}">
                <a16:creationId xmlns:a16="http://schemas.microsoft.com/office/drawing/2014/main" id="{EA5CABD9-C034-8BD0-BFCA-3BD114732A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28089" y="4373724"/>
            <a:ext cx="18927822" cy="4968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4529E83C-A0A3-0959-4FC9-9984D2378C5C}"/>
              </a:ext>
            </a:extLst>
          </p:cNvPr>
          <p:cNvSpPr txBox="1"/>
          <p:nvPr/>
        </p:nvSpPr>
        <p:spPr>
          <a:xfrm>
            <a:off x="21401812" y="12087965"/>
            <a:ext cx="3384376" cy="461665"/>
          </a:xfrm>
          <a:prstGeom prst="rect">
            <a:avLst/>
          </a:prstGeom>
          <a:noFill/>
        </p:spPr>
        <p:txBody>
          <a:bodyPr wrap="square" rtlCol="0">
            <a:sp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vgl. Li 2019</a:t>
            </a:r>
            <a:endParaRPr lang="en-US" sz="2400" dirty="0" err="1">
              <a:solidFill>
                <a:schemeClr val="tx2">
                  <a:lumMod val="50000"/>
                </a:schemeClr>
              </a:solidFill>
              <a:latin typeface="+mn-lt"/>
            </a:endParaRPr>
          </a:p>
        </p:txBody>
      </p:sp>
      <p:sp>
        <p:nvSpPr>
          <p:cNvPr id="3" name="Textfeld 2">
            <a:extLst>
              <a:ext uri="{FF2B5EF4-FFF2-40B4-BE49-F238E27FC236}">
                <a16:creationId xmlns:a16="http://schemas.microsoft.com/office/drawing/2014/main" id="{12A168D2-4680-5AD1-C253-940730EC2193}"/>
              </a:ext>
            </a:extLst>
          </p:cNvPr>
          <p:cNvSpPr txBox="1"/>
          <p:nvPr/>
        </p:nvSpPr>
        <p:spPr>
          <a:xfrm>
            <a:off x="9345701" y="9639307"/>
            <a:ext cx="2880320" cy="1815882"/>
          </a:xfrm>
          <a:prstGeom prst="rect">
            <a:avLst/>
          </a:prstGeom>
          <a:noFill/>
        </p:spPr>
        <p:txBody>
          <a:bodyPr wrap="square" rtlCol="0">
            <a:spAutoFit/>
          </a:bodyPr>
          <a:lstStyle/>
          <a:p>
            <a:r>
              <a:rPr lang="de-DE" b="1" dirty="0">
                <a:solidFill>
                  <a:schemeClr val="tx2">
                    <a:lumMod val="50000"/>
                  </a:schemeClr>
                </a:solidFill>
                <a:latin typeface="+mn-lt"/>
              </a:rPr>
              <a:t>Wie lautet die Formel für den Satz des Pythagoras?</a:t>
            </a:r>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18145CFC-5D50-9B63-3FA4-35047EE67BF6}"/>
                  </a:ext>
                </a:extLst>
              </p:cNvPr>
              <p:cNvSpPr txBox="1"/>
              <p:nvPr/>
            </p:nvSpPr>
            <p:spPr>
              <a:xfrm>
                <a:off x="8909898" y="3399585"/>
                <a:ext cx="3642141" cy="503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3200" b="1" i="1" smtClean="0">
                              <a:solidFill>
                                <a:schemeClr val="tx2">
                                  <a:lumMod val="50000"/>
                                </a:schemeClr>
                              </a:solidFill>
                              <a:latin typeface="Cambria Math" panose="02040503050406030204" pitchFamily="18" charset="0"/>
                              <a:ea typeface="Cambria Math" panose="02040503050406030204" pitchFamily="18" charset="0"/>
                            </a:rPr>
                          </m:ctrlPr>
                        </m:sSupPr>
                        <m:e>
                          <m:r>
                            <a:rPr lang="de-DE" sz="3200" b="1" i="1" smtClean="0">
                              <a:solidFill>
                                <a:schemeClr val="tx2">
                                  <a:lumMod val="50000"/>
                                </a:schemeClr>
                              </a:solidFill>
                              <a:latin typeface="Cambria Math" panose="02040503050406030204" pitchFamily="18" charset="0"/>
                              <a:ea typeface="Cambria Math" panose="02040503050406030204" pitchFamily="18" charset="0"/>
                            </a:rPr>
                            <m:t>𝒂</m:t>
                          </m:r>
                        </m:e>
                        <m:sup>
                          <m:r>
                            <a:rPr lang="de-DE" sz="3200" b="1" i="1" smtClean="0">
                              <a:solidFill>
                                <a:schemeClr val="tx2">
                                  <a:lumMod val="50000"/>
                                </a:schemeClr>
                              </a:solidFill>
                              <a:latin typeface="Cambria Math" panose="02040503050406030204" pitchFamily="18" charset="0"/>
                              <a:ea typeface="Cambria Math" panose="02040503050406030204" pitchFamily="18" charset="0"/>
                            </a:rPr>
                            <m:t>𝟐</m:t>
                          </m:r>
                        </m:sup>
                      </m:sSup>
                      <m:r>
                        <a:rPr lang="de-DE" sz="3200" b="1" i="1" dirty="0" smtClean="0">
                          <a:solidFill>
                            <a:schemeClr val="tx2">
                              <a:lumMod val="50000"/>
                            </a:schemeClr>
                          </a:solidFill>
                          <a:latin typeface="Cambria Math" panose="02040503050406030204" pitchFamily="18" charset="0"/>
                          <a:ea typeface="Cambria Math" panose="02040503050406030204" pitchFamily="18" charset="0"/>
                        </a:rPr>
                        <m:t>+ </m:t>
                      </m:r>
                      <m:sSup>
                        <m:sSupPr>
                          <m:ctrlPr>
                            <a:rPr lang="de-DE" sz="3200" b="1" i="1" dirty="0" smtClean="0">
                              <a:solidFill>
                                <a:schemeClr val="tx2">
                                  <a:lumMod val="50000"/>
                                </a:schemeClr>
                              </a:solidFill>
                              <a:latin typeface="Cambria Math" panose="02040503050406030204" pitchFamily="18" charset="0"/>
                              <a:ea typeface="Cambria Math" panose="02040503050406030204" pitchFamily="18" charset="0"/>
                            </a:rPr>
                          </m:ctrlPr>
                        </m:sSupPr>
                        <m:e>
                          <m:r>
                            <a:rPr lang="de-DE" sz="3200" b="1" i="1" dirty="0" smtClean="0">
                              <a:solidFill>
                                <a:schemeClr val="tx2">
                                  <a:lumMod val="50000"/>
                                </a:schemeClr>
                              </a:solidFill>
                              <a:latin typeface="Cambria Math" panose="02040503050406030204" pitchFamily="18" charset="0"/>
                              <a:ea typeface="Cambria Math" panose="02040503050406030204" pitchFamily="18" charset="0"/>
                            </a:rPr>
                            <m:t>𝒃</m:t>
                          </m:r>
                        </m:e>
                        <m:sup>
                          <m:r>
                            <a:rPr lang="de-DE" sz="3200" b="1" i="1" dirty="0" smtClean="0">
                              <a:solidFill>
                                <a:schemeClr val="tx2">
                                  <a:lumMod val="50000"/>
                                </a:schemeClr>
                              </a:solidFill>
                              <a:latin typeface="Cambria Math" panose="02040503050406030204" pitchFamily="18" charset="0"/>
                              <a:ea typeface="Cambria Math" panose="02040503050406030204" pitchFamily="18" charset="0"/>
                            </a:rPr>
                            <m:t>𝟐</m:t>
                          </m:r>
                        </m:sup>
                      </m:sSup>
                      <m:r>
                        <a:rPr lang="de-DE" sz="3200" b="1" i="1" dirty="0" smtClean="0">
                          <a:solidFill>
                            <a:schemeClr val="tx2">
                              <a:lumMod val="50000"/>
                            </a:schemeClr>
                          </a:solidFill>
                          <a:latin typeface="Cambria Math" panose="02040503050406030204" pitchFamily="18" charset="0"/>
                          <a:ea typeface="Cambria Math" panose="02040503050406030204" pitchFamily="18" charset="0"/>
                        </a:rPr>
                        <m:t>= </m:t>
                      </m:r>
                      <m:sSup>
                        <m:sSupPr>
                          <m:ctrlPr>
                            <a:rPr lang="de-DE" sz="3200" b="1" i="1" dirty="0" smtClean="0">
                              <a:solidFill>
                                <a:schemeClr val="tx2">
                                  <a:lumMod val="50000"/>
                                </a:schemeClr>
                              </a:solidFill>
                              <a:latin typeface="Cambria Math" panose="02040503050406030204" pitchFamily="18" charset="0"/>
                              <a:ea typeface="Cambria Math" panose="02040503050406030204" pitchFamily="18" charset="0"/>
                            </a:rPr>
                          </m:ctrlPr>
                        </m:sSupPr>
                        <m:e>
                          <m:r>
                            <a:rPr lang="de-DE" sz="3200" b="1" i="1" dirty="0" smtClean="0">
                              <a:solidFill>
                                <a:schemeClr val="tx2">
                                  <a:lumMod val="50000"/>
                                </a:schemeClr>
                              </a:solidFill>
                              <a:latin typeface="Cambria Math" panose="02040503050406030204" pitchFamily="18" charset="0"/>
                              <a:ea typeface="Cambria Math" panose="02040503050406030204" pitchFamily="18" charset="0"/>
                            </a:rPr>
                            <m:t>𝒄</m:t>
                          </m:r>
                        </m:e>
                        <m:sup>
                          <m:r>
                            <a:rPr lang="de-DE" sz="3200" b="1" i="1" dirty="0" smtClean="0">
                              <a:solidFill>
                                <a:schemeClr val="tx2">
                                  <a:lumMod val="50000"/>
                                </a:schemeClr>
                              </a:solidFill>
                              <a:latin typeface="Cambria Math" panose="02040503050406030204" pitchFamily="18" charset="0"/>
                              <a:ea typeface="Cambria Math" panose="02040503050406030204" pitchFamily="18" charset="0"/>
                            </a:rPr>
                            <m:t>𝟐</m:t>
                          </m:r>
                        </m:sup>
                      </m:sSup>
                      <m:r>
                        <a:rPr lang="de-DE" sz="3200" b="1" i="1" smtClean="0">
                          <a:solidFill>
                            <a:schemeClr val="tx2">
                              <a:lumMod val="50000"/>
                            </a:schemeClr>
                          </a:solidFill>
                          <a:latin typeface="Cambria Math" panose="02040503050406030204" pitchFamily="18" charset="0"/>
                          <a:ea typeface="Cambria Math" panose="02040503050406030204" pitchFamily="18" charset="0"/>
                        </a:rPr>
                        <m:t> </m:t>
                      </m:r>
                    </m:oMath>
                  </m:oMathPara>
                </a14:m>
                <a:endParaRPr lang="de-DE" sz="3200" b="1" dirty="0">
                  <a:solidFill>
                    <a:schemeClr val="tx2">
                      <a:lumMod val="50000"/>
                    </a:schemeClr>
                  </a:solidFill>
                  <a:latin typeface="+mn-lt"/>
                  <a:ea typeface="Cambria Math" panose="02040503050406030204" pitchFamily="18" charset="0"/>
                </a:endParaRPr>
              </a:p>
            </p:txBody>
          </p:sp>
        </mc:Choice>
        <mc:Fallback xmlns="">
          <p:sp>
            <p:nvSpPr>
              <p:cNvPr id="12" name="Textfeld 11">
                <a:extLst>
                  <a:ext uri="{FF2B5EF4-FFF2-40B4-BE49-F238E27FC236}">
                    <a16:creationId xmlns:a16="http://schemas.microsoft.com/office/drawing/2014/main" id="{18145CFC-5D50-9B63-3FA4-35047EE67BF6}"/>
                  </a:ext>
                </a:extLst>
              </p:cNvPr>
              <p:cNvSpPr txBox="1">
                <a:spLocks noRot="1" noChangeAspect="1" noMove="1" noResize="1" noEditPoints="1" noAdjustHandles="1" noChangeArrowheads="1" noChangeShapeType="1" noTextEdit="1"/>
              </p:cNvSpPr>
              <p:nvPr/>
            </p:nvSpPr>
            <p:spPr>
              <a:xfrm>
                <a:off x="8909898" y="3399585"/>
                <a:ext cx="3642141" cy="503599"/>
              </a:xfrm>
              <a:prstGeom prst="rect">
                <a:avLst/>
              </a:prstGeom>
              <a:blipFill>
                <a:blip r:embed="rId4"/>
                <a:stretch>
                  <a:fillRect/>
                </a:stretch>
              </a:blipFill>
            </p:spPr>
            <p:txBody>
              <a:bodyPr/>
              <a:lstStyle/>
              <a:p>
                <a:r>
                  <a:rPr lang="en-US">
                    <a:noFill/>
                  </a:rPr>
                  <a:t> </a:t>
                </a:r>
              </a:p>
            </p:txBody>
          </p:sp>
        </mc:Fallback>
      </mc:AlternateContent>
      <p:sp>
        <p:nvSpPr>
          <p:cNvPr id="14" name="Textfeld 13">
            <a:extLst>
              <a:ext uri="{FF2B5EF4-FFF2-40B4-BE49-F238E27FC236}">
                <a16:creationId xmlns:a16="http://schemas.microsoft.com/office/drawing/2014/main" id="{0180EDCA-7BCB-EB33-5157-F33734B3DC56}"/>
              </a:ext>
            </a:extLst>
          </p:cNvPr>
          <p:cNvSpPr txBox="1"/>
          <p:nvPr/>
        </p:nvSpPr>
        <p:spPr>
          <a:xfrm>
            <a:off x="10942950" y="5650972"/>
            <a:ext cx="2113079" cy="523220"/>
          </a:xfrm>
          <a:prstGeom prst="rect">
            <a:avLst/>
          </a:prstGeom>
          <a:noFill/>
        </p:spPr>
        <p:txBody>
          <a:bodyPr wrap="none" rtlCol="0">
            <a:spAutoFit/>
          </a:bodyPr>
          <a:lstStyle/>
          <a:p>
            <a:r>
              <a:rPr lang="de-DE" b="1" dirty="0">
                <a:solidFill>
                  <a:srgbClr val="FF0000"/>
                </a:solidFill>
                <a:latin typeface="+mn-lt"/>
              </a:rPr>
              <a:t>Pythagoras	 </a:t>
            </a:r>
          </a:p>
        </p:txBody>
      </p:sp>
      <p:sp>
        <p:nvSpPr>
          <p:cNvPr id="16" name="Textfeld 15">
            <a:extLst>
              <a:ext uri="{FF2B5EF4-FFF2-40B4-BE49-F238E27FC236}">
                <a16:creationId xmlns:a16="http://schemas.microsoft.com/office/drawing/2014/main" id="{69DEE908-14F7-3A2D-B8A2-8070CB6CC3CF}"/>
              </a:ext>
            </a:extLst>
          </p:cNvPr>
          <p:cNvSpPr txBox="1"/>
          <p:nvPr/>
        </p:nvSpPr>
        <p:spPr>
          <a:xfrm>
            <a:off x="12408024" y="9695419"/>
            <a:ext cx="2520280" cy="954107"/>
          </a:xfrm>
          <a:prstGeom prst="rect">
            <a:avLst/>
          </a:prstGeom>
          <a:noFill/>
        </p:spPr>
        <p:txBody>
          <a:bodyPr wrap="square" rtlCol="0">
            <a:spAutoFit/>
          </a:bodyPr>
          <a:lstStyle/>
          <a:p>
            <a:r>
              <a:rPr lang="de-DE" b="1" dirty="0">
                <a:solidFill>
                  <a:schemeClr val="tx2">
                    <a:lumMod val="50000"/>
                  </a:schemeClr>
                </a:solidFill>
                <a:latin typeface="+mn-lt"/>
              </a:rPr>
              <a:t>Aus welchem Land kam </a:t>
            </a:r>
            <a:r>
              <a:rPr lang="de-DE" b="1" dirty="0">
                <a:solidFill>
                  <a:srgbClr val="FF0000"/>
                </a:solidFill>
                <a:latin typeface="+mn-lt"/>
              </a:rPr>
              <a:t>er</a:t>
            </a:r>
            <a:r>
              <a:rPr lang="de-DE" b="1" dirty="0">
                <a:solidFill>
                  <a:schemeClr val="tx2">
                    <a:lumMod val="50000"/>
                  </a:schemeClr>
                </a:solidFill>
                <a:latin typeface="+mn-lt"/>
              </a:rPr>
              <a:t>?</a:t>
            </a:r>
          </a:p>
        </p:txBody>
      </p:sp>
      <p:sp>
        <p:nvSpPr>
          <p:cNvPr id="18" name="Textfeld 17">
            <a:extLst>
              <a:ext uri="{FF2B5EF4-FFF2-40B4-BE49-F238E27FC236}">
                <a16:creationId xmlns:a16="http://schemas.microsoft.com/office/drawing/2014/main" id="{A1AF1F8C-8C59-C1FA-16D2-1EAC8B3278EE}"/>
              </a:ext>
            </a:extLst>
          </p:cNvPr>
          <p:cNvSpPr txBox="1"/>
          <p:nvPr/>
        </p:nvSpPr>
        <p:spPr>
          <a:xfrm>
            <a:off x="12433694" y="3360203"/>
            <a:ext cx="2113079" cy="954107"/>
          </a:xfrm>
          <a:prstGeom prst="rect">
            <a:avLst/>
          </a:prstGeom>
          <a:noFill/>
        </p:spPr>
        <p:txBody>
          <a:bodyPr wrap="square" rtlCol="0">
            <a:spAutoFit/>
          </a:bodyPr>
          <a:lstStyle/>
          <a:p>
            <a:r>
              <a:rPr lang="de-DE" b="1" dirty="0">
                <a:solidFill>
                  <a:schemeClr val="tx2">
                    <a:lumMod val="50000"/>
                  </a:schemeClr>
                </a:solidFill>
                <a:latin typeface="+mn-lt"/>
              </a:rPr>
              <a:t>Antikes Griechenland</a:t>
            </a:r>
          </a:p>
        </p:txBody>
      </p:sp>
    </p:spTree>
    <p:extLst>
      <p:ext uri="{BB962C8B-B14F-4D97-AF65-F5344CB8AC3E}">
        <p14:creationId xmlns:p14="http://schemas.microsoft.com/office/powerpoint/2010/main" val="418669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Grafik 159">
            <a:extLst>
              <a:ext uri="{FF2B5EF4-FFF2-40B4-BE49-F238E27FC236}">
                <a16:creationId xmlns:a16="http://schemas.microsoft.com/office/drawing/2014/main" id="{7C3B9526-87D4-F613-9773-701CF74AC5FD}"/>
              </a:ext>
            </a:extLst>
          </p:cNvPr>
          <p:cNvPicPr>
            <a:picLocks noChangeAspect="1"/>
          </p:cNvPicPr>
          <p:nvPr/>
        </p:nvPicPr>
        <p:blipFill rotWithShape="1">
          <a:blip r:embed="rId3"/>
          <a:srcRect l="57466" b="6772"/>
          <a:stretch/>
        </p:blipFill>
        <p:spPr>
          <a:xfrm>
            <a:off x="12079154" y="3332273"/>
            <a:ext cx="4392745" cy="5812235"/>
          </a:xfrm>
          <a:prstGeom prst="rect">
            <a:avLst/>
          </a:prstGeom>
        </p:spPr>
      </p:pic>
      <p:sp>
        <p:nvSpPr>
          <p:cNvPr id="2" name="Fußzeilenplatzhalter 1">
            <a:extLst>
              <a:ext uri="{FF2B5EF4-FFF2-40B4-BE49-F238E27FC236}">
                <a16:creationId xmlns:a16="http://schemas.microsoft.com/office/drawing/2014/main" id="{5DB42F7E-3BD4-DDE2-0A81-C89E287F8EE2}"/>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7360A7B9-DFA2-EE7B-42DD-E9F436382ED2}"/>
              </a:ext>
            </a:extLst>
          </p:cNvPr>
          <p:cNvSpPr>
            <a:spLocks noGrp="1"/>
          </p:cNvSpPr>
          <p:nvPr>
            <p:ph type="title"/>
          </p:nvPr>
        </p:nvSpPr>
        <p:spPr/>
        <p:txBody>
          <a:bodyPr/>
          <a:lstStyle/>
          <a:p>
            <a:r>
              <a:rPr lang="de-DE" dirty="0"/>
              <a:t>Was bewirkt die Aufmerksamkeit?</a:t>
            </a:r>
          </a:p>
        </p:txBody>
      </p:sp>
      <p:sp>
        <p:nvSpPr>
          <p:cNvPr id="5" name="Foliennummernplatzhalter 4">
            <a:extLst>
              <a:ext uri="{FF2B5EF4-FFF2-40B4-BE49-F238E27FC236}">
                <a16:creationId xmlns:a16="http://schemas.microsoft.com/office/drawing/2014/main" id="{7607D337-6C33-5383-C43A-1C6979DB4220}"/>
              </a:ext>
            </a:extLst>
          </p:cNvPr>
          <p:cNvSpPr>
            <a:spLocks noGrp="1"/>
          </p:cNvSpPr>
          <p:nvPr>
            <p:ph type="sldNum" sz="quarter" idx="10"/>
          </p:nvPr>
        </p:nvSpPr>
        <p:spPr/>
        <p:txBody>
          <a:bodyPr/>
          <a:lstStyle/>
          <a:p>
            <a:pPr>
              <a:defRPr/>
            </a:pPr>
            <a:fld id="{6D79B608-30BF-4780-AD74-2A39D90104E2}" type="slidenum">
              <a:rPr lang="de-DE" altLang="de-DE" smtClean="0"/>
              <a:pPr>
                <a:defRPr/>
              </a:pPr>
              <a:t>35</a:t>
            </a:fld>
            <a:r>
              <a:rPr lang="de-DE" altLang="de-DE" dirty="0"/>
              <a:t> / 72</a:t>
            </a:r>
          </a:p>
        </p:txBody>
      </p:sp>
      <p:pic>
        <p:nvPicPr>
          <p:cNvPr id="7" name="Grafik 6">
            <a:extLst>
              <a:ext uri="{FF2B5EF4-FFF2-40B4-BE49-F238E27FC236}">
                <a16:creationId xmlns:a16="http://schemas.microsoft.com/office/drawing/2014/main" id="{212A2A90-FAEF-6DFB-5977-49CC6A3877BA}"/>
              </a:ext>
            </a:extLst>
          </p:cNvPr>
          <p:cNvPicPr>
            <a:picLocks noChangeAspect="1"/>
          </p:cNvPicPr>
          <p:nvPr/>
        </p:nvPicPr>
        <p:blipFill rotWithShape="1">
          <a:blip r:embed="rId3"/>
          <a:srcRect r="55034" b="6772"/>
          <a:stretch/>
        </p:blipFill>
        <p:spPr>
          <a:xfrm>
            <a:off x="6167973" y="3278013"/>
            <a:ext cx="4643878" cy="5812235"/>
          </a:xfrm>
          <a:prstGeom prst="rect">
            <a:avLst/>
          </a:prstGeom>
        </p:spPr>
      </p:pic>
      <p:pic>
        <p:nvPicPr>
          <p:cNvPr id="11" name="Grafik 10">
            <a:extLst>
              <a:ext uri="{FF2B5EF4-FFF2-40B4-BE49-F238E27FC236}">
                <a16:creationId xmlns:a16="http://schemas.microsoft.com/office/drawing/2014/main" id="{DB0003FF-7E95-FDAA-2E45-2A2480D0351B}"/>
              </a:ext>
            </a:extLst>
          </p:cNvPr>
          <p:cNvPicPr>
            <a:picLocks noChangeAspect="1"/>
          </p:cNvPicPr>
          <p:nvPr/>
        </p:nvPicPr>
        <p:blipFill>
          <a:blip r:embed="rId4"/>
          <a:stretch>
            <a:fillRect/>
          </a:stretch>
        </p:blipFill>
        <p:spPr>
          <a:xfrm>
            <a:off x="16710791" y="3278013"/>
            <a:ext cx="6731000" cy="7556500"/>
          </a:xfrm>
          <a:prstGeom prst="rect">
            <a:avLst/>
          </a:prstGeom>
        </p:spPr>
      </p:pic>
      <p:sp>
        <p:nvSpPr>
          <p:cNvPr id="14" name="Textfeld 13">
            <a:extLst>
              <a:ext uri="{FF2B5EF4-FFF2-40B4-BE49-F238E27FC236}">
                <a16:creationId xmlns:a16="http://schemas.microsoft.com/office/drawing/2014/main" id="{5416DF9E-A8AB-6039-2513-C8760398CB81}"/>
              </a:ext>
            </a:extLst>
          </p:cNvPr>
          <p:cNvSpPr txBox="1"/>
          <p:nvPr/>
        </p:nvSpPr>
        <p:spPr>
          <a:xfrm>
            <a:off x="11331749" y="10006566"/>
            <a:ext cx="2892138" cy="400110"/>
          </a:xfrm>
          <a:prstGeom prst="rect">
            <a:avLst/>
          </a:prstGeom>
          <a:noFill/>
        </p:spPr>
        <p:txBody>
          <a:bodyPr wrap="none" rtlCol="0">
            <a:spAutoFit/>
          </a:bodyPr>
          <a:lstStyle/>
          <a:p>
            <a:r>
              <a:rPr lang="de-DE" sz="2000" b="1" dirty="0">
                <a:solidFill>
                  <a:schemeClr val="tx2">
                    <a:lumMod val="50000"/>
                  </a:schemeClr>
                </a:solidFill>
                <a:latin typeface="+mn-lt"/>
              </a:rPr>
              <a:t>Auszug aus einem Beispiel</a:t>
            </a:r>
          </a:p>
        </p:txBody>
      </p:sp>
      <p:sp>
        <p:nvSpPr>
          <p:cNvPr id="15" name="Rechteck 14">
            <a:extLst>
              <a:ext uri="{FF2B5EF4-FFF2-40B4-BE49-F238E27FC236}">
                <a16:creationId xmlns:a16="http://schemas.microsoft.com/office/drawing/2014/main" id="{5DF5F027-1987-4785-9FEB-495015D4E0A0}"/>
              </a:ext>
            </a:extLst>
          </p:cNvPr>
          <p:cNvSpPr/>
          <p:nvPr/>
        </p:nvSpPr>
        <p:spPr bwMode="auto">
          <a:xfrm>
            <a:off x="6503368" y="361764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6" name="Rechteck 15">
            <a:extLst>
              <a:ext uri="{FF2B5EF4-FFF2-40B4-BE49-F238E27FC236}">
                <a16:creationId xmlns:a16="http://schemas.microsoft.com/office/drawing/2014/main" id="{714FE941-74C0-2EFC-B70F-997C95049325}"/>
              </a:ext>
            </a:extLst>
          </p:cNvPr>
          <p:cNvSpPr/>
          <p:nvPr/>
        </p:nvSpPr>
        <p:spPr bwMode="auto">
          <a:xfrm>
            <a:off x="6575376" y="4255819"/>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7" name="Rechteck 16">
            <a:extLst>
              <a:ext uri="{FF2B5EF4-FFF2-40B4-BE49-F238E27FC236}">
                <a16:creationId xmlns:a16="http://schemas.microsoft.com/office/drawing/2014/main" id="{36882A9F-F516-9F32-044C-FE9DDBBFDABC}"/>
              </a:ext>
            </a:extLst>
          </p:cNvPr>
          <p:cNvSpPr/>
          <p:nvPr/>
        </p:nvSpPr>
        <p:spPr bwMode="auto">
          <a:xfrm>
            <a:off x="6583448" y="4893998"/>
            <a:ext cx="856024"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8" name="Rechteck 17">
            <a:extLst>
              <a:ext uri="{FF2B5EF4-FFF2-40B4-BE49-F238E27FC236}">
                <a16:creationId xmlns:a16="http://schemas.microsoft.com/office/drawing/2014/main" id="{D6EA0490-CE02-7BE5-F9C1-42E02F379063}"/>
              </a:ext>
            </a:extLst>
          </p:cNvPr>
          <p:cNvSpPr/>
          <p:nvPr/>
        </p:nvSpPr>
        <p:spPr bwMode="auto">
          <a:xfrm>
            <a:off x="6548776" y="5453203"/>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9" name="Rechteck 18">
            <a:extLst>
              <a:ext uri="{FF2B5EF4-FFF2-40B4-BE49-F238E27FC236}">
                <a16:creationId xmlns:a16="http://schemas.microsoft.com/office/drawing/2014/main" id="{CAA62405-AFCF-04BE-2817-425F9BBEFC59}"/>
              </a:ext>
            </a:extLst>
          </p:cNvPr>
          <p:cNvSpPr/>
          <p:nvPr/>
        </p:nvSpPr>
        <p:spPr bwMode="auto">
          <a:xfrm>
            <a:off x="6575376" y="6074341"/>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0" name="Rechteck 19">
            <a:extLst>
              <a:ext uri="{FF2B5EF4-FFF2-40B4-BE49-F238E27FC236}">
                <a16:creationId xmlns:a16="http://schemas.microsoft.com/office/drawing/2014/main" id="{C4B2B479-C0FF-2708-BC49-BA0AC07A955A}"/>
              </a:ext>
            </a:extLst>
          </p:cNvPr>
          <p:cNvSpPr/>
          <p:nvPr/>
        </p:nvSpPr>
        <p:spPr bwMode="auto">
          <a:xfrm>
            <a:off x="6583448" y="6611029"/>
            <a:ext cx="107204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1" name="Rechteck 20">
            <a:extLst>
              <a:ext uri="{FF2B5EF4-FFF2-40B4-BE49-F238E27FC236}">
                <a16:creationId xmlns:a16="http://schemas.microsoft.com/office/drawing/2014/main" id="{888F3FB2-EE4C-7D19-D456-AF975745C129}"/>
              </a:ext>
            </a:extLst>
          </p:cNvPr>
          <p:cNvSpPr/>
          <p:nvPr/>
        </p:nvSpPr>
        <p:spPr bwMode="auto">
          <a:xfrm>
            <a:off x="6538180" y="7885350"/>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2" name="Rechteck 21">
            <a:extLst>
              <a:ext uri="{FF2B5EF4-FFF2-40B4-BE49-F238E27FC236}">
                <a16:creationId xmlns:a16="http://schemas.microsoft.com/office/drawing/2014/main" id="{5A01CE20-35F4-BE13-2586-B23E3D6AA08B}"/>
              </a:ext>
            </a:extLst>
          </p:cNvPr>
          <p:cNvSpPr/>
          <p:nvPr/>
        </p:nvSpPr>
        <p:spPr bwMode="auto">
          <a:xfrm>
            <a:off x="6583448" y="8468522"/>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23" name="Grafik 22">
            <a:extLst>
              <a:ext uri="{FF2B5EF4-FFF2-40B4-BE49-F238E27FC236}">
                <a16:creationId xmlns:a16="http://schemas.microsoft.com/office/drawing/2014/main" id="{EF430B90-66F2-EA47-219F-47C8B057D2DE}"/>
              </a:ext>
            </a:extLst>
          </p:cNvPr>
          <p:cNvPicPr>
            <a:picLocks noChangeAspect="1"/>
          </p:cNvPicPr>
          <p:nvPr/>
        </p:nvPicPr>
        <p:blipFill rotWithShape="1">
          <a:blip r:embed="rId5"/>
          <a:srcRect r="841"/>
          <a:stretch/>
        </p:blipFill>
        <p:spPr>
          <a:xfrm>
            <a:off x="6359352" y="6971069"/>
            <a:ext cx="1584176" cy="1384683"/>
          </a:xfrm>
          <a:prstGeom prst="rect">
            <a:avLst/>
          </a:prstGeom>
        </p:spPr>
      </p:pic>
      <p:pic>
        <p:nvPicPr>
          <p:cNvPr id="24" name="Grafik 23">
            <a:extLst>
              <a:ext uri="{FF2B5EF4-FFF2-40B4-BE49-F238E27FC236}">
                <a16:creationId xmlns:a16="http://schemas.microsoft.com/office/drawing/2014/main" id="{670A38B7-5EF3-A588-57B2-7EA20B2498A7}"/>
              </a:ext>
            </a:extLst>
          </p:cNvPr>
          <p:cNvPicPr>
            <a:picLocks noChangeAspect="1"/>
          </p:cNvPicPr>
          <p:nvPr/>
        </p:nvPicPr>
        <p:blipFill>
          <a:blip r:embed="rId6"/>
          <a:stretch>
            <a:fillRect/>
          </a:stretch>
        </p:blipFill>
        <p:spPr>
          <a:xfrm>
            <a:off x="8903443" y="3502410"/>
            <a:ext cx="1541031" cy="5386604"/>
          </a:xfrm>
          <a:prstGeom prst="rect">
            <a:avLst/>
          </a:prstGeom>
        </p:spPr>
      </p:pic>
      <p:pic>
        <p:nvPicPr>
          <p:cNvPr id="25" name="Grafik 24">
            <a:extLst>
              <a:ext uri="{FF2B5EF4-FFF2-40B4-BE49-F238E27FC236}">
                <a16:creationId xmlns:a16="http://schemas.microsoft.com/office/drawing/2014/main" id="{ECD1718B-26B6-B586-C62C-47049F628938}"/>
              </a:ext>
            </a:extLst>
          </p:cNvPr>
          <p:cNvPicPr>
            <a:picLocks noChangeAspect="1"/>
          </p:cNvPicPr>
          <p:nvPr/>
        </p:nvPicPr>
        <p:blipFill>
          <a:blip r:embed="rId6"/>
          <a:stretch>
            <a:fillRect/>
          </a:stretch>
        </p:blipFill>
        <p:spPr>
          <a:xfrm>
            <a:off x="12216704" y="3502410"/>
            <a:ext cx="1541031" cy="5386605"/>
          </a:xfrm>
          <a:prstGeom prst="rect">
            <a:avLst/>
          </a:prstGeom>
        </p:spPr>
      </p:pic>
      <p:pic>
        <p:nvPicPr>
          <p:cNvPr id="26" name="Grafik 25">
            <a:extLst>
              <a:ext uri="{FF2B5EF4-FFF2-40B4-BE49-F238E27FC236}">
                <a16:creationId xmlns:a16="http://schemas.microsoft.com/office/drawing/2014/main" id="{3C4A8CEA-0F86-C563-2F71-69609ECB6C9F}"/>
              </a:ext>
            </a:extLst>
          </p:cNvPr>
          <p:cNvPicPr>
            <a:picLocks noChangeAspect="1"/>
          </p:cNvPicPr>
          <p:nvPr/>
        </p:nvPicPr>
        <p:blipFill>
          <a:blip r:embed="rId6"/>
          <a:stretch>
            <a:fillRect/>
          </a:stretch>
        </p:blipFill>
        <p:spPr>
          <a:xfrm>
            <a:off x="14759449" y="3478771"/>
            <a:ext cx="1547793" cy="5410243"/>
          </a:xfrm>
          <a:prstGeom prst="rect">
            <a:avLst/>
          </a:prstGeom>
        </p:spPr>
      </p:pic>
      <p:pic>
        <p:nvPicPr>
          <p:cNvPr id="27" name="Grafik 26">
            <a:extLst>
              <a:ext uri="{FF2B5EF4-FFF2-40B4-BE49-F238E27FC236}">
                <a16:creationId xmlns:a16="http://schemas.microsoft.com/office/drawing/2014/main" id="{3B8F2457-A0FA-61F2-7456-E86C3D734A76}"/>
              </a:ext>
            </a:extLst>
          </p:cNvPr>
          <p:cNvPicPr>
            <a:picLocks noChangeAspect="1"/>
          </p:cNvPicPr>
          <p:nvPr/>
        </p:nvPicPr>
        <p:blipFill>
          <a:blip r:embed="rId6"/>
          <a:stretch>
            <a:fillRect/>
          </a:stretch>
        </p:blipFill>
        <p:spPr>
          <a:xfrm>
            <a:off x="16971819" y="3561058"/>
            <a:ext cx="1865457" cy="6520622"/>
          </a:xfrm>
          <a:prstGeom prst="rect">
            <a:avLst/>
          </a:prstGeom>
        </p:spPr>
      </p:pic>
      <p:pic>
        <p:nvPicPr>
          <p:cNvPr id="29" name="Grafik 28">
            <a:extLst>
              <a:ext uri="{FF2B5EF4-FFF2-40B4-BE49-F238E27FC236}">
                <a16:creationId xmlns:a16="http://schemas.microsoft.com/office/drawing/2014/main" id="{ABF86565-EFCC-5272-3229-D8FC5549773B}"/>
              </a:ext>
            </a:extLst>
          </p:cNvPr>
          <p:cNvPicPr>
            <a:picLocks noChangeAspect="1"/>
          </p:cNvPicPr>
          <p:nvPr/>
        </p:nvPicPr>
        <p:blipFill>
          <a:blip r:embed="rId6"/>
          <a:stretch>
            <a:fillRect/>
          </a:stretch>
        </p:blipFill>
        <p:spPr>
          <a:xfrm>
            <a:off x="19608824" y="3561058"/>
            <a:ext cx="1865457" cy="6520622"/>
          </a:xfrm>
          <a:prstGeom prst="rect">
            <a:avLst/>
          </a:prstGeom>
        </p:spPr>
      </p:pic>
      <p:pic>
        <p:nvPicPr>
          <p:cNvPr id="30" name="Grafik 29">
            <a:extLst>
              <a:ext uri="{FF2B5EF4-FFF2-40B4-BE49-F238E27FC236}">
                <a16:creationId xmlns:a16="http://schemas.microsoft.com/office/drawing/2014/main" id="{73B35DC3-FEE3-4CBC-FE87-C4D7606C73B2}"/>
              </a:ext>
            </a:extLst>
          </p:cNvPr>
          <p:cNvPicPr>
            <a:picLocks noChangeAspect="1"/>
          </p:cNvPicPr>
          <p:nvPr/>
        </p:nvPicPr>
        <p:blipFill>
          <a:blip r:embed="rId6"/>
          <a:stretch>
            <a:fillRect/>
          </a:stretch>
        </p:blipFill>
        <p:spPr>
          <a:xfrm>
            <a:off x="21416482" y="3561058"/>
            <a:ext cx="1865457" cy="6520622"/>
          </a:xfrm>
          <a:prstGeom prst="rect">
            <a:avLst/>
          </a:prstGeom>
        </p:spPr>
      </p:pic>
      <p:sp>
        <p:nvSpPr>
          <p:cNvPr id="31" name="Rechteck 30">
            <a:extLst>
              <a:ext uri="{FF2B5EF4-FFF2-40B4-BE49-F238E27FC236}">
                <a16:creationId xmlns:a16="http://schemas.microsoft.com/office/drawing/2014/main" id="{A5E6708D-AF75-26BC-1D5F-B4019052F98B}"/>
              </a:ext>
            </a:extLst>
          </p:cNvPr>
          <p:cNvSpPr/>
          <p:nvPr/>
        </p:nvSpPr>
        <p:spPr bwMode="auto">
          <a:xfrm>
            <a:off x="6504069" y="415419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32" name="Rechteck 31">
            <a:extLst>
              <a:ext uri="{FF2B5EF4-FFF2-40B4-BE49-F238E27FC236}">
                <a16:creationId xmlns:a16="http://schemas.microsoft.com/office/drawing/2014/main" id="{90CA45FB-A862-BD23-87D8-0AD00260F7B7}"/>
              </a:ext>
            </a:extLst>
          </p:cNvPr>
          <p:cNvSpPr/>
          <p:nvPr/>
        </p:nvSpPr>
        <p:spPr bwMode="auto">
          <a:xfrm>
            <a:off x="6529514" y="480331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33" name="Rechteck 32">
            <a:extLst>
              <a:ext uri="{FF2B5EF4-FFF2-40B4-BE49-F238E27FC236}">
                <a16:creationId xmlns:a16="http://schemas.microsoft.com/office/drawing/2014/main" id="{62A4095C-2C2F-4484-C766-466A0C569B77}"/>
              </a:ext>
            </a:extLst>
          </p:cNvPr>
          <p:cNvSpPr/>
          <p:nvPr/>
        </p:nvSpPr>
        <p:spPr bwMode="auto">
          <a:xfrm>
            <a:off x="6535830" y="535099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34" name="Rechteck 33">
            <a:extLst>
              <a:ext uri="{FF2B5EF4-FFF2-40B4-BE49-F238E27FC236}">
                <a16:creationId xmlns:a16="http://schemas.microsoft.com/office/drawing/2014/main" id="{6E4AD80E-F02D-4770-5C2F-12AC630E65FC}"/>
              </a:ext>
            </a:extLst>
          </p:cNvPr>
          <p:cNvSpPr/>
          <p:nvPr/>
        </p:nvSpPr>
        <p:spPr bwMode="auto">
          <a:xfrm>
            <a:off x="6551996" y="593710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35" name="Rechteck 34">
            <a:extLst>
              <a:ext uri="{FF2B5EF4-FFF2-40B4-BE49-F238E27FC236}">
                <a16:creationId xmlns:a16="http://schemas.microsoft.com/office/drawing/2014/main" id="{61F9C4BC-E7F0-4939-63F2-E66D9DC24A9C}"/>
              </a:ext>
            </a:extLst>
          </p:cNvPr>
          <p:cNvSpPr/>
          <p:nvPr/>
        </p:nvSpPr>
        <p:spPr bwMode="auto">
          <a:xfrm>
            <a:off x="6529514" y="654686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36" name="Rechteck 35">
            <a:extLst>
              <a:ext uri="{FF2B5EF4-FFF2-40B4-BE49-F238E27FC236}">
                <a16:creationId xmlns:a16="http://schemas.microsoft.com/office/drawing/2014/main" id="{FD687957-2CB2-3912-BB50-7D2099F687EB}"/>
              </a:ext>
            </a:extLst>
          </p:cNvPr>
          <p:cNvSpPr/>
          <p:nvPr/>
        </p:nvSpPr>
        <p:spPr bwMode="auto">
          <a:xfrm>
            <a:off x="6538180" y="722945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2"/>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37" name="Rechteck 36">
            <a:extLst>
              <a:ext uri="{FF2B5EF4-FFF2-40B4-BE49-F238E27FC236}">
                <a16:creationId xmlns:a16="http://schemas.microsoft.com/office/drawing/2014/main" id="{674950BB-9B52-AEB7-57A8-E28AC704D82A}"/>
              </a:ext>
            </a:extLst>
          </p:cNvPr>
          <p:cNvSpPr/>
          <p:nvPr/>
        </p:nvSpPr>
        <p:spPr bwMode="auto">
          <a:xfrm>
            <a:off x="6529514" y="7778548"/>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38" name="Rechteck 37">
            <a:extLst>
              <a:ext uri="{FF2B5EF4-FFF2-40B4-BE49-F238E27FC236}">
                <a16:creationId xmlns:a16="http://schemas.microsoft.com/office/drawing/2014/main" id="{2AE782A3-3E5D-0535-EE9E-FFC327466827}"/>
              </a:ext>
            </a:extLst>
          </p:cNvPr>
          <p:cNvSpPr/>
          <p:nvPr/>
        </p:nvSpPr>
        <p:spPr bwMode="auto">
          <a:xfrm>
            <a:off x="6537435" y="835575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39" name="Rechteck 38">
            <a:extLst>
              <a:ext uri="{FF2B5EF4-FFF2-40B4-BE49-F238E27FC236}">
                <a16:creationId xmlns:a16="http://schemas.microsoft.com/office/drawing/2014/main" id="{ED2665C3-D88F-1FAE-E55F-434C5A5FECFF}"/>
              </a:ext>
            </a:extLst>
          </p:cNvPr>
          <p:cNvSpPr/>
          <p:nvPr/>
        </p:nvSpPr>
        <p:spPr bwMode="auto">
          <a:xfrm>
            <a:off x="9066081" y="362878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40" name="Rechteck 39">
            <a:extLst>
              <a:ext uri="{FF2B5EF4-FFF2-40B4-BE49-F238E27FC236}">
                <a16:creationId xmlns:a16="http://schemas.microsoft.com/office/drawing/2014/main" id="{A3FDEF1C-7B27-1FA1-556D-0FEAFEF5672C}"/>
              </a:ext>
            </a:extLst>
          </p:cNvPr>
          <p:cNvSpPr/>
          <p:nvPr/>
        </p:nvSpPr>
        <p:spPr bwMode="auto">
          <a:xfrm>
            <a:off x="9138089" y="4266964"/>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1" name="Rechteck 40">
            <a:extLst>
              <a:ext uri="{FF2B5EF4-FFF2-40B4-BE49-F238E27FC236}">
                <a16:creationId xmlns:a16="http://schemas.microsoft.com/office/drawing/2014/main" id="{02C7C268-FF00-7FAD-BFFF-FD9CC03C9161}"/>
              </a:ext>
            </a:extLst>
          </p:cNvPr>
          <p:cNvSpPr/>
          <p:nvPr/>
        </p:nvSpPr>
        <p:spPr bwMode="auto">
          <a:xfrm>
            <a:off x="9146161" y="4905143"/>
            <a:ext cx="856024" cy="421528"/>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2" name="Rechteck 41">
            <a:extLst>
              <a:ext uri="{FF2B5EF4-FFF2-40B4-BE49-F238E27FC236}">
                <a16:creationId xmlns:a16="http://schemas.microsoft.com/office/drawing/2014/main" id="{7E0811E8-3873-0E71-79E7-B9FDB3186C26}"/>
              </a:ext>
            </a:extLst>
          </p:cNvPr>
          <p:cNvSpPr/>
          <p:nvPr/>
        </p:nvSpPr>
        <p:spPr bwMode="auto">
          <a:xfrm>
            <a:off x="9111489" y="5464348"/>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3" name="Rechteck 42">
            <a:extLst>
              <a:ext uri="{FF2B5EF4-FFF2-40B4-BE49-F238E27FC236}">
                <a16:creationId xmlns:a16="http://schemas.microsoft.com/office/drawing/2014/main" id="{17EC47A2-1A42-EF14-A631-783FAABB177C}"/>
              </a:ext>
            </a:extLst>
          </p:cNvPr>
          <p:cNvSpPr/>
          <p:nvPr/>
        </p:nvSpPr>
        <p:spPr bwMode="auto">
          <a:xfrm>
            <a:off x="9138089" y="6085486"/>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4" name="Rechteck 43">
            <a:extLst>
              <a:ext uri="{FF2B5EF4-FFF2-40B4-BE49-F238E27FC236}">
                <a16:creationId xmlns:a16="http://schemas.microsoft.com/office/drawing/2014/main" id="{75BD8AEA-0F9B-9F96-1CF6-E1115F9DCC92}"/>
              </a:ext>
            </a:extLst>
          </p:cNvPr>
          <p:cNvSpPr/>
          <p:nvPr/>
        </p:nvSpPr>
        <p:spPr bwMode="auto">
          <a:xfrm>
            <a:off x="9100893" y="7896495"/>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5" name="Rechteck 44">
            <a:extLst>
              <a:ext uri="{FF2B5EF4-FFF2-40B4-BE49-F238E27FC236}">
                <a16:creationId xmlns:a16="http://schemas.microsoft.com/office/drawing/2014/main" id="{8A5D11CA-208B-CB8E-291F-935506D73F8F}"/>
              </a:ext>
            </a:extLst>
          </p:cNvPr>
          <p:cNvSpPr/>
          <p:nvPr/>
        </p:nvSpPr>
        <p:spPr bwMode="auto">
          <a:xfrm>
            <a:off x="9146161" y="8479667"/>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46" name="Rechteck 45">
            <a:extLst>
              <a:ext uri="{FF2B5EF4-FFF2-40B4-BE49-F238E27FC236}">
                <a16:creationId xmlns:a16="http://schemas.microsoft.com/office/drawing/2014/main" id="{5BD0DEB1-2BE2-1079-0434-DC51E0964539}"/>
              </a:ext>
            </a:extLst>
          </p:cNvPr>
          <p:cNvSpPr/>
          <p:nvPr/>
        </p:nvSpPr>
        <p:spPr bwMode="auto">
          <a:xfrm>
            <a:off x="9066782" y="4165339"/>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accent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47" name="Rechteck 46">
            <a:extLst>
              <a:ext uri="{FF2B5EF4-FFF2-40B4-BE49-F238E27FC236}">
                <a16:creationId xmlns:a16="http://schemas.microsoft.com/office/drawing/2014/main" id="{1540F009-EE28-9D2F-B323-CFFF135E1CCF}"/>
              </a:ext>
            </a:extLst>
          </p:cNvPr>
          <p:cNvSpPr/>
          <p:nvPr/>
        </p:nvSpPr>
        <p:spPr bwMode="auto">
          <a:xfrm>
            <a:off x="9092227" y="4814459"/>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48" name="Rechteck 47">
            <a:extLst>
              <a:ext uri="{FF2B5EF4-FFF2-40B4-BE49-F238E27FC236}">
                <a16:creationId xmlns:a16="http://schemas.microsoft.com/office/drawing/2014/main" id="{C4150110-1614-5F71-4A2F-88B9E85B66B8}"/>
              </a:ext>
            </a:extLst>
          </p:cNvPr>
          <p:cNvSpPr/>
          <p:nvPr/>
        </p:nvSpPr>
        <p:spPr bwMode="auto">
          <a:xfrm>
            <a:off x="9098543" y="536213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49" name="Rechteck 48">
            <a:extLst>
              <a:ext uri="{FF2B5EF4-FFF2-40B4-BE49-F238E27FC236}">
                <a16:creationId xmlns:a16="http://schemas.microsoft.com/office/drawing/2014/main" id="{F032178E-79F8-C64B-37C5-DA2D3A338DE2}"/>
              </a:ext>
            </a:extLst>
          </p:cNvPr>
          <p:cNvSpPr/>
          <p:nvPr/>
        </p:nvSpPr>
        <p:spPr bwMode="auto">
          <a:xfrm>
            <a:off x="9114709" y="594824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50" name="Rechteck 49">
            <a:extLst>
              <a:ext uri="{FF2B5EF4-FFF2-40B4-BE49-F238E27FC236}">
                <a16:creationId xmlns:a16="http://schemas.microsoft.com/office/drawing/2014/main" id="{CCB9908B-4B88-0955-69D3-0DE847E4356F}"/>
              </a:ext>
            </a:extLst>
          </p:cNvPr>
          <p:cNvSpPr/>
          <p:nvPr/>
        </p:nvSpPr>
        <p:spPr bwMode="auto">
          <a:xfrm>
            <a:off x="9092227" y="655801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51" name="Rechteck 50">
            <a:extLst>
              <a:ext uri="{FF2B5EF4-FFF2-40B4-BE49-F238E27FC236}">
                <a16:creationId xmlns:a16="http://schemas.microsoft.com/office/drawing/2014/main" id="{6EDFFEB5-0766-956E-27FB-BA265329C5F8}"/>
              </a:ext>
            </a:extLst>
          </p:cNvPr>
          <p:cNvSpPr/>
          <p:nvPr/>
        </p:nvSpPr>
        <p:spPr bwMode="auto">
          <a:xfrm>
            <a:off x="9100893" y="724060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52" name="Rechteck 51">
            <a:extLst>
              <a:ext uri="{FF2B5EF4-FFF2-40B4-BE49-F238E27FC236}">
                <a16:creationId xmlns:a16="http://schemas.microsoft.com/office/drawing/2014/main" id="{24CD14B4-A09F-2C6A-EB42-5AA63DF0BBDA}"/>
              </a:ext>
            </a:extLst>
          </p:cNvPr>
          <p:cNvSpPr/>
          <p:nvPr/>
        </p:nvSpPr>
        <p:spPr bwMode="auto">
          <a:xfrm>
            <a:off x="9092227" y="7789693"/>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53" name="Rechteck 52">
            <a:extLst>
              <a:ext uri="{FF2B5EF4-FFF2-40B4-BE49-F238E27FC236}">
                <a16:creationId xmlns:a16="http://schemas.microsoft.com/office/drawing/2014/main" id="{076C2A94-467C-302A-F6D3-C9C36B25C9E8}"/>
              </a:ext>
            </a:extLst>
          </p:cNvPr>
          <p:cNvSpPr/>
          <p:nvPr/>
        </p:nvSpPr>
        <p:spPr bwMode="auto">
          <a:xfrm>
            <a:off x="9100148" y="836689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54" name="Rechteck 53">
            <a:extLst>
              <a:ext uri="{FF2B5EF4-FFF2-40B4-BE49-F238E27FC236}">
                <a16:creationId xmlns:a16="http://schemas.microsoft.com/office/drawing/2014/main" id="{FA5F8EC8-E9A8-F7B4-CC5D-374442B0ED85}"/>
              </a:ext>
            </a:extLst>
          </p:cNvPr>
          <p:cNvSpPr/>
          <p:nvPr/>
        </p:nvSpPr>
        <p:spPr bwMode="auto">
          <a:xfrm>
            <a:off x="12383538" y="363288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55" name="Rechteck 54">
            <a:extLst>
              <a:ext uri="{FF2B5EF4-FFF2-40B4-BE49-F238E27FC236}">
                <a16:creationId xmlns:a16="http://schemas.microsoft.com/office/drawing/2014/main" id="{A6F4E148-4AF6-E8CE-00B0-A09BA898FD3D}"/>
              </a:ext>
            </a:extLst>
          </p:cNvPr>
          <p:cNvSpPr/>
          <p:nvPr/>
        </p:nvSpPr>
        <p:spPr bwMode="auto">
          <a:xfrm>
            <a:off x="12455546" y="4271061"/>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6" name="Rechteck 55">
            <a:extLst>
              <a:ext uri="{FF2B5EF4-FFF2-40B4-BE49-F238E27FC236}">
                <a16:creationId xmlns:a16="http://schemas.microsoft.com/office/drawing/2014/main" id="{582F55FC-0508-EBA9-03EB-5AF0F5879EC0}"/>
              </a:ext>
            </a:extLst>
          </p:cNvPr>
          <p:cNvSpPr/>
          <p:nvPr/>
        </p:nvSpPr>
        <p:spPr bwMode="auto">
          <a:xfrm>
            <a:off x="12463618" y="4909240"/>
            <a:ext cx="856024"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7" name="Rechteck 56">
            <a:extLst>
              <a:ext uri="{FF2B5EF4-FFF2-40B4-BE49-F238E27FC236}">
                <a16:creationId xmlns:a16="http://schemas.microsoft.com/office/drawing/2014/main" id="{19C54ECD-24EC-F638-6876-52DB04B3793F}"/>
              </a:ext>
            </a:extLst>
          </p:cNvPr>
          <p:cNvSpPr/>
          <p:nvPr/>
        </p:nvSpPr>
        <p:spPr bwMode="auto">
          <a:xfrm>
            <a:off x="12428946" y="5468445"/>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8" name="Rechteck 57">
            <a:extLst>
              <a:ext uri="{FF2B5EF4-FFF2-40B4-BE49-F238E27FC236}">
                <a16:creationId xmlns:a16="http://schemas.microsoft.com/office/drawing/2014/main" id="{3D61D619-74D1-A182-A28E-E0D9ACDAE8A3}"/>
              </a:ext>
            </a:extLst>
          </p:cNvPr>
          <p:cNvSpPr/>
          <p:nvPr/>
        </p:nvSpPr>
        <p:spPr bwMode="auto">
          <a:xfrm>
            <a:off x="12455546" y="6089583"/>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59" name="Rechteck 58">
            <a:extLst>
              <a:ext uri="{FF2B5EF4-FFF2-40B4-BE49-F238E27FC236}">
                <a16:creationId xmlns:a16="http://schemas.microsoft.com/office/drawing/2014/main" id="{97FE0925-E41A-D20F-D931-C33E2B132C15}"/>
              </a:ext>
            </a:extLst>
          </p:cNvPr>
          <p:cNvSpPr/>
          <p:nvPr/>
        </p:nvSpPr>
        <p:spPr bwMode="auto">
          <a:xfrm>
            <a:off x="12418350" y="7900592"/>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60" name="Rechteck 59">
            <a:extLst>
              <a:ext uri="{FF2B5EF4-FFF2-40B4-BE49-F238E27FC236}">
                <a16:creationId xmlns:a16="http://schemas.microsoft.com/office/drawing/2014/main" id="{9974C72C-137C-B840-7A12-DFF027FB69AB}"/>
              </a:ext>
            </a:extLst>
          </p:cNvPr>
          <p:cNvSpPr/>
          <p:nvPr/>
        </p:nvSpPr>
        <p:spPr bwMode="auto">
          <a:xfrm>
            <a:off x="12463618" y="8483764"/>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61" name="Rechteck 60">
            <a:extLst>
              <a:ext uri="{FF2B5EF4-FFF2-40B4-BE49-F238E27FC236}">
                <a16:creationId xmlns:a16="http://schemas.microsoft.com/office/drawing/2014/main" id="{AAE9DA87-3819-CD45-1EE8-C4980C0CC890}"/>
              </a:ext>
            </a:extLst>
          </p:cNvPr>
          <p:cNvSpPr/>
          <p:nvPr/>
        </p:nvSpPr>
        <p:spPr bwMode="auto">
          <a:xfrm>
            <a:off x="12384239" y="4169436"/>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62" name="Rechteck 61">
            <a:extLst>
              <a:ext uri="{FF2B5EF4-FFF2-40B4-BE49-F238E27FC236}">
                <a16:creationId xmlns:a16="http://schemas.microsoft.com/office/drawing/2014/main" id="{30261F4F-8E8F-900F-EE9C-2E9337290F19}"/>
              </a:ext>
            </a:extLst>
          </p:cNvPr>
          <p:cNvSpPr/>
          <p:nvPr/>
        </p:nvSpPr>
        <p:spPr bwMode="auto">
          <a:xfrm>
            <a:off x="12409684" y="4818556"/>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trank</a:t>
            </a:r>
          </a:p>
        </p:txBody>
      </p:sp>
      <p:sp>
        <p:nvSpPr>
          <p:cNvPr id="63" name="Rechteck 62">
            <a:extLst>
              <a:ext uri="{FF2B5EF4-FFF2-40B4-BE49-F238E27FC236}">
                <a16:creationId xmlns:a16="http://schemas.microsoft.com/office/drawing/2014/main" id="{979CFD65-B39B-B5DC-AA34-77D419003DC8}"/>
              </a:ext>
            </a:extLst>
          </p:cNvPr>
          <p:cNvSpPr/>
          <p:nvPr/>
        </p:nvSpPr>
        <p:spPr bwMode="auto">
          <a:xfrm>
            <a:off x="12416000" y="536623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64" name="Rechteck 63">
            <a:extLst>
              <a:ext uri="{FF2B5EF4-FFF2-40B4-BE49-F238E27FC236}">
                <a16:creationId xmlns:a16="http://schemas.microsoft.com/office/drawing/2014/main" id="{D14B147E-CC9D-BED2-5F8F-94BCE5CE4315}"/>
              </a:ext>
            </a:extLst>
          </p:cNvPr>
          <p:cNvSpPr/>
          <p:nvPr/>
        </p:nvSpPr>
        <p:spPr bwMode="auto">
          <a:xfrm>
            <a:off x="12432166" y="595234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65" name="Rechteck 64">
            <a:extLst>
              <a:ext uri="{FF2B5EF4-FFF2-40B4-BE49-F238E27FC236}">
                <a16:creationId xmlns:a16="http://schemas.microsoft.com/office/drawing/2014/main" id="{C5054942-808B-8BFD-99DF-A15BB0E20531}"/>
              </a:ext>
            </a:extLst>
          </p:cNvPr>
          <p:cNvSpPr/>
          <p:nvPr/>
        </p:nvSpPr>
        <p:spPr bwMode="auto">
          <a:xfrm>
            <a:off x="12409684" y="656210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66" name="Rechteck 65">
            <a:extLst>
              <a:ext uri="{FF2B5EF4-FFF2-40B4-BE49-F238E27FC236}">
                <a16:creationId xmlns:a16="http://schemas.microsoft.com/office/drawing/2014/main" id="{30A91168-7397-562C-918C-5BF8342FEEF1}"/>
              </a:ext>
            </a:extLst>
          </p:cNvPr>
          <p:cNvSpPr/>
          <p:nvPr/>
        </p:nvSpPr>
        <p:spPr bwMode="auto">
          <a:xfrm>
            <a:off x="12418350" y="7244699"/>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67" name="Rechteck 66">
            <a:extLst>
              <a:ext uri="{FF2B5EF4-FFF2-40B4-BE49-F238E27FC236}">
                <a16:creationId xmlns:a16="http://schemas.microsoft.com/office/drawing/2014/main" id="{D779AD49-AC5E-3F0C-6DFD-494615463652}"/>
              </a:ext>
            </a:extLst>
          </p:cNvPr>
          <p:cNvSpPr/>
          <p:nvPr/>
        </p:nvSpPr>
        <p:spPr bwMode="auto">
          <a:xfrm>
            <a:off x="12409684" y="7793790"/>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süß</a:t>
            </a:r>
          </a:p>
        </p:txBody>
      </p:sp>
      <p:sp>
        <p:nvSpPr>
          <p:cNvPr id="68" name="Rechteck 67">
            <a:extLst>
              <a:ext uri="{FF2B5EF4-FFF2-40B4-BE49-F238E27FC236}">
                <a16:creationId xmlns:a16="http://schemas.microsoft.com/office/drawing/2014/main" id="{FE855242-A898-16A4-BAC9-A3E3AA5EBEE6}"/>
              </a:ext>
            </a:extLst>
          </p:cNvPr>
          <p:cNvSpPr/>
          <p:nvPr/>
        </p:nvSpPr>
        <p:spPr bwMode="auto">
          <a:xfrm>
            <a:off x="12417605" y="837099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84" name="Rechteck 83">
            <a:extLst>
              <a:ext uri="{FF2B5EF4-FFF2-40B4-BE49-F238E27FC236}">
                <a16:creationId xmlns:a16="http://schemas.microsoft.com/office/drawing/2014/main" id="{E95ADA18-DFE0-C4BC-76AE-4A2D364EDCFB}"/>
              </a:ext>
            </a:extLst>
          </p:cNvPr>
          <p:cNvSpPr/>
          <p:nvPr/>
        </p:nvSpPr>
        <p:spPr bwMode="auto">
          <a:xfrm>
            <a:off x="14883257" y="361764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85" name="Rechteck 84">
            <a:extLst>
              <a:ext uri="{FF2B5EF4-FFF2-40B4-BE49-F238E27FC236}">
                <a16:creationId xmlns:a16="http://schemas.microsoft.com/office/drawing/2014/main" id="{81442CED-18D3-CAEC-03D0-169C6627815A}"/>
              </a:ext>
            </a:extLst>
          </p:cNvPr>
          <p:cNvSpPr/>
          <p:nvPr/>
        </p:nvSpPr>
        <p:spPr bwMode="auto">
          <a:xfrm>
            <a:off x="14955265" y="4255819"/>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6" name="Rechteck 85">
            <a:extLst>
              <a:ext uri="{FF2B5EF4-FFF2-40B4-BE49-F238E27FC236}">
                <a16:creationId xmlns:a16="http://schemas.microsoft.com/office/drawing/2014/main" id="{F5B35AB6-8EFD-E1BE-AAB5-22152165ABE9}"/>
              </a:ext>
            </a:extLst>
          </p:cNvPr>
          <p:cNvSpPr/>
          <p:nvPr/>
        </p:nvSpPr>
        <p:spPr bwMode="auto">
          <a:xfrm>
            <a:off x="14963337" y="4893998"/>
            <a:ext cx="856024" cy="421528"/>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7" name="Rechteck 86">
            <a:extLst>
              <a:ext uri="{FF2B5EF4-FFF2-40B4-BE49-F238E27FC236}">
                <a16:creationId xmlns:a16="http://schemas.microsoft.com/office/drawing/2014/main" id="{3BF34956-1E5E-E804-5116-A3DF721344C1}"/>
              </a:ext>
            </a:extLst>
          </p:cNvPr>
          <p:cNvSpPr/>
          <p:nvPr/>
        </p:nvSpPr>
        <p:spPr bwMode="auto">
          <a:xfrm>
            <a:off x="14928665" y="5453203"/>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8" name="Rechteck 87">
            <a:extLst>
              <a:ext uri="{FF2B5EF4-FFF2-40B4-BE49-F238E27FC236}">
                <a16:creationId xmlns:a16="http://schemas.microsoft.com/office/drawing/2014/main" id="{7569D75C-45E0-9798-C9BD-631B54A993C3}"/>
              </a:ext>
            </a:extLst>
          </p:cNvPr>
          <p:cNvSpPr/>
          <p:nvPr/>
        </p:nvSpPr>
        <p:spPr bwMode="auto">
          <a:xfrm>
            <a:off x="14955265" y="6074341"/>
            <a:ext cx="792088" cy="360040"/>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89" name="Rechteck 88">
            <a:extLst>
              <a:ext uri="{FF2B5EF4-FFF2-40B4-BE49-F238E27FC236}">
                <a16:creationId xmlns:a16="http://schemas.microsoft.com/office/drawing/2014/main" id="{EC3DC2ED-393E-884A-C055-449A0979EDAF}"/>
              </a:ext>
            </a:extLst>
          </p:cNvPr>
          <p:cNvSpPr/>
          <p:nvPr/>
        </p:nvSpPr>
        <p:spPr bwMode="auto">
          <a:xfrm>
            <a:off x="14918069" y="7885350"/>
            <a:ext cx="792088"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0" name="Rechteck 89">
            <a:extLst>
              <a:ext uri="{FF2B5EF4-FFF2-40B4-BE49-F238E27FC236}">
                <a16:creationId xmlns:a16="http://schemas.microsoft.com/office/drawing/2014/main" id="{E628E9DA-F763-1DCA-6841-DFFDA3975E7C}"/>
              </a:ext>
            </a:extLst>
          </p:cNvPr>
          <p:cNvSpPr/>
          <p:nvPr/>
        </p:nvSpPr>
        <p:spPr bwMode="auto">
          <a:xfrm>
            <a:off x="14963337" y="8468522"/>
            <a:ext cx="928032" cy="61555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1" name="Rechteck 90">
            <a:extLst>
              <a:ext uri="{FF2B5EF4-FFF2-40B4-BE49-F238E27FC236}">
                <a16:creationId xmlns:a16="http://schemas.microsoft.com/office/drawing/2014/main" id="{96FAB95E-FBA2-9E2E-16BF-9D117988EFE5}"/>
              </a:ext>
            </a:extLst>
          </p:cNvPr>
          <p:cNvSpPr/>
          <p:nvPr/>
        </p:nvSpPr>
        <p:spPr bwMode="auto">
          <a:xfrm>
            <a:off x="14883958" y="415419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92" name="Rechteck 91">
            <a:extLst>
              <a:ext uri="{FF2B5EF4-FFF2-40B4-BE49-F238E27FC236}">
                <a16:creationId xmlns:a16="http://schemas.microsoft.com/office/drawing/2014/main" id="{7D12CBBA-4DE4-529F-5366-668EBE564951}"/>
              </a:ext>
            </a:extLst>
          </p:cNvPr>
          <p:cNvSpPr/>
          <p:nvPr/>
        </p:nvSpPr>
        <p:spPr bwMode="auto">
          <a:xfrm>
            <a:off x="14909403" y="4803314"/>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trank</a:t>
            </a:r>
          </a:p>
        </p:txBody>
      </p:sp>
      <p:sp>
        <p:nvSpPr>
          <p:cNvPr id="93" name="Rechteck 92">
            <a:extLst>
              <a:ext uri="{FF2B5EF4-FFF2-40B4-BE49-F238E27FC236}">
                <a16:creationId xmlns:a16="http://schemas.microsoft.com/office/drawing/2014/main" id="{3F2CF23E-F9F0-757A-4F9C-2345D6822640}"/>
              </a:ext>
            </a:extLst>
          </p:cNvPr>
          <p:cNvSpPr/>
          <p:nvPr/>
        </p:nvSpPr>
        <p:spPr bwMode="auto">
          <a:xfrm>
            <a:off x="14915719" y="535099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94" name="Rechteck 93">
            <a:extLst>
              <a:ext uri="{FF2B5EF4-FFF2-40B4-BE49-F238E27FC236}">
                <a16:creationId xmlns:a16="http://schemas.microsoft.com/office/drawing/2014/main" id="{3694E490-0284-2B21-4F32-342F30976759}"/>
              </a:ext>
            </a:extLst>
          </p:cNvPr>
          <p:cNvSpPr/>
          <p:nvPr/>
        </p:nvSpPr>
        <p:spPr bwMode="auto">
          <a:xfrm>
            <a:off x="14931885" y="5937100"/>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F0000"/>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95" name="Rechteck 94">
            <a:extLst>
              <a:ext uri="{FF2B5EF4-FFF2-40B4-BE49-F238E27FC236}">
                <a16:creationId xmlns:a16="http://schemas.microsoft.com/office/drawing/2014/main" id="{E966BCEF-9BCF-E5B0-84FE-0CE49A4FEF6B}"/>
              </a:ext>
            </a:extLst>
          </p:cNvPr>
          <p:cNvSpPr/>
          <p:nvPr/>
        </p:nvSpPr>
        <p:spPr bwMode="auto">
          <a:xfrm>
            <a:off x="14909403" y="6546865"/>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96" name="Rechteck 95">
            <a:extLst>
              <a:ext uri="{FF2B5EF4-FFF2-40B4-BE49-F238E27FC236}">
                <a16:creationId xmlns:a16="http://schemas.microsoft.com/office/drawing/2014/main" id="{ABD18596-991C-5006-33E9-BFB77D43592A}"/>
              </a:ext>
            </a:extLst>
          </p:cNvPr>
          <p:cNvSpPr/>
          <p:nvPr/>
        </p:nvSpPr>
        <p:spPr bwMode="auto">
          <a:xfrm>
            <a:off x="14918069" y="7229457"/>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97" name="Rechteck 96">
            <a:extLst>
              <a:ext uri="{FF2B5EF4-FFF2-40B4-BE49-F238E27FC236}">
                <a16:creationId xmlns:a16="http://schemas.microsoft.com/office/drawing/2014/main" id="{88DEF9D1-4F75-1A05-3A95-4DF53EEA34F7}"/>
              </a:ext>
            </a:extLst>
          </p:cNvPr>
          <p:cNvSpPr/>
          <p:nvPr/>
        </p:nvSpPr>
        <p:spPr bwMode="auto">
          <a:xfrm>
            <a:off x="14909403" y="7778548"/>
            <a:ext cx="981966"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süß</a:t>
            </a:r>
          </a:p>
        </p:txBody>
      </p:sp>
      <p:sp>
        <p:nvSpPr>
          <p:cNvPr id="98" name="Rechteck 97">
            <a:extLst>
              <a:ext uri="{FF2B5EF4-FFF2-40B4-BE49-F238E27FC236}">
                <a16:creationId xmlns:a16="http://schemas.microsoft.com/office/drawing/2014/main" id="{4153D5C1-4145-4701-552D-171DF6B9BE7B}"/>
              </a:ext>
            </a:extLst>
          </p:cNvPr>
          <p:cNvSpPr/>
          <p:nvPr/>
        </p:nvSpPr>
        <p:spPr bwMode="auto">
          <a:xfrm>
            <a:off x="14917324" y="8355752"/>
            <a:ext cx="792088"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113" name="Rechteck 112">
            <a:extLst>
              <a:ext uri="{FF2B5EF4-FFF2-40B4-BE49-F238E27FC236}">
                <a16:creationId xmlns:a16="http://schemas.microsoft.com/office/drawing/2014/main" id="{B77836A2-DF55-E2E8-4CFC-A017354B0BC0}"/>
              </a:ext>
            </a:extLst>
          </p:cNvPr>
          <p:cNvSpPr/>
          <p:nvPr/>
        </p:nvSpPr>
        <p:spPr bwMode="auto">
          <a:xfrm>
            <a:off x="17190398" y="3725567"/>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19" name="Rechteck 118">
            <a:extLst>
              <a:ext uri="{FF2B5EF4-FFF2-40B4-BE49-F238E27FC236}">
                <a16:creationId xmlns:a16="http://schemas.microsoft.com/office/drawing/2014/main" id="{6A1C8043-2C66-92B9-6062-0A3B8C0B8B96}"/>
              </a:ext>
            </a:extLst>
          </p:cNvPr>
          <p:cNvSpPr/>
          <p:nvPr/>
        </p:nvSpPr>
        <p:spPr bwMode="auto">
          <a:xfrm>
            <a:off x="17171620" y="4440151"/>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120" name="Rechteck 119">
            <a:extLst>
              <a:ext uri="{FF2B5EF4-FFF2-40B4-BE49-F238E27FC236}">
                <a16:creationId xmlns:a16="http://schemas.microsoft.com/office/drawing/2014/main" id="{379AA46F-69F7-1357-736B-767974261575}"/>
              </a:ext>
            </a:extLst>
          </p:cNvPr>
          <p:cNvSpPr/>
          <p:nvPr/>
        </p:nvSpPr>
        <p:spPr bwMode="auto">
          <a:xfrm>
            <a:off x="17166098" y="5188910"/>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121" name="Rechteck 120">
            <a:extLst>
              <a:ext uri="{FF2B5EF4-FFF2-40B4-BE49-F238E27FC236}">
                <a16:creationId xmlns:a16="http://schemas.microsoft.com/office/drawing/2014/main" id="{8EEAA28D-5825-9E25-DB63-95816410C0D9}"/>
              </a:ext>
            </a:extLst>
          </p:cNvPr>
          <p:cNvSpPr/>
          <p:nvPr/>
        </p:nvSpPr>
        <p:spPr bwMode="auto">
          <a:xfrm>
            <a:off x="17182050" y="5880745"/>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22" name="Rechteck 121">
            <a:extLst>
              <a:ext uri="{FF2B5EF4-FFF2-40B4-BE49-F238E27FC236}">
                <a16:creationId xmlns:a16="http://schemas.microsoft.com/office/drawing/2014/main" id="{73F651AF-A0A9-20CF-11B1-86961FC13BBC}"/>
              </a:ext>
            </a:extLst>
          </p:cNvPr>
          <p:cNvSpPr/>
          <p:nvPr/>
        </p:nvSpPr>
        <p:spPr bwMode="auto">
          <a:xfrm>
            <a:off x="17167671" y="6509041"/>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123" name="Rechteck 122">
            <a:extLst>
              <a:ext uri="{FF2B5EF4-FFF2-40B4-BE49-F238E27FC236}">
                <a16:creationId xmlns:a16="http://schemas.microsoft.com/office/drawing/2014/main" id="{A8351B66-0FAC-A3D0-CAA2-DC2C01D4CB1E}"/>
              </a:ext>
            </a:extLst>
          </p:cNvPr>
          <p:cNvSpPr/>
          <p:nvPr/>
        </p:nvSpPr>
        <p:spPr bwMode="auto">
          <a:xfrm>
            <a:off x="17190398" y="7220893"/>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124" name="Rechteck 123">
            <a:extLst>
              <a:ext uri="{FF2B5EF4-FFF2-40B4-BE49-F238E27FC236}">
                <a16:creationId xmlns:a16="http://schemas.microsoft.com/office/drawing/2014/main" id="{53218564-A7DA-8868-2A32-41469EB490F1}"/>
              </a:ext>
            </a:extLst>
          </p:cNvPr>
          <p:cNvSpPr/>
          <p:nvPr/>
        </p:nvSpPr>
        <p:spPr bwMode="auto">
          <a:xfrm>
            <a:off x="17183060" y="7957772"/>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125" name="Rechteck 124">
            <a:extLst>
              <a:ext uri="{FF2B5EF4-FFF2-40B4-BE49-F238E27FC236}">
                <a16:creationId xmlns:a16="http://schemas.microsoft.com/office/drawing/2014/main" id="{F3A59827-3CBC-8DDF-9821-FDDF7F580E29}"/>
              </a:ext>
            </a:extLst>
          </p:cNvPr>
          <p:cNvSpPr/>
          <p:nvPr/>
        </p:nvSpPr>
        <p:spPr bwMode="auto">
          <a:xfrm>
            <a:off x="17176364" y="8661487"/>
            <a:ext cx="161244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126" name="Rechteck 125">
            <a:extLst>
              <a:ext uri="{FF2B5EF4-FFF2-40B4-BE49-F238E27FC236}">
                <a16:creationId xmlns:a16="http://schemas.microsoft.com/office/drawing/2014/main" id="{AEACE16F-E7EB-7A4B-608E-98BDD1A18A11}"/>
              </a:ext>
            </a:extLst>
          </p:cNvPr>
          <p:cNvSpPr/>
          <p:nvPr/>
        </p:nvSpPr>
        <p:spPr bwMode="auto">
          <a:xfrm>
            <a:off x="17193517" y="9398850"/>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127" name="Rechteck 126">
            <a:extLst>
              <a:ext uri="{FF2B5EF4-FFF2-40B4-BE49-F238E27FC236}">
                <a16:creationId xmlns:a16="http://schemas.microsoft.com/office/drawing/2014/main" id="{60943056-04F7-E188-44D4-E54C1A0AB3BE}"/>
              </a:ext>
            </a:extLst>
          </p:cNvPr>
          <p:cNvSpPr/>
          <p:nvPr/>
        </p:nvSpPr>
        <p:spPr bwMode="auto">
          <a:xfrm>
            <a:off x="19809105" y="3713062"/>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28" name="Rechteck 127">
            <a:extLst>
              <a:ext uri="{FF2B5EF4-FFF2-40B4-BE49-F238E27FC236}">
                <a16:creationId xmlns:a16="http://schemas.microsoft.com/office/drawing/2014/main" id="{FF0BEFFF-733D-CAC6-5E8C-7017522D1E3A}"/>
              </a:ext>
            </a:extLst>
          </p:cNvPr>
          <p:cNvSpPr/>
          <p:nvPr/>
        </p:nvSpPr>
        <p:spPr bwMode="auto">
          <a:xfrm>
            <a:off x="19790327" y="4427646"/>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F0000"/>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129" name="Rechteck 128">
            <a:extLst>
              <a:ext uri="{FF2B5EF4-FFF2-40B4-BE49-F238E27FC236}">
                <a16:creationId xmlns:a16="http://schemas.microsoft.com/office/drawing/2014/main" id="{65499A28-45D3-F528-E170-CA0D626FDB61}"/>
              </a:ext>
            </a:extLst>
          </p:cNvPr>
          <p:cNvSpPr/>
          <p:nvPr/>
        </p:nvSpPr>
        <p:spPr bwMode="auto">
          <a:xfrm>
            <a:off x="19784805" y="5176405"/>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130" name="Rechteck 129">
            <a:extLst>
              <a:ext uri="{FF2B5EF4-FFF2-40B4-BE49-F238E27FC236}">
                <a16:creationId xmlns:a16="http://schemas.microsoft.com/office/drawing/2014/main" id="{51CA3BF6-EA30-B0B1-7A0C-3878E1E61822}"/>
              </a:ext>
            </a:extLst>
          </p:cNvPr>
          <p:cNvSpPr/>
          <p:nvPr/>
        </p:nvSpPr>
        <p:spPr bwMode="auto">
          <a:xfrm>
            <a:off x="19800757" y="5868240"/>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31" name="Rechteck 130">
            <a:extLst>
              <a:ext uri="{FF2B5EF4-FFF2-40B4-BE49-F238E27FC236}">
                <a16:creationId xmlns:a16="http://schemas.microsoft.com/office/drawing/2014/main" id="{9EF20A4E-A292-C1EA-5C6B-FDFF0ADCE16F}"/>
              </a:ext>
            </a:extLst>
          </p:cNvPr>
          <p:cNvSpPr/>
          <p:nvPr/>
        </p:nvSpPr>
        <p:spPr bwMode="auto">
          <a:xfrm>
            <a:off x="19786378" y="6496536"/>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132" name="Rechteck 131">
            <a:extLst>
              <a:ext uri="{FF2B5EF4-FFF2-40B4-BE49-F238E27FC236}">
                <a16:creationId xmlns:a16="http://schemas.microsoft.com/office/drawing/2014/main" id="{34F2287F-D263-AD6E-191F-5B21D4B8C0CC}"/>
              </a:ext>
            </a:extLst>
          </p:cNvPr>
          <p:cNvSpPr/>
          <p:nvPr/>
        </p:nvSpPr>
        <p:spPr bwMode="auto">
          <a:xfrm>
            <a:off x="19809105" y="7208388"/>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133" name="Rechteck 132">
            <a:extLst>
              <a:ext uri="{FF2B5EF4-FFF2-40B4-BE49-F238E27FC236}">
                <a16:creationId xmlns:a16="http://schemas.microsoft.com/office/drawing/2014/main" id="{003925C3-2F66-2D5A-0494-5C663DB80DF6}"/>
              </a:ext>
            </a:extLst>
          </p:cNvPr>
          <p:cNvSpPr/>
          <p:nvPr/>
        </p:nvSpPr>
        <p:spPr bwMode="auto">
          <a:xfrm>
            <a:off x="19801767" y="7945267"/>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134" name="Rechteck 133">
            <a:extLst>
              <a:ext uri="{FF2B5EF4-FFF2-40B4-BE49-F238E27FC236}">
                <a16:creationId xmlns:a16="http://schemas.microsoft.com/office/drawing/2014/main" id="{366FF744-37D7-6447-DB5C-C9EAB51FCE73}"/>
              </a:ext>
            </a:extLst>
          </p:cNvPr>
          <p:cNvSpPr/>
          <p:nvPr/>
        </p:nvSpPr>
        <p:spPr bwMode="auto">
          <a:xfrm>
            <a:off x="19795071" y="8648982"/>
            <a:ext cx="161244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135" name="Rechteck 134">
            <a:extLst>
              <a:ext uri="{FF2B5EF4-FFF2-40B4-BE49-F238E27FC236}">
                <a16:creationId xmlns:a16="http://schemas.microsoft.com/office/drawing/2014/main" id="{BABB9C0F-8F2F-9391-E91D-BDC07BB8E2F3}"/>
              </a:ext>
            </a:extLst>
          </p:cNvPr>
          <p:cNvSpPr/>
          <p:nvPr/>
        </p:nvSpPr>
        <p:spPr bwMode="auto">
          <a:xfrm>
            <a:off x="19812224" y="9386345"/>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136" name="Rechteck 135">
            <a:extLst>
              <a:ext uri="{FF2B5EF4-FFF2-40B4-BE49-F238E27FC236}">
                <a16:creationId xmlns:a16="http://schemas.microsoft.com/office/drawing/2014/main" id="{A9A10D71-123B-2A60-BEDC-7DDE0660EB94}"/>
              </a:ext>
            </a:extLst>
          </p:cNvPr>
          <p:cNvSpPr/>
          <p:nvPr/>
        </p:nvSpPr>
        <p:spPr bwMode="auto">
          <a:xfrm>
            <a:off x="21658498" y="3725567"/>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37" name="Rechteck 136">
            <a:extLst>
              <a:ext uri="{FF2B5EF4-FFF2-40B4-BE49-F238E27FC236}">
                <a16:creationId xmlns:a16="http://schemas.microsoft.com/office/drawing/2014/main" id="{CB92C764-8A2F-D64F-B11E-6F985B474C94}"/>
              </a:ext>
            </a:extLst>
          </p:cNvPr>
          <p:cNvSpPr/>
          <p:nvPr/>
        </p:nvSpPr>
        <p:spPr bwMode="auto">
          <a:xfrm>
            <a:off x="21639720" y="4440151"/>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Katze</a:t>
            </a:r>
          </a:p>
        </p:txBody>
      </p:sp>
      <p:sp>
        <p:nvSpPr>
          <p:cNvPr id="138" name="Rechteck 137">
            <a:extLst>
              <a:ext uri="{FF2B5EF4-FFF2-40B4-BE49-F238E27FC236}">
                <a16:creationId xmlns:a16="http://schemas.microsoft.com/office/drawing/2014/main" id="{8471ECF6-0843-483E-D370-6BE0B7757C99}"/>
              </a:ext>
            </a:extLst>
          </p:cNvPr>
          <p:cNvSpPr/>
          <p:nvPr/>
        </p:nvSpPr>
        <p:spPr bwMode="auto">
          <a:xfrm>
            <a:off x="21634198" y="5188910"/>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trinkt</a:t>
            </a:r>
          </a:p>
        </p:txBody>
      </p:sp>
      <p:sp>
        <p:nvSpPr>
          <p:cNvPr id="139" name="Rechteck 138">
            <a:extLst>
              <a:ext uri="{FF2B5EF4-FFF2-40B4-BE49-F238E27FC236}">
                <a16:creationId xmlns:a16="http://schemas.microsoft.com/office/drawing/2014/main" id="{5FFB1B81-83EB-C07F-16D7-C20A31E124EA}"/>
              </a:ext>
            </a:extLst>
          </p:cNvPr>
          <p:cNvSpPr/>
          <p:nvPr/>
        </p:nvSpPr>
        <p:spPr bwMode="auto">
          <a:xfrm>
            <a:off x="21650150" y="5880745"/>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die</a:t>
            </a:r>
          </a:p>
        </p:txBody>
      </p:sp>
      <p:sp>
        <p:nvSpPr>
          <p:cNvPr id="140" name="Rechteck 139">
            <a:extLst>
              <a:ext uri="{FF2B5EF4-FFF2-40B4-BE49-F238E27FC236}">
                <a16:creationId xmlns:a16="http://schemas.microsoft.com/office/drawing/2014/main" id="{62017695-6BFA-EDA9-13C4-FC4E7DCE2C11}"/>
              </a:ext>
            </a:extLst>
          </p:cNvPr>
          <p:cNvSpPr/>
          <p:nvPr/>
        </p:nvSpPr>
        <p:spPr bwMode="auto">
          <a:xfrm>
            <a:off x="21635771" y="6509041"/>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3BFC5"/>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Milch</a:t>
            </a:r>
          </a:p>
        </p:txBody>
      </p:sp>
      <p:sp>
        <p:nvSpPr>
          <p:cNvPr id="141" name="Rechteck 140">
            <a:extLst>
              <a:ext uri="{FF2B5EF4-FFF2-40B4-BE49-F238E27FC236}">
                <a16:creationId xmlns:a16="http://schemas.microsoft.com/office/drawing/2014/main" id="{43E97707-5BEB-291E-8088-2ADF03F3D513}"/>
              </a:ext>
            </a:extLst>
          </p:cNvPr>
          <p:cNvSpPr/>
          <p:nvPr/>
        </p:nvSpPr>
        <p:spPr bwMode="auto">
          <a:xfrm>
            <a:off x="21658498" y="7220893"/>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weil</a:t>
            </a:r>
          </a:p>
        </p:txBody>
      </p:sp>
      <p:sp>
        <p:nvSpPr>
          <p:cNvPr id="142" name="Rechteck 141">
            <a:extLst>
              <a:ext uri="{FF2B5EF4-FFF2-40B4-BE49-F238E27FC236}">
                <a16:creationId xmlns:a16="http://schemas.microsoft.com/office/drawing/2014/main" id="{94970742-B0B3-1120-4AD2-A56F0A07B999}"/>
              </a:ext>
            </a:extLst>
          </p:cNvPr>
          <p:cNvSpPr/>
          <p:nvPr/>
        </p:nvSpPr>
        <p:spPr bwMode="auto">
          <a:xfrm>
            <a:off x="21651160" y="7957772"/>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C6D7A"/>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Sie</a:t>
            </a:r>
          </a:p>
        </p:txBody>
      </p:sp>
      <p:sp>
        <p:nvSpPr>
          <p:cNvPr id="143" name="Rechteck 142">
            <a:extLst>
              <a:ext uri="{FF2B5EF4-FFF2-40B4-BE49-F238E27FC236}">
                <a16:creationId xmlns:a16="http://schemas.microsoft.com/office/drawing/2014/main" id="{F562B873-DC76-F8F8-966E-CACAE0EBD70E}"/>
              </a:ext>
            </a:extLst>
          </p:cNvPr>
          <p:cNvSpPr/>
          <p:nvPr/>
        </p:nvSpPr>
        <p:spPr bwMode="auto">
          <a:xfrm>
            <a:off x="21644464" y="8661487"/>
            <a:ext cx="161244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rgbClr val="FF0000"/>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durstig</a:t>
            </a:r>
          </a:p>
        </p:txBody>
      </p:sp>
      <p:sp>
        <p:nvSpPr>
          <p:cNvPr id="144" name="Rechteck 143">
            <a:extLst>
              <a:ext uri="{FF2B5EF4-FFF2-40B4-BE49-F238E27FC236}">
                <a16:creationId xmlns:a16="http://schemas.microsoft.com/office/drawing/2014/main" id="{8081EE0E-61A1-F197-2E97-C8CE0BE4AF05}"/>
              </a:ext>
            </a:extLst>
          </p:cNvPr>
          <p:cNvSpPr/>
          <p:nvPr/>
        </p:nvSpPr>
        <p:spPr bwMode="auto">
          <a:xfrm>
            <a:off x="21661617" y="9398850"/>
            <a:ext cx="1300652" cy="461665"/>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2">
                    <a:lumMod val="10000"/>
                  </a:schemeClr>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war</a:t>
            </a:r>
          </a:p>
        </p:txBody>
      </p:sp>
      <p:sp>
        <p:nvSpPr>
          <p:cNvPr id="148" name="Textfeld 147">
            <a:extLst>
              <a:ext uri="{FF2B5EF4-FFF2-40B4-BE49-F238E27FC236}">
                <a16:creationId xmlns:a16="http://schemas.microsoft.com/office/drawing/2014/main" id="{0E2854CF-2D3D-6869-4510-7FB1224A24EA}"/>
              </a:ext>
            </a:extLst>
          </p:cNvPr>
          <p:cNvSpPr txBox="1"/>
          <p:nvPr/>
        </p:nvSpPr>
        <p:spPr>
          <a:xfrm>
            <a:off x="0" y="2533401"/>
            <a:ext cx="7655496" cy="584775"/>
          </a:xfrm>
          <a:prstGeom prst="rect">
            <a:avLst/>
          </a:prstGeom>
          <a:noFill/>
        </p:spPr>
        <p:txBody>
          <a:bodyPr wrap="square" rtlCol="0">
            <a:spAutoFit/>
          </a:bodyPr>
          <a:lstStyle/>
          <a:p>
            <a:r>
              <a:rPr lang="de-DE" sz="3200" dirty="0">
                <a:solidFill>
                  <a:schemeClr val="tx2">
                    <a:lumMod val="50000"/>
                  </a:schemeClr>
                </a:solidFill>
                <a:latin typeface="+mn-lt"/>
              </a:rPr>
              <a:t>Die Katze trinkt die Milch , weil Sie durstig war.</a:t>
            </a:r>
          </a:p>
        </p:txBody>
      </p:sp>
      <p:sp>
        <p:nvSpPr>
          <p:cNvPr id="158" name="Textfeld 157">
            <a:extLst>
              <a:ext uri="{FF2B5EF4-FFF2-40B4-BE49-F238E27FC236}">
                <a16:creationId xmlns:a16="http://schemas.microsoft.com/office/drawing/2014/main" id="{3C2F01B0-E10A-C017-6E42-2E1F566DDD80}"/>
              </a:ext>
            </a:extLst>
          </p:cNvPr>
          <p:cNvSpPr txBox="1"/>
          <p:nvPr/>
        </p:nvSpPr>
        <p:spPr>
          <a:xfrm>
            <a:off x="0" y="3087872"/>
            <a:ext cx="7655496" cy="584775"/>
          </a:xfrm>
          <a:prstGeom prst="rect">
            <a:avLst/>
          </a:prstGeom>
          <a:noFill/>
        </p:spPr>
        <p:txBody>
          <a:bodyPr wrap="square" rtlCol="0">
            <a:spAutoFit/>
          </a:bodyPr>
          <a:lstStyle/>
          <a:p>
            <a:r>
              <a:rPr lang="de-DE" sz="3200" dirty="0">
                <a:solidFill>
                  <a:schemeClr val="tx2">
                    <a:lumMod val="50000"/>
                  </a:schemeClr>
                </a:solidFill>
                <a:latin typeface="+mn-lt"/>
              </a:rPr>
              <a:t>Die Katze trank die Milch, weil sie süß war.</a:t>
            </a:r>
          </a:p>
        </p:txBody>
      </p:sp>
      <p:sp>
        <p:nvSpPr>
          <p:cNvPr id="3" name="Textfeld 2">
            <a:extLst>
              <a:ext uri="{FF2B5EF4-FFF2-40B4-BE49-F238E27FC236}">
                <a16:creationId xmlns:a16="http://schemas.microsoft.com/office/drawing/2014/main" id="{35D9190D-57BA-768D-65E4-F2F0A2CC5BD4}"/>
              </a:ext>
            </a:extLst>
          </p:cNvPr>
          <p:cNvSpPr txBox="1"/>
          <p:nvPr/>
        </p:nvSpPr>
        <p:spPr>
          <a:xfrm>
            <a:off x="21182178" y="11212006"/>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92327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4B20932-5D15-154C-577F-80AE2116C3A6}"/>
              </a:ext>
            </a:extLst>
          </p:cNvPr>
          <p:cNvSpPr>
            <a:spLocks noGrp="1"/>
          </p:cNvSpPr>
          <p:nvPr>
            <p:ph type="ftr" sz="quarter" idx="11"/>
          </p:nvPr>
        </p:nvSpPr>
        <p:spPr>
          <a:xfrm>
            <a:off x="1894856" y="13158174"/>
            <a:ext cx="20115212" cy="377825"/>
          </a:xfrm>
        </p:spPr>
        <p:txBody>
          <a:bodyPr/>
          <a:lstStyle/>
          <a:p>
            <a:pPr>
              <a:defRPr/>
            </a:pPr>
            <a:endParaRPr lang="de-DE" dirty="0"/>
          </a:p>
        </p:txBody>
      </p:sp>
      <p:sp>
        <p:nvSpPr>
          <p:cNvPr id="4" name="Titel 3">
            <a:extLst>
              <a:ext uri="{FF2B5EF4-FFF2-40B4-BE49-F238E27FC236}">
                <a16:creationId xmlns:a16="http://schemas.microsoft.com/office/drawing/2014/main" id="{318B0D9F-372C-0E03-CF0E-CB8372192B5F}"/>
              </a:ext>
            </a:extLst>
          </p:cNvPr>
          <p:cNvSpPr>
            <a:spLocks noGrp="1"/>
          </p:cNvSpPr>
          <p:nvPr>
            <p:ph type="title"/>
          </p:nvPr>
        </p:nvSpPr>
        <p:spPr>
          <a:xfrm>
            <a:off x="1894856" y="211378"/>
            <a:ext cx="18873787" cy="1439863"/>
          </a:xfrm>
        </p:spPr>
        <p:txBody>
          <a:bodyPr/>
          <a:lstStyle/>
          <a:p>
            <a:r>
              <a:rPr lang="de-DE" dirty="0"/>
              <a:t>Parameter der „Decoder-Attention“</a:t>
            </a:r>
          </a:p>
        </p:txBody>
      </p:sp>
      <p:sp>
        <p:nvSpPr>
          <p:cNvPr id="5" name="Foliennummernplatzhalter 4">
            <a:extLst>
              <a:ext uri="{FF2B5EF4-FFF2-40B4-BE49-F238E27FC236}">
                <a16:creationId xmlns:a16="http://schemas.microsoft.com/office/drawing/2014/main" id="{D07F96F0-B305-B303-555D-0EFFC52C3437}"/>
              </a:ext>
            </a:extLst>
          </p:cNvPr>
          <p:cNvSpPr>
            <a:spLocks noGrp="1"/>
          </p:cNvSpPr>
          <p:nvPr>
            <p:ph type="sldNum" sz="quarter" idx="10"/>
          </p:nvPr>
        </p:nvSpPr>
        <p:spPr/>
        <p:txBody>
          <a:bodyPr/>
          <a:lstStyle/>
          <a:p>
            <a:pPr>
              <a:defRPr/>
            </a:pPr>
            <a:fld id="{6D79B608-30BF-4780-AD74-2A39D90104E2}" type="slidenum">
              <a:rPr lang="de-DE" altLang="de-DE" smtClean="0"/>
              <a:pPr>
                <a:defRPr/>
              </a:pPr>
              <a:t>36</a:t>
            </a:fld>
            <a:r>
              <a:rPr lang="de-DE" altLang="de-DE" dirty="0"/>
              <a:t> / 72</a:t>
            </a:r>
          </a:p>
        </p:txBody>
      </p:sp>
      <p:pic>
        <p:nvPicPr>
          <p:cNvPr id="8" name="Inhaltsplatzhalter 7">
            <a:extLst>
              <a:ext uri="{FF2B5EF4-FFF2-40B4-BE49-F238E27FC236}">
                <a16:creationId xmlns:a16="http://schemas.microsoft.com/office/drawing/2014/main" id="{E4F9FA24-557F-EF14-E1BD-7B3DA8820956}"/>
              </a:ext>
            </a:extLst>
          </p:cNvPr>
          <p:cNvPicPr>
            <a:picLocks noGrp="1" noChangeAspect="1"/>
          </p:cNvPicPr>
          <p:nvPr>
            <p:ph idx="12"/>
          </p:nvPr>
        </p:nvPicPr>
        <p:blipFill>
          <a:blip r:embed="rId3"/>
          <a:stretch>
            <a:fillRect/>
          </a:stretch>
        </p:blipFill>
        <p:spPr>
          <a:xfrm>
            <a:off x="5927304" y="1878286"/>
            <a:ext cx="15777443" cy="11107283"/>
          </a:xfrm>
          <a:prstGeom prst="rect">
            <a:avLst/>
          </a:prstGeom>
        </p:spPr>
      </p:pic>
      <p:cxnSp>
        <p:nvCxnSpPr>
          <p:cNvPr id="3" name="Gerade Verbindung mit Pfeil 2">
            <a:extLst>
              <a:ext uri="{FF2B5EF4-FFF2-40B4-BE49-F238E27FC236}">
                <a16:creationId xmlns:a16="http://schemas.microsoft.com/office/drawing/2014/main" id="{7487929B-3730-AA89-C8E7-33AA776BB5FF}"/>
              </a:ext>
            </a:extLst>
          </p:cNvPr>
          <p:cNvCxnSpPr>
            <a:cxnSpLocks/>
          </p:cNvCxnSpPr>
          <p:nvPr/>
        </p:nvCxnSpPr>
        <p:spPr bwMode="auto">
          <a:xfrm>
            <a:off x="13344128" y="8298160"/>
            <a:ext cx="2592288"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pic>
        <p:nvPicPr>
          <p:cNvPr id="6" name="Inhaltsplatzhalter 7">
            <a:extLst>
              <a:ext uri="{FF2B5EF4-FFF2-40B4-BE49-F238E27FC236}">
                <a16:creationId xmlns:a16="http://schemas.microsoft.com/office/drawing/2014/main" id="{7CD5DF04-A993-E07D-87EF-9E94C2125A97}"/>
              </a:ext>
            </a:extLst>
          </p:cNvPr>
          <p:cNvPicPr>
            <a:picLocks noChangeAspect="1"/>
          </p:cNvPicPr>
          <p:nvPr/>
        </p:nvPicPr>
        <p:blipFill>
          <a:blip r:embed="rId3"/>
          <a:stretch>
            <a:fillRect/>
          </a:stretch>
        </p:blipFill>
        <p:spPr>
          <a:xfrm>
            <a:off x="5855296" y="1843802"/>
            <a:ext cx="15777443" cy="11107283"/>
          </a:xfrm>
          <a:prstGeom prst="rect">
            <a:avLst/>
          </a:prstGeom>
        </p:spPr>
      </p:pic>
      <p:cxnSp>
        <p:nvCxnSpPr>
          <p:cNvPr id="17" name="Gerade Verbindung mit Pfeil 16">
            <a:extLst>
              <a:ext uri="{FF2B5EF4-FFF2-40B4-BE49-F238E27FC236}">
                <a16:creationId xmlns:a16="http://schemas.microsoft.com/office/drawing/2014/main" id="{32A770A5-9F03-56EC-FAA5-85C8B06A9055}"/>
              </a:ext>
            </a:extLst>
          </p:cNvPr>
          <p:cNvCxnSpPr>
            <a:cxnSpLocks/>
          </p:cNvCxnSpPr>
          <p:nvPr/>
        </p:nvCxnSpPr>
        <p:spPr bwMode="auto">
          <a:xfrm>
            <a:off x="12840072" y="8514184"/>
            <a:ext cx="2592288"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
        <p:nvSpPr>
          <p:cNvPr id="18" name="Textfeld 17">
            <a:extLst>
              <a:ext uri="{FF2B5EF4-FFF2-40B4-BE49-F238E27FC236}">
                <a16:creationId xmlns:a16="http://schemas.microsoft.com/office/drawing/2014/main" id="{125295B3-5FAE-43CA-8D00-1AB873512492}"/>
              </a:ext>
            </a:extLst>
          </p:cNvPr>
          <p:cNvSpPr txBox="1"/>
          <p:nvPr/>
        </p:nvSpPr>
        <p:spPr>
          <a:xfrm>
            <a:off x="21436580" y="12372999"/>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cxnSp>
        <p:nvCxnSpPr>
          <p:cNvPr id="9" name="Gerade Verbindung mit Pfeil 8">
            <a:extLst>
              <a:ext uri="{FF2B5EF4-FFF2-40B4-BE49-F238E27FC236}">
                <a16:creationId xmlns:a16="http://schemas.microsoft.com/office/drawing/2014/main" id="{8DD68D8F-9265-D820-ABB5-97DD64FD1A2F}"/>
              </a:ext>
            </a:extLst>
          </p:cNvPr>
          <p:cNvCxnSpPr>
            <a:cxnSpLocks/>
          </p:cNvCxnSpPr>
          <p:nvPr/>
        </p:nvCxnSpPr>
        <p:spPr bwMode="auto">
          <a:xfrm>
            <a:off x="4127104" y="8802216"/>
            <a:ext cx="2592288"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Tree>
    <p:extLst>
      <p:ext uri="{BB962C8B-B14F-4D97-AF65-F5344CB8AC3E}">
        <p14:creationId xmlns:p14="http://schemas.microsoft.com/office/powerpoint/2010/main" val="3553804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4B20932-5D15-154C-577F-80AE2116C3A6}"/>
              </a:ext>
            </a:extLst>
          </p:cNvPr>
          <p:cNvSpPr>
            <a:spLocks noGrp="1"/>
          </p:cNvSpPr>
          <p:nvPr>
            <p:ph type="ftr" sz="quarter" idx="11"/>
          </p:nvPr>
        </p:nvSpPr>
        <p:spPr>
          <a:xfrm>
            <a:off x="1894856" y="13158174"/>
            <a:ext cx="20115212" cy="377825"/>
          </a:xfrm>
        </p:spPr>
        <p:txBody>
          <a:bodyPr/>
          <a:lstStyle/>
          <a:p>
            <a:pPr>
              <a:defRPr/>
            </a:pPr>
            <a:endParaRPr lang="de-DE" dirty="0"/>
          </a:p>
        </p:txBody>
      </p:sp>
      <p:sp>
        <p:nvSpPr>
          <p:cNvPr id="4" name="Titel 3">
            <a:extLst>
              <a:ext uri="{FF2B5EF4-FFF2-40B4-BE49-F238E27FC236}">
                <a16:creationId xmlns:a16="http://schemas.microsoft.com/office/drawing/2014/main" id="{318B0D9F-372C-0E03-CF0E-CB8372192B5F}"/>
              </a:ext>
            </a:extLst>
          </p:cNvPr>
          <p:cNvSpPr>
            <a:spLocks noGrp="1"/>
          </p:cNvSpPr>
          <p:nvPr>
            <p:ph type="title"/>
          </p:nvPr>
        </p:nvSpPr>
        <p:spPr/>
        <p:txBody>
          <a:bodyPr/>
          <a:lstStyle/>
          <a:p>
            <a:r>
              <a:rPr lang="de-DE" dirty="0"/>
              <a:t>Parameter der „Encoder-Decoder-Attention“ </a:t>
            </a:r>
          </a:p>
        </p:txBody>
      </p:sp>
      <p:sp>
        <p:nvSpPr>
          <p:cNvPr id="5" name="Foliennummernplatzhalter 4">
            <a:extLst>
              <a:ext uri="{FF2B5EF4-FFF2-40B4-BE49-F238E27FC236}">
                <a16:creationId xmlns:a16="http://schemas.microsoft.com/office/drawing/2014/main" id="{D07F96F0-B305-B303-555D-0EFFC52C3437}"/>
              </a:ext>
            </a:extLst>
          </p:cNvPr>
          <p:cNvSpPr>
            <a:spLocks noGrp="1"/>
          </p:cNvSpPr>
          <p:nvPr>
            <p:ph type="sldNum" sz="quarter" idx="10"/>
          </p:nvPr>
        </p:nvSpPr>
        <p:spPr/>
        <p:txBody>
          <a:bodyPr/>
          <a:lstStyle/>
          <a:p>
            <a:pPr>
              <a:defRPr/>
            </a:pPr>
            <a:fld id="{6D79B608-30BF-4780-AD74-2A39D90104E2}" type="slidenum">
              <a:rPr lang="de-DE" altLang="de-DE" smtClean="0"/>
              <a:pPr>
                <a:defRPr/>
              </a:pPr>
              <a:t>37</a:t>
            </a:fld>
            <a:r>
              <a:rPr lang="de-DE" altLang="de-DE" dirty="0"/>
              <a:t> / 72</a:t>
            </a:r>
          </a:p>
        </p:txBody>
      </p:sp>
      <p:pic>
        <p:nvPicPr>
          <p:cNvPr id="8" name="Inhaltsplatzhalter 7">
            <a:extLst>
              <a:ext uri="{FF2B5EF4-FFF2-40B4-BE49-F238E27FC236}">
                <a16:creationId xmlns:a16="http://schemas.microsoft.com/office/drawing/2014/main" id="{E4F9FA24-557F-EF14-E1BD-7B3DA8820956}"/>
              </a:ext>
            </a:extLst>
          </p:cNvPr>
          <p:cNvPicPr>
            <a:picLocks noGrp="1" noChangeAspect="1"/>
          </p:cNvPicPr>
          <p:nvPr>
            <p:ph idx="12"/>
          </p:nvPr>
        </p:nvPicPr>
        <p:blipFill>
          <a:blip r:embed="rId3"/>
          <a:stretch>
            <a:fillRect/>
          </a:stretch>
        </p:blipFill>
        <p:spPr>
          <a:xfrm>
            <a:off x="5927304" y="1878286"/>
            <a:ext cx="15777443" cy="11107283"/>
          </a:xfrm>
          <a:prstGeom prst="rect">
            <a:avLst/>
          </a:prstGeom>
        </p:spPr>
      </p:pic>
      <p:cxnSp>
        <p:nvCxnSpPr>
          <p:cNvPr id="3" name="Gerade Verbindung mit Pfeil 2">
            <a:extLst>
              <a:ext uri="{FF2B5EF4-FFF2-40B4-BE49-F238E27FC236}">
                <a16:creationId xmlns:a16="http://schemas.microsoft.com/office/drawing/2014/main" id="{E0D8330D-4778-2DCE-AE22-AB5C0004886A}"/>
              </a:ext>
            </a:extLst>
          </p:cNvPr>
          <p:cNvCxnSpPr>
            <a:cxnSpLocks/>
          </p:cNvCxnSpPr>
          <p:nvPr/>
        </p:nvCxnSpPr>
        <p:spPr bwMode="auto">
          <a:xfrm>
            <a:off x="13056096" y="4193704"/>
            <a:ext cx="2592288"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pic>
        <p:nvPicPr>
          <p:cNvPr id="6" name="Inhaltsplatzhalter 7">
            <a:extLst>
              <a:ext uri="{FF2B5EF4-FFF2-40B4-BE49-F238E27FC236}">
                <a16:creationId xmlns:a16="http://schemas.microsoft.com/office/drawing/2014/main" id="{08D81909-D9E4-C985-5562-4D628D6E33F5}"/>
              </a:ext>
            </a:extLst>
          </p:cNvPr>
          <p:cNvPicPr>
            <a:picLocks noChangeAspect="1"/>
          </p:cNvPicPr>
          <p:nvPr/>
        </p:nvPicPr>
        <p:blipFill>
          <a:blip r:embed="rId3"/>
          <a:stretch>
            <a:fillRect/>
          </a:stretch>
        </p:blipFill>
        <p:spPr>
          <a:xfrm>
            <a:off x="5855296" y="1843802"/>
            <a:ext cx="15777443" cy="11107283"/>
          </a:xfrm>
          <a:prstGeom prst="rect">
            <a:avLst/>
          </a:prstGeom>
        </p:spPr>
      </p:pic>
      <p:cxnSp>
        <p:nvCxnSpPr>
          <p:cNvPr id="17" name="Gerade Verbindung mit Pfeil 16">
            <a:extLst>
              <a:ext uri="{FF2B5EF4-FFF2-40B4-BE49-F238E27FC236}">
                <a16:creationId xmlns:a16="http://schemas.microsoft.com/office/drawing/2014/main" id="{88E7F3DD-5510-96BE-902F-14BB2F8C8170}"/>
              </a:ext>
            </a:extLst>
          </p:cNvPr>
          <p:cNvCxnSpPr>
            <a:cxnSpLocks/>
          </p:cNvCxnSpPr>
          <p:nvPr/>
        </p:nvCxnSpPr>
        <p:spPr bwMode="auto">
          <a:xfrm flipH="1">
            <a:off x="20976976" y="5361267"/>
            <a:ext cx="2664296"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
        <p:nvSpPr>
          <p:cNvPr id="18" name="Textfeld 17">
            <a:extLst>
              <a:ext uri="{FF2B5EF4-FFF2-40B4-BE49-F238E27FC236}">
                <a16:creationId xmlns:a16="http://schemas.microsoft.com/office/drawing/2014/main" id="{D86C1BC2-CAE6-CB34-D74E-8D017BE9F1DD}"/>
              </a:ext>
            </a:extLst>
          </p:cNvPr>
          <p:cNvSpPr txBox="1"/>
          <p:nvPr/>
        </p:nvSpPr>
        <p:spPr>
          <a:xfrm>
            <a:off x="21436580" y="12372999"/>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403499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FB88AF4-EE81-51F0-B6CF-F5657BABA143}"/>
              </a:ext>
            </a:extLst>
          </p:cNvPr>
          <p:cNvSpPr>
            <a:spLocks noGrp="1"/>
          </p:cNvSpPr>
          <p:nvPr>
            <p:ph type="ftr" sz="quarter" idx="11"/>
          </p:nvPr>
        </p:nvSpPr>
        <p:spPr/>
        <p:txBody>
          <a:bodyPr/>
          <a:lstStyle/>
          <a:p>
            <a:pPr>
              <a:defRPr/>
            </a:pPr>
            <a:endParaRPr lang="de-DE" dirty="0"/>
          </a:p>
        </p:txBody>
      </p:sp>
      <p:pic>
        <p:nvPicPr>
          <p:cNvPr id="6" name="Grafik 5">
            <a:extLst>
              <a:ext uri="{FF2B5EF4-FFF2-40B4-BE49-F238E27FC236}">
                <a16:creationId xmlns:a16="http://schemas.microsoft.com/office/drawing/2014/main" id="{8135748A-E3A2-47DB-A732-AD9A4BA67B64}"/>
              </a:ext>
            </a:extLst>
          </p:cNvPr>
          <p:cNvPicPr>
            <a:picLocks noChangeAspect="1"/>
          </p:cNvPicPr>
          <p:nvPr/>
        </p:nvPicPr>
        <p:blipFill>
          <a:blip r:embed="rId3"/>
          <a:stretch>
            <a:fillRect/>
          </a:stretch>
        </p:blipFill>
        <p:spPr>
          <a:xfrm>
            <a:off x="6071320" y="216322"/>
            <a:ext cx="12241360" cy="12741450"/>
          </a:xfrm>
          <a:prstGeom prst="rect">
            <a:avLst/>
          </a:prstGeom>
        </p:spPr>
      </p:pic>
      <p:sp>
        <p:nvSpPr>
          <p:cNvPr id="8" name="Titel 7">
            <a:extLst>
              <a:ext uri="{FF2B5EF4-FFF2-40B4-BE49-F238E27FC236}">
                <a16:creationId xmlns:a16="http://schemas.microsoft.com/office/drawing/2014/main" id="{5193D510-1AB5-F42C-D00A-10DCF27BB48A}"/>
              </a:ext>
            </a:extLst>
          </p:cNvPr>
          <p:cNvSpPr>
            <a:spLocks noGrp="1"/>
          </p:cNvSpPr>
          <p:nvPr>
            <p:ph type="title"/>
          </p:nvPr>
        </p:nvSpPr>
        <p:spPr/>
        <p:txBody>
          <a:bodyPr/>
          <a:lstStyle/>
          <a:p>
            <a:r>
              <a:rPr lang="de-DE" dirty="0"/>
              <a:t>Die „Multi-</a:t>
            </a:r>
            <a:r>
              <a:rPr lang="de-DE" dirty="0" err="1"/>
              <a:t>head</a:t>
            </a:r>
            <a:r>
              <a:rPr lang="de-DE" dirty="0"/>
              <a:t> Attention“</a:t>
            </a:r>
          </a:p>
        </p:txBody>
      </p:sp>
      <p:sp>
        <p:nvSpPr>
          <p:cNvPr id="15" name="Rechteck 14">
            <a:extLst>
              <a:ext uri="{FF2B5EF4-FFF2-40B4-BE49-F238E27FC236}">
                <a16:creationId xmlns:a16="http://schemas.microsoft.com/office/drawing/2014/main" id="{625ABB36-56FA-939D-ED4B-93B8D387B507}"/>
              </a:ext>
            </a:extLst>
          </p:cNvPr>
          <p:cNvSpPr/>
          <p:nvPr/>
        </p:nvSpPr>
        <p:spPr bwMode="auto">
          <a:xfrm>
            <a:off x="6935416" y="5005019"/>
            <a:ext cx="2880320" cy="3218946"/>
          </a:xfrm>
          <a:prstGeom prst="rect">
            <a:avLst/>
          </a:prstGeom>
          <a:noFill/>
          <a:ln w="127000" cap="flat" cmpd="sng" algn="ctr">
            <a:solidFill>
              <a:schemeClr val="accent5"/>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3" name="Textfeld 2">
            <a:extLst>
              <a:ext uri="{FF2B5EF4-FFF2-40B4-BE49-F238E27FC236}">
                <a16:creationId xmlns:a16="http://schemas.microsoft.com/office/drawing/2014/main" id="{C3F3EC99-445C-84F6-33CF-D0F954B87FED}"/>
              </a:ext>
            </a:extLst>
          </p:cNvPr>
          <p:cNvSpPr txBox="1"/>
          <p:nvPr/>
        </p:nvSpPr>
        <p:spPr>
          <a:xfrm>
            <a:off x="21105332" y="11938764"/>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4" name="Foliennummernplatzhalter 4">
            <a:extLst>
              <a:ext uri="{FF2B5EF4-FFF2-40B4-BE49-F238E27FC236}">
                <a16:creationId xmlns:a16="http://schemas.microsoft.com/office/drawing/2014/main" id="{675C5763-A624-29D8-7B68-D3014F78ACBC}"/>
              </a:ext>
            </a:extLst>
          </p:cNvPr>
          <p:cNvSpPr>
            <a:spLocks noGrp="1"/>
          </p:cNvSpPr>
          <p:nvPr>
            <p:ph type="sldNum" sz="quarter" idx="10"/>
          </p:nvPr>
        </p:nvSpPr>
        <p:spPr>
          <a:xfrm>
            <a:off x="22176000" y="13319999"/>
            <a:ext cx="1836000" cy="216000"/>
          </a:xfrm>
        </p:spPr>
        <p:txBody>
          <a:bodyPr/>
          <a:lstStyle/>
          <a:p>
            <a:pPr>
              <a:defRPr/>
            </a:pPr>
            <a:fld id="{6D79B608-30BF-4780-AD74-2A39D90104E2}" type="slidenum">
              <a:rPr lang="de-DE" altLang="de-DE" smtClean="0"/>
              <a:pPr>
                <a:defRPr/>
              </a:pPr>
              <a:t>38</a:t>
            </a:fld>
            <a:r>
              <a:rPr lang="de-DE" altLang="de-DE" dirty="0"/>
              <a:t> / 72</a:t>
            </a:r>
          </a:p>
        </p:txBody>
      </p:sp>
    </p:spTree>
    <p:extLst>
      <p:ext uri="{BB962C8B-B14F-4D97-AF65-F5344CB8AC3E}">
        <p14:creationId xmlns:p14="http://schemas.microsoft.com/office/powerpoint/2010/main" val="18219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B020F67-01BE-8ADE-A2A1-A17D01DF5A01}"/>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BABD8A12-709F-3871-858F-642493B82A5B}"/>
              </a:ext>
            </a:extLst>
          </p:cNvPr>
          <p:cNvSpPr>
            <a:spLocks noGrp="1"/>
          </p:cNvSpPr>
          <p:nvPr>
            <p:ph type="sldNum" sz="quarter" idx="10"/>
          </p:nvPr>
        </p:nvSpPr>
        <p:spPr/>
        <p:txBody>
          <a:bodyPr/>
          <a:lstStyle/>
          <a:p>
            <a:pPr>
              <a:defRPr/>
            </a:pPr>
            <a:fld id="{6D79B608-30BF-4780-AD74-2A39D90104E2}" type="slidenum">
              <a:rPr lang="de-DE" altLang="de-DE" smtClean="0"/>
              <a:pPr>
                <a:defRPr/>
              </a:pPr>
              <a:t>39</a:t>
            </a:fld>
            <a:r>
              <a:rPr lang="de-DE" altLang="de-DE" dirty="0"/>
              <a:t> / 72</a:t>
            </a:r>
          </a:p>
        </p:txBody>
      </p:sp>
      <p:pic>
        <p:nvPicPr>
          <p:cNvPr id="6" name="Grafik 5">
            <a:extLst>
              <a:ext uri="{FF2B5EF4-FFF2-40B4-BE49-F238E27FC236}">
                <a16:creationId xmlns:a16="http://schemas.microsoft.com/office/drawing/2014/main" id="{D432EE38-F31A-193D-AA4D-B6621A2A8FA8}"/>
              </a:ext>
            </a:extLst>
          </p:cNvPr>
          <p:cNvPicPr>
            <a:picLocks noChangeAspect="1"/>
          </p:cNvPicPr>
          <p:nvPr/>
        </p:nvPicPr>
        <p:blipFill>
          <a:blip r:embed="rId3"/>
          <a:stretch>
            <a:fillRect/>
          </a:stretch>
        </p:blipFill>
        <p:spPr>
          <a:xfrm>
            <a:off x="5279232" y="831873"/>
            <a:ext cx="14685697" cy="6552728"/>
          </a:xfrm>
          <a:prstGeom prst="rect">
            <a:avLst/>
          </a:prstGeom>
        </p:spPr>
      </p:pic>
      <p:pic>
        <p:nvPicPr>
          <p:cNvPr id="7" name="Grafik 6">
            <a:extLst>
              <a:ext uri="{FF2B5EF4-FFF2-40B4-BE49-F238E27FC236}">
                <a16:creationId xmlns:a16="http://schemas.microsoft.com/office/drawing/2014/main" id="{78D4840E-747C-346A-4828-6E14CC2A98DF}"/>
              </a:ext>
            </a:extLst>
          </p:cNvPr>
          <p:cNvPicPr>
            <a:picLocks noChangeAspect="1"/>
          </p:cNvPicPr>
          <p:nvPr/>
        </p:nvPicPr>
        <p:blipFill rotWithShape="1">
          <a:blip r:embed="rId4"/>
          <a:srcRect t="10894"/>
          <a:stretch/>
        </p:blipFill>
        <p:spPr>
          <a:xfrm>
            <a:off x="5033600" y="7371348"/>
            <a:ext cx="14936487" cy="5575740"/>
          </a:xfrm>
          <a:prstGeom prst="rect">
            <a:avLst/>
          </a:prstGeom>
        </p:spPr>
      </p:pic>
      <p:sp>
        <p:nvSpPr>
          <p:cNvPr id="3" name="Textfeld 2">
            <a:extLst>
              <a:ext uri="{FF2B5EF4-FFF2-40B4-BE49-F238E27FC236}">
                <a16:creationId xmlns:a16="http://schemas.microsoft.com/office/drawing/2014/main" id="{EAD8FFF6-F4B3-57A0-EE50-4B922E5EB680}"/>
              </a:ext>
            </a:extLst>
          </p:cNvPr>
          <p:cNvSpPr txBox="1"/>
          <p:nvPr/>
        </p:nvSpPr>
        <p:spPr>
          <a:xfrm>
            <a:off x="20889308" y="12300991"/>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4" name="Titel 3">
            <a:extLst>
              <a:ext uri="{FF2B5EF4-FFF2-40B4-BE49-F238E27FC236}">
                <a16:creationId xmlns:a16="http://schemas.microsoft.com/office/drawing/2014/main" id="{9BADC120-5F08-FDF9-CB73-D9B2509D7D8F}"/>
              </a:ext>
            </a:extLst>
          </p:cNvPr>
          <p:cNvSpPr>
            <a:spLocks noGrp="1"/>
          </p:cNvSpPr>
          <p:nvPr>
            <p:ph type="title"/>
          </p:nvPr>
        </p:nvSpPr>
        <p:spPr/>
        <p:txBody>
          <a:bodyPr/>
          <a:lstStyle/>
          <a:p>
            <a:r>
              <a:rPr lang="de-DE" dirty="0"/>
              <a:t>Die „Attention </a:t>
            </a:r>
            <a:r>
              <a:rPr lang="de-DE" dirty="0" err="1"/>
              <a:t>Masks</a:t>
            </a:r>
            <a:r>
              <a:rPr lang="de-DE" dirty="0"/>
              <a:t>“</a:t>
            </a:r>
          </a:p>
        </p:txBody>
      </p:sp>
    </p:spTree>
    <p:extLst>
      <p:ext uri="{BB962C8B-B14F-4D97-AF65-F5344CB8AC3E}">
        <p14:creationId xmlns:p14="http://schemas.microsoft.com/office/powerpoint/2010/main" val="23724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22596" y="6245932"/>
            <a:ext cx="19938808" cy="1224136"/>
          </a:xfrm>
        </p:spPr>
        <p:txBody>
          <a:bodyPr/>
          <a:lstStyle/>
          <a:p>
            <a:pPr algn="ctr"/>
            <a:r>
              <a:rPr lang="de-DE" sz="8000" b="1" dirty="0"/>
              <a:t>Natural Language Processing</a:t>
            </a:r>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72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4B20932-5D15-154C-577F-80AE2116C3A6}"/>
              </a:ext>
            </a:extLst>
          </p:cNvPr>
          <p:cNvSpPr>
            <a:spLocks noGrp="1"/>
          </p:cNvSpPr>
          <p:nvPr>
            <p:ph type="ftr" sz="quarter" idx="11"/>
          </p:nvPr>
        </p:nvSpPr>
        <p:spPr>
          <a:xfrm>
            <a:off x="1894856" y="13158174"/>
            <a:ext cx="20115212" cy="377825"/>
          </a:xfrm>
        </p:spPr>
        <p:txBody>
          <a:bodyPr/>
          <a:lstStyle/>
          <a:p>
            <a:pPr>
              <a:defRPr/>
            </a:pPr>
            <a:endParaRPr lang="de-DE" dirty="0"/>
          </a:p>
        </p:txBody>
      </p:sp>
      <p:sp>
        <p:nvSpPr>
          <p:cNvPr id="4" name="Titel 3">
            <a:extLst>
              <a:ext uri="{FF2B5EF4-FFF2-40B4-BE49-F238E27FC236}">
                <a16:creationId xmlns:a16="http://schemas.microsoft.com/office/drawing/2014/main" id="{318B0D9F-372C-0E03-CF0E-CB8372192B5F}"/>
              </a:ext>
            </a:extLst>
          </p:cNvPr>
          <p:cNvSpPr>
            <a:spLocks noGrp="1"/>
          </p:cNvSpPr>
          <p:nvPr>
            <p:ph type="title"/>
          </p:nvPr>
        </p:nvSpPr>
        <p:spPr/>
        <p:txBody>
          <a:bodyPr/>
          <a:lstStyle/>
          <a:p>
            <a:r>
              <a:rPr lang="de-DE" dirty="0"/>
              <a:t>Parameter der Attention </a:t>
            </a:r>
          </a:p>
        </p:txBody>
      </p:sp>
      <p:sp>
        <p:nvSpPr>
          <p:cNvPr id="5" name="Foliennummernplatzhalter 4">
            <a:extLst>
              <a:ext uri="{FF2B5EF4-FFF2-40B4-BE49-F238E27FC236}">
                <a16:creationId xmlns:a16="http://schemas.microsoft.com/office/drawing/2014/main" id="{D07F96F0-B305-B303-555D-0EFFC52C3437}"/>
              </a:ext>
            </a:extLst>
          </p:cNvPr>
          <p:cNvSpPr>
            <a:spLocks noGrp="1"/>
          </p:cNvSpPr>
          <p:nvPr>
            <p:ph type="sldNum" sz="quarter" idx="10"/>
          </p:nvPr>
        </p:nvSpPr>
        <p:spPr/>
        <p:txBody>
          <a:bodyPr/>
          <a:lstStyle/>
          <a:p>
            <a:pPr>
              <a:defRPr/>
            </a:pPr>
            <a:fld id="{6D79B608-30BF-4780-AD74-2A39D90104E2}" type="slidenum">
              <a:rPr lang="de-DE" altLang="de-DE" smtClean="0"/>
              <a:pPr>
                <a:defRPr/>
              </a:pPr>
              <a:t>40</a:t>
            </a:fld>
            <a:r>
              <a:rPr lang="de-DE" altLang="de-DE" dirty="0"/>
              <a:t> / 72</a:t>
            </a:r>
          </a:p>
          <a:p>
            <a:pPr>
              <a:defRPr/>
            </a:pPr>
            <a:endParaRPr lang="de-DE" altLang="de-DE" dirty="0"/>
          </a:p>
        </p:txBody>
      </p:sp>
      <p:pic>
        <p:nvPicPr>
          <p:cNvPr id="8" name="Inhaltsplatzhalter 7">
            <a:extLst>
              <a:ext uri="{FF2B5EF4-FFF2-40B4-BE49-F238E27FC236}">
                <a16:creationId xmlns:a16="http://schemas.microsoft.com/office/drawing/2014/main" id="{E4F9FA24-557F-EF14-E1BD-7B3DA8820956}"/>
              </a:ext>
            </a:extLst>
          </p:cNvPr>
          <p:cNvPicPr>
            <a:picLocks noGrp="1" noChangeAspect="1"/>
          </p:cNvPicPr>
          <p:nvPr>
            <p:ph idx="12"/>
          </p:nvPr>
        </p:nvPicPr>
        <p:blipFill>
          <a:blip r:embed="rId3"/>
          <a:stretch>
            <a:fillRect/>
          </a:stretch>
        </p:blipFill>
        <p:spPr>
          <a:xfrm>
            <a:off x="5855296" y="1843802"/>
            <a:ext cx="15777443" cy="11107283"/>
          </a:xfrm>
          <a:prstGeom prst="rect">
            <a:avLst/>
          </a:prstGeom>
        </p:spPr>
      </p:pic>
      <p:sp>
        <p:nvSpPr>
          <p:cNvPr id="3" name="Textfeld 2">
            <a:extLst>
              <a:ext uri="{FF2B5EF4-FFF2-40B4-BE49-F238E27FC236}">
                <a16:creationId xmlns:a16="http://schemas.microsoft.com/office/drawing/2014/main" id="{A4FF65D9-5FE2-D4F6-4352-565908A89C6D}"/>
              </a:ext>
            </a:extLst>
          </p:cNvPr>
          <p:cNvSpPr txBox="1"/>
          <p:nvPr/>
        </p:nvSpPr>
        <p:spPr>
          <a:xfrm>
            <a:off x="21292564" y="12228983"/>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6" name="Rechteck 5">
            <a:extLst>
              <a:ext uri="{FF2B5EF4-FFF2-40B4-BE49-F238E27FC236}">
                <a16:creationId xmlns:a16="http://schemas.microsoft.com/office/drawing/2014/main" id="{3229F4C4-B476-C273-3672-2B6231C23125}"/>
              </a:ext>
            </a:extLst>
          </p:cNvPr>
          <p:cNvSpPr/>
          <p:nvPr/>
        </p:nvSpPr>
        <p:spPr bwMode="auto">
          <a:xfrm>
            <a:off x="5855296" y="6858000"/>
            <a:ext cx="7920880" cy="2592000"/>
          </a:xfrm>
          <a:prstGeom prst="rect">
            <a:avLst/>
          </a:prstGeom>
          <a:noFill/>
          <a:ln w="114300" cap="flat" cmpd="sng" algn="ctr">
            <a:solidFill>
              <a:srgbClr val="FF0000"/>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i="0" u="none" strike="noStrike" normalizeH="0" baseline="0" dirty="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7" name="Rechteck 6">
            <a:extLst>
              <a:ext uri="{FF2B5EF4-FFF2-40B4-BE49-F238E27FC236}">
                <a16:creationId xmlns:a16="http://schemas.microsoft.com/office/drawing/2014/main" id="{D2A3EDE8-E3EF-46EA-B423-5BE87354F906}"/>
              </a:ext>
            </a:extLst>
          </p:cNvPr>
          <p:cNvSpPr/>
          <p:nvPr/>
        </p:nvSpPr>
        <p:spPr bwMode="auto">
          <a:xfrm>
            <a:off x="14474030" y="2693252"/>
            <a:ext cx="7920880" cy="2592000"/>
          </a:xfrm>
          <a:prstGeom prst="rect">
            <a:avLst/>
          </a:prstGeom>
          <a:noFill/>
          <a:ln w="114300" cap="flat" cmpd="sng" algn="ctr">
            <a:solidFill>
              <a:srgbClr val="FF0000"/>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i="0" u="none" strike="noStrike" normalizeH="0" baseline="0" dirty="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Tree>
    <p:extLst>
      <p:ext uri="{BB962C8B-B14F-4D97-AF65-F5344CB8AC3E}">
        <p14:creationId xmlns:p14="http://schemas.microsoft.com/office/powerpoint/2010/main" val="41438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B020F67-01BE-8ADE-A2A1-A17D01DF5A01}"/>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BABD8A12-709F-3871-858F-642493B82A5B}"/>
              </a:ext>
            </a:extLst>
          </p:cNvPr>
          <p:cNvSpPr>
            <a:spLocks noGrp="1"/>
          </p:cNvSpPr>
          <p:nvPr>
            <p:ph type="sldNum" sz="quarter" idx="10"/>
          </p:nvPr>
        </p:nvSpPr>
        <p:spPr/>
        <p:txBody>
          <a:bodyPr/>
          <a:lstStyle/>
          <a:p>
            <a:pPr>
              <a:defRPr/>
            </a:pPr>
            <a:fld id="{6D79B608-30BF-4780-AD74-2A39D90104E2}" type="slidenum">
              <a:rPr lang="de-DE" altLang="de-DE" smtClean="0"/>
              <a:pPr>
                <a:defRPr/>
              </a:pPr>
              <a:t>41</a:t>
            </a:fld>
            <a:r>
              <a:rPr lang="de-DE" altLang="de-DE" dirty="0"/>
              <a:t> / 72</a:t>
            </a:r>
          </a:p>
          <a:p>
            <a:pPr>
              <a:defRPr/>
            </a:pPr>
            <a:endParaRPr lang="de-DE" altLang="de-DE" dirty="0"/>
          </a:p>
        </p:txBody>
      </p:sp>
      <p:pic>
        <p:nvPicPr>
          <p:cNvPr id="6" name="Grafik 5">
            <a:extLst>
              <a:ext uri="{FF2B5EF4-FFF2-40B4-BE49-F238E27FC236}">
                <a16:creationId xmlns:a16="http://schemas.microsoft.com/office/drawing/2014/main" id="{D432EE38-F31A-193D-AA4D-B6621A2A8FA8}"/>
              </a:ext>
            </a:extLst>
          </p:cNvPr>
          <p:cNvPicPr>
            <a:picLocks noChangeAspect="1"/>
          </p:cNvPicPr>
          <p:nvPr/>
        </p:nvPicPr>
        <p:blipFill>
          <a:blip r:embed="rId3"/>
          <a:stretch>
            <a:fillRect/>
          </a:stretch>
        </p:blipFill>
        <p:spPr>
          <a:xfrm>
            <a:off x="5279232" y="831873"/>
            <a:ext cx="14685697" cy="6552728"/>
          </a:xfrm>
          <a:prstGeom prst="rect">
            <a:avLst/>
          </a:prstGeom>
        </p:spPr>
      </p:pic>
      <p:pic>
        <p:nvPicPr>
          <p:cNvPr id="7" name="Grafik 6">
            <a:extLst>
              <a:ext uri="{FF2B5EF4-FFF2-40B4-BE49-F238E27FC236}">
                <a16:creationId xmlns:a16="http://schemas.microsoft.com/office/drawing/2014/main" id="{78D4840E-747C-346A-4828-6E14CC2A98DF}"/>
              </a:ext>
            </a:extLst>
          </p:cNvPr>
          <p:cNvPicPr>
            <a:picLocks noChangeAspect="1"/>
          </p:cNvPicPr>
          <p:nvPr/>
        </p:nvPicPr>
        <p:blipFill rotWithShape="1">
          <a:blip r:embed="rId4"/>
          <a:srcRect t="10894"/>
          <a:stretch/>
        </p:blipFill>
        <p:spPr>
          <a:xfrm>
            <a:off x="5033600" y="7371348"/>
            <a:ext cx="14936487" cy="5575740"/>
          </a:xfrm>
          <a:prstGeom prst="rect">
            <a:avLst/>
          </a:prstGeom>
        </p:spPr>
      </p:pic>
      <p:sp>
        <p:nvSpPr>
          <p:cNvPr id="3" name="Textfeld 2">
            <a:extLst>
              <a:ext uri="{FF2B5EF4-FFF2-40B4-BE49-F238E27FC236}">
                <a16:creationId xmlns:a16="http://schemas.microsoft.com/office/drawing/2014/main" id="{EAD8FFF6-F4B3-57A0-EE50-4B922E5EB680}"/>
              </a:ext>
            </a:extLst>
          </p:cNvPr>
          <p:cNvSpPr txBox="1"/>
          <p:nvPr/>
        </p:nvSpPr>
        <p:spPr>
          <a:xfrm>
            <a:off x="20889308" y="12300991"/>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4" name="Titel 3">
            <a:extLst>
              <a:ext uri="{FF2B5EF4-FFF2-40B4-BE49-F238E27FC236}">
                <a16:creationId xmlns:a16="http://schemas.microsoft.com/office/drawing/2014/main" id="{9BADC120-5F08-FDF9-CB73-D9B2509D7D8F}"/>
              </a:ext>
            </a:extLst>
          </p:cNvPr>
          <p:cNvSpPr>
            <a:spLocks noGrp="1"/>
          </p:cNvSpPr>
          <p:nvPr>
            <p:ph type="title"/>
          </p:nvPr>
        </p:nvSpPr>
        <p:spPr/>
        <p:txBody>
          <a:bodyPr/>
          <a:lstStyle/>
          <a:p>
            <a:r>
              <a:rPr lang="de-DE" dirty="0"/>
              <a:t>Die „Attention </a:t>
            </a:r>
            <a:r>
              <a:rPr lang="de-DE" dirty="0" err="1"/>
              <a:t>Masks</a:t>
            </a:r>
            <a:r>
              <a:rPr lang="de-DE" dirty="0"/>
              <a:t>“</a:t>
            </a:r>
          </a:p>
        </p:txBody>
      </p:sp>
    </p:spTree>
    <p:extLst>
      <p:ext uri="{BB962C8B-B14F-4D97-AF65-F5344CB8AC3E}">
        <p14:creationId xmlns:p14="http://schemas.microsoft.com/office/powerpoint/2010/main" val="1364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57C02E3-7ACE-EB73-3276-9C46DED43E07}"/>
              </a:ext>
            </a:extLst>
          </p:cNvPr>
          <p:cNvPicPr>
            <a:picLocks noChangeAspect="1"/>
          </p:cNvPicPr>
          <p:nvPr/>
        </p:nvPicPr>
        <p:blipFill>
          <a:blip r:embed="rId3"/>
          <a:stretch>
            <a:fillRect/>
          </a:stretch>
        </p:blipFill>
        <p:spPr>
          <a:xfrm>
            <a:off x="7970813" y="576070"/>
            <a:ext cx="11797157" cy="12522777"/>
          </a:xfrm>
          <a:prstGeom prst="rect">
            <a:avLst/>
          </a:prstGeom>
        </p:spPr>
      </p:pic>
      <p:sp>
        <p:nvSpPr>
          <p:cNvPr id="2" name="Fußzeilenplatzhalter 1">
            <a:extLst>
              <a:ext uri="{FF2B5EF4-FFF2-40B4-BE49-F238E27FC236}">
                <a16:creationId xmlns:a16="http://schemas.microsoft.com/office/drawing/2014/main" id="{BE01252C-9F74-B506-780D-2D8727C77156}"/>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2125BCEB-7D0A-4982-889E-21D167C1F4EC}"/>
              </a:ext>
            </a:extLst>
          </p:cNvPr>
          <p:cNvSpPr>
            <a:spLocks noGrp="1"/>
          </p:cNvSpPr>
          <p:nvPr>
            <p:ph type="sldNum" sz="quarter" idx="10"/>
          </p:nvPr>
        </p:nvSpPr>
        <p:spPr/>
        <p:txBody>
          <a:bodyPr/>
          <a:lstStyle/>
          <a:p>
            <a:pPr>
              <a:defRPr/>
            </a:pPr>
            <a:fld id="{6D79B608-30BF-4780-AD74-2A39D90104E2}" type="slidenum">
              <a:rPr lang="de-DE" altLang="de-DE" smtClean="0"/>
              <a:pPr>
                <a:defRPr/>
              </a:pPr>
              <a:t>42</a:t>
            </a:fld>
            <a:r>
              <a:rPr lang="de-DE" altLang="de-DE" dirty="0"/>
              <a:t> / 72</a:t>
            </a:r>
          </a:p>
          <a:p>
            <a:pPr>
              <a:defRPr/>
            </a:pPr>
            <a:endParaRPr lang="de-DE" altLang="de-DE" dirty="0"/>
          </a:p>
        </p:txBody>
      </p:sp>
      <p:sp>
        <p:nvSpPr>
          <p:cNvPr id="4" name="Titel 3">
            <a:extLst>
              <a:ext uri="{FF2B5EF4-FFF2-40B4-BE49-F238E27FC236}">
                <a16:creationId xmlns:a16="http://schemas.microsoft.com/office/drawing/2014/main" id="{280D020B-7F9A-8B6F-4CB3-1647D68AA760}"/>
              </a:ext>
            </a:extLst>
          </p:cNvPr>
          <p:cNvSpPr>
            <a:spLocks noGrp="1"/>
          </p:cNvSpPr>
          <p:nvPr>
            <p:ph type="title"/>
          </p:nvPr>
        </p:nvSpPr>
        <p:spPr>
          <a:xfrm>
            <a:off x="1385769" y="-143861"/>
            <a:ext cx="18873787" cy="1439863"/>
          </a:xfrm>
        </p:spPr>
        <p:txBody>
          <a:bodyPr/>
          <a:lstStyle/>
          <a:p>
            <a:r>
              <a:rPr lang="de-DE" dirty="0"/>
              <a:t>Aufbau der </a:t>
            </a:r>
            <a:r>
              <a:rPr lang="de-DE" dirty="0" err="1"/>
              <a:t>Transformerarchitektur</a:t>
            </a:r>
            <a:r>
              <a:rPr lang="de-DE" dirty="0"/>
              <a:t> Teil 3</a:t>
            </a:r>
            <a:endParaRPr lang="en-US" dirty="0"/>
          </a:p>
        </p:txBody>
      </p:sp>
      <p:sp>
        <p:nvSpPr>
          <p:cNvPr id="9" name="Textfeld 8">
            <a:extLst>
              <a:ext uri="{FF2B5EF4-FFF2-40B4-BE49-F238E27FC236}">
                <a16:creationId xmlns:a16="http://schemas.microsoft.com/office/drawing/2014/main" id="{A38DD54B-93C8-FC11-53F0-A217E8D1DEB4}"/>
              </a:ext>
            </a:extLst>
          </p:cNvPr>
          <p:cNvSpPr txBox="1"/>
          <p:nvPr/>
        </p:nvSpPr>
        <p:spPr>
          <a:xfrm>
            <a:off x="4740131" y="1465357"/>
            <a:ext cx="3967753" cy="769441"/>
          </a:xfrm>
          <a:prstGeom prst="rect">
            <a:avLst/>
          </a:prstGeom>
          <a:noFill/>
        </p:spPr>
        <p:txBody>
          <a:bodyPr wrap="none" rtlCol="0">
            <a:spAutoFit/>
          </a:bodyPr>
          <a:lstStyle/>
          <a:p>
            <a:r>
              <a:rPr lang="de-DE" sz="4400" dirty="0">
                <a:solidFill>
                  <a:schemeClr val="tx2">
                    <a:lumMod val="50000"/>
                  </a:schemeClr>
                </a:solidFill>
                <a:latin typeface="+mn-lt"/>
              </a:rPr>
              <a:t>Output: „De Nada“</a:t>
            </a:r>
          </a:p>
        </p:txBody>
      </p:sp>
      <p:sp>
        <p:nvSpPr>
          <p:cNvPr id="11" name="Rechteck 10">
            <a:extLst>
              <a:ext uri="{FF2B5EF4-FFF2-40B4-BE49-F238E27FC236}">
                <a16:creationId xmlns:a16="http://schemas.microsoft.com/office/drawing/2014/main" id="{05F641DB-F508-32D3-4A37-C026F0FCFB78}"/>
              </a:ext>
            </a:extLst>
          </p:cNvPr>
          <p:cNvSpPr/>
          <p:nvPr/>
        </p:nvSpPr>
        <p:spPr bwMode="auto">
          <a:xfrm>
            <a:off x="14383147" y="700360"/>
            <a:ext cx="5260722" cy="2845272"/>
          </a:xfrm>
          <a:prstGeom prst="rect">
            <a:avLst/>
          </a:prstGeom>
          <a:noFill/>
          <a:ln w="114300" cap="flat" cmpd="sng" algn="ctr">
            <a:solidFill>
              <a:srgbClr val="FF0000"/>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i="0" u="none" strike="noStrike" normalizeH="0" baseline="0" dirty="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cxnSp>
        <p:nvCxnSpPr>
          <p:cNvPr id="3" name="Gerade Verbindung mit Pfeil 2">
            <a:extLst>
              <a:ext uri="{FF2B5EF4-FFF2-40B4-BE49-F238E27FC236}">
                <a16:creationId xmlns:a16="http://schemas.microsoft.com/office/drawing/2014/main" id="{66B61313-3DF8-A474-62AE-BD7602340DB9}"/>
              </a:ext>
            </a:extLst>
          </p:cNvPr>
          <p:cNvCxnSpPr>
            <a:cxnSpLocks/>
          </p:cNvCxnSpPr>
          <p:nvPr/>
        </p:nvCxnSpPr>
        <p:spPr bwMode="auto">
          <a:xfrm>
            <a:off x="9023648" y="1817440"/>
            <a:ext cx="4464496"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
        <p:nvSpPr>
          <p:cNvPr id="12" name="Textfeld 11">
            <a:extLst>
              <a:ext uri="{FF2B5EF4-FFF2-40B4-BE49-F238E27FC236}">
                <a16:creationId xmlns:a16="http://schemas.microsoft.com/office/drawing/2014/main" id="{C295A368-619E-47D2-93F7-922F93F16750}"/>
              </a:ext>
            </a:extLst>
          </p:cNvPr>
          <p:cNvSpPr txBox="1"/>
          <p:nvPr/>
        </p:nvSpPr>
        <p:spPr>
          <a:xfrm>
            <a:off x="20688944" y="12042576"/>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2416502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F37F67-7167-DCE2-8F72-B3C65C3F24FC}"/>
              </a:ext>
            </a:extLst>
          </p:cNvPr>
          <p:cNvSpPr>
            <a:spLocks noGrp="1"/>
          </p:cNvSpPr>
          <p:nvPr>
            <p:ph type="ftr" sz="quarter" idx="11"/>
          </p:nvPr>
        </p:nvSpPr>
        <p:spPr>
          <a:xfrm>
            <a:off x="1921892" y="13285493"/>
            <a:ext cx="20115212" cy="377825"/>
          </a:xfrm>
        </p:spPr>
        <p:txBody>
          <a:bodyPr/>
          <a:lstStyle/>
          <a:p>
            <a:pPr>
              <a:defRPr/>
            </a:pPr>
            <a:endParaRPr lang="de-DE" dirty="0"/>
          </a:p>
        </p:txBody>
      </p:sp>
      <p:pic>
        <p:nvPicPr>
          <p:cNvPr id="6" name="Inhaltsplatzhalter 5">
            <a:extLst>
              <a:ext uri="{FF2B5EF4-FFF2-40B4-BE49-F238E27FC236}">
                <a16:creationId xmlns:a16="http://schemas.microsoft.com/office/drawing/2014/main" id="{21A23927-A324-D8B9-3ACB-1ED275EC75B8}"/>
              </a:ext>
            </a:extLst>
          </p:cNvPr>
          <p:cNvPicPr>
            <a:picLocks noGrp="1" noChangeAspect="1"/>
          </p:cNvPicPr>
          <p:nvPr>
            <p:ph idx="12"/>
          </p:nvPr>
        </p:nvPicPr>
        <p:blipFill>
          <a:blip r:embed="rId3"/>
          <a:stretch>
            <a:fillRect/>
          </a:stretch>
        </p:blipFill>
        <p:spPr>
          <a:xfrm>
            <a:off x="6431360" y="1122032"/>
            <a:ext cx="12889432" cy="11809210"/>
          </a:xfrm>
          <a:prstGeom prst="rect">
            <a:avLst/>
          </a:prstGeom>
        </p:spPr>
      </p:pic>
      <p:sp>
        <p:nvSpPr>
          <p:cNvPr id="5" name="Foliennummernplatzhalter 4">
            <a:extLst>
              <a:ext uri="{FF2B5EF4-FFF2-40B4-BE49-F238E27FC236}">
                <a16:creationId xmlns:a16="http://schemas.microsoft.com/office/drawing/2014/main" id="{A13396A0-F3F9-6A11-C090-A73B6D47B3E9}"/>
              </a:ext>
            </a:extLst>
          </p:cNvPr>
          <p:cNvSpPr>
            <a:spLocks noGrp="1"/>
          </p:cNvSpPr>
          <p:nvPr>
            <p:ph type="sldNum" sz="quarter" idx="10"/>
          </p:nvPr>
        </p:nvSpPr>
        <p:spPr/>
        <p:txBody>
          <a:bodyPr/>
          <a:lstStyle/>
          <a:p>
            <a:pPr>
              <a:defRPr/>
            </a:pPr>
            <a:fld id="{6D79B608-30BF-4780-AD74-2A39D90104E2}" type="slidenum">
              <a:rPr lang="de-DE" altLang="de-DE" smtClean="0"/>
              <a:pPr>
                <a:defRPr/>
              </a:pPr>
              <a:t>43</a:t>
            </a:fld>
            <a:r>
              <a:rPr lang="de-DE" altLang="de-DE" dirty="0"/>
              <a:t> / 72</a:t>
            </a:r>
          </a:p>
          <a:p>
            <a:pPr>
              <a:defRPr/>
            </a:pPr>
            <a:endParaRPr lang="de-DE" altLang="de-DE" dirty="0"/>
          </a:p>
        </p:txBody>
      </p:sp>
      <p:sp>
        <p:nvSpPr>
          <p:cNvPr id="4" name="Titel 3">
            <a:extLst>
              <a:ext uri="{FF2B5EF4-FFF2-40B4-BE49-F238E27FC236}">
                <a16:creationId xmlns:a16="http://schemas.microsoft.com/office/drawing/2014/main" id="{5E519A4B-E26A-461F-C672-7FBE416037DD}"/>
              </a:ext>
            </a:extLst>
          </p:cNvPr>
          <p:cNvSpPr>
            <a:spLocks noGrp="1"/>
          </p:cNvSpPr>
          <p:nvPr>
            <p:ph type="title"/>
          </p:nvPr>
        </p:nvSpPr>
        <p:spPr>
          <a:xfrm>
            <a:off x="1170930" y="47849"/>
            <a:ext cx="18873787" cy="1439863"/>
          </a:xfrm>
        </p:spPr>
        <p:txBody>
          <a:bodyPr/>
          <a:lstStyle/>
          <a:p>
            <a:r>
              <a:rPr lang="de-DE" dirty="0"/>
              <a:t>Ein “Output“ generieren Teil 1</a:t>
            </a:r>
          </a:p>
        </p:txBody>
      </p:sp>
      <p:cxnSp>
        <p:nvCxnSpPr>
          <p:cNvPr id="11" name="Gerade Verbindung mit Pfeil 10">
            <a:extLst>
              <a:ext uri="{FF2B5EF4-FFF2-40B4-BE49-F238E27FC236}">
                <a16:creationId xmlns:a16="http://schemas.microsoft.com/office/drawing/2014/main" id="{99EB5CAF-8E95-4319-3EAD-C87B76DA47B7}"/>
              </a:ext>
            </a:extLst>
          </p:cNvPr>
          <p:cNvCxnSpPr>
            <a:cxnSpLocks/>
          </p:cNvCxnSpPr>
          <p:nvPr/>
        </p:nvCxnSpPr>
        <p:spPr bwMode="auto">
          <a:xfrm>
            <a:off x="9311680" y="9306272"/>
            <a:ext cx="2592288"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
        <p:nvSpPr>
          <p:cNvPr id="3" name="Textfeld 2">
            <a:extLst>
              <a:ext uri="{FF2B5EF4-FFF2-40B4-BE49-F238E27FC236}">
                <a16:creationId xmlns:a16="http://schemas.microsoft.com/office/drawing/2014/main" id="{8B3EB144-355F-4976-47CD-085299E7565B}"/>
              </a:ext>
            </a:extLst>
          </p:cNvPr>
          <p:cNvSpPr txBox="1"/>
          <p:nvPr/>
        </p:nvSpPr>
        <p:spPr>
          <a:xfrm>
            <a:off x="20889308" y="12300991"/>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143931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F37F67-7167-DCE2-8F72-B3C65C3F24FC}"/>
              </a:ext>
            </a:extLst>
          </p:cNvPr>
          <p:cNvSpPr>
            <a:spLocks noGrp="1"/>
          </p:cNvSpPr>
          <p:nvPr>
            <p:ph type="ftr" sz="quarter" idx="11"/>
          </p:nvPr>
        </p:nvSpPr>
        <p:spPr>
          <a:xfrm>
            <a:off x="1921892" y="13285493"/>
            <a:ext cx="20115212" cy="377825"/>
          </a:xfrm>
        </p:spPr>
        <p:txBody>
          <a:bodyPr/>
          <a:lstStyle/>
          <a:p>
            <a:pPr>
              <a:defRPr/>
            </a:pPr>
            <a:endParaRPr lang="de-DE" dirty="0">
              <a:solidFill>
                <a:schemeClr val="bg2">
                  <a:lumMod val="10000"/>
                </a:schemeClr>
              </a:solidFill>
            </a:endParaRPr>
          </a:p>
        </p:txBody>
      </p:sp>
      <p:pic>
        <p:nvPicPr>
          <p:cNvPr id="6" name="Inhaltsplatzhalter 5">
            <a:extLst>
              <a:ext uri="{FF2B5EF4-FFF2-40B4-BE49-F238E27FC236}">
                <a16:creationId xmlns:a16="http://schemas.microsoft.com/office/drawing/2014/main" id="{21A23927-A324-D8B9-3ACB-1ED275EC75B8}"/>
              </a:ext>
            </a:extLst>
          </p:cNvPr>
          <p:cNvPicPr>
            <a:picLocks noGrp="1" noChangeAspect="1"/>
          </p:cNvPicPr>
          <p:nvPr>
            <p:ph idx="12"/>
          </p:nvPr>
        </p:nvPicPr>
        <p:blipFill>
          <a:blip r:embed="rId3"/>
          <a:stretch>
            <a:fillRect/>
          </a:stretch>
        </p:blipFill>
        <p:spPr>
          <a:xfrm>
            <a:off x="6431360" y="1122032"/>
            <a:ext cx="12889432" cy="11809210"/>
          </a:xfrm>
          <a:prstGeom prst="rect">
            <a:avLst/>
          </a:prstGeom>
        </p:spPr>
      </p:pic>
      <p:sp>
        <p:nvSpPr>
          <p:cNvPr id="5" name="Foliennummernplatzhalter 4">
            <a:extLst>
              <a:ext uri="{FF2B5EF4-FFF2-40B4-BE49-F238E27FC236}">
                <a16:creationId xmlns:a16="http://schemas.microsoft.com/office/drawing/2014/main" id="{A13396A0-F3F9-6A11-C090-A73B6D47B3E9}"/>
              </a:ext>
            </a:extLst>
          </p:cNvPr>
          <p:cNvSpPr>
            <a:spLocks noGrp="1"/>
          </p:cNvSpPr>
          <p:nvPr>
            <p:ph type="sldNum" sz="quarter" idx="10"/>
          </p:nvPr>
        </p:nvSpPr>
        <p:spPr/>
        <p:txBody>
          <a:bodyPr/>
          <a:lstStyle/>
          <a:p>
            <a:pPr>
              <a:defRPr/>
            </a:pPr>
            <a:r>
              <a:rPr lang="de-DE" altLang="de-DE" dirty="0"/>
              <a:t>44 / 72</a:t>
            </a:r>
          </a:p>
          <a:p>
            <a:pPr>
              <a:defRPr/>
            </a:pPr>
            <a:endParaRPr lang="de-DE" altLang="de-DE" dirty="0">
              <a:solidFill>
                <a:schemeClr val="bg2">
                  <a:lumMod val="10000"/>
                </a:schemeClr>
              </a:solidFill>
            </a:endParaRPr>
          </a:p>
        </p:txBody>
      </p:sp>
      <p:cxnSp>
        <p:nvCxnSpPr>
          <p:cNvPr id="13" name="Gerade Verbindung mit Pfeil 12">
            <a:extLst>
              <a:ext uri="{FF2B5EF4-FFF2-40B4-BE49-F238E27FC236}">
                <a16:creationId xmlns:a16="http://schemas.microsoft.com/office/drawing/2014/main" id="{8E6341F8-F0CD-A122-9AA9-E0CC5B9E4C80}"/>
              </a:ext>
            </a:extLst>
          </p:cNvPr>
          <p:cNvCxnSpPr>
            <a:cxnSpLocks/>
          </p:cNvCxnSpPr>
          <p:nvPr/>
        </p:nvCxnSpPr>
        <p:spPr bwMode="auto">
          <a:xfrm flipH="1">
            <a:off x="16512480" y="6281936"/>
            <a:ext cx="2304256"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
        <p:nvSpPr>
          <p:cNvPr id="4" name="Titel 3">
            <a:extLst>
              <a:ext uri="{FF2B5EF4-FFF2-40B4-BE49-F238E27FC236}">
                <a16:creationId xmlns:a16="http://schemas.microsoft.com/office/drawing/2014/main" id="{00EF39EE-0A5C-96C5-519C-5DEEECF29E19}"/>
              </a:ext>
            </a:extLst>
          </p:cNvPr>
          <p:cNvSpPr>
            <a:spLocks noGrp="1"/>
          </p:cNvSpPr>
          <p:nvPr>
            <p:ph type="title"/>
          </p:nvPr>
        </p:nvSpPr>
        <p:spPr>
          <a:xfrm>
            <a:off x="1170930" y="47849"/>
            <a:ext cx="18873787" cy="1439863"/>
          </a:xfrm>
        </p:spPr>
        <p:txBody>
          <a:bodyPr/>
          <a:lstStyle/>
          <a:p>
            <a:r>
              <a:rPr lang="de-DE" dirty="0"/>
              <a:t>Ein “Output“ generieren Teil 2</a:t>
            </a:r>
          </a:p>
        </p:txBody>
      </p:sp>
      <p:sp>
        <p:nvSpPr>
          <p:cNvPr id="8" name="Textfeld 7">
            <a:extLst>
              <a:ext uri="{FF2B5EF4-FFF2-40B4-BE49-F238E27FC236}">
                <a16:creationId xmlns:a16="http://schemas.microsoft.com/office/drawing/2014/main" id="{BD6B98A2-91C8-47D5-9F46-A3604411E567}"/>
              </a:ext>
            </a:extLst>
          </p:cNvPr>
          <p:cNvSpPr txBox="1"/>
          <p:nvPr/>
        </p:nvSpPr>
        <p:spPr>
          <a:xfrm>
            <a:off x="20889308" y="12300991"/>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115563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F37F67-7167-DCE2-8F72-B3C65C3F24FC}"/>
              </a:ext>
            </a:extLst>
          </p:cNvPr>
          <p:cNvSpPr>
            <a:spLocks noGrp="1"/>
          </p:cNvSpPr>
          <p:nvPr>
            <p:ph type="ftr" sz="quarter" idx="11"/>
          </p:nvPr>
        </p:nvSpPr>
        <p:spPr>
          <a:xfrm>
            <a:off x="1921892" y="13285493"/>
            <a:ext cx="20115212" cy="377825"/>
          </a:xfrm>
        </p:spPr>
        <p:txBody>
          <a:bodyPr/>
          <a:lstStyle/>
          <a:p>
            <a:pPr>
              <a:defRPr/>
            </a:pPr>
            <a:endParaRPr lang="de-DE" dirty="0"/>
          </a:p>
        </p:txBody>
      </p:sp>
      <p:pic>
        <p:nvPicPr>
          <p:cNvPr id="6" name="Inhaltsplatzhalter 5">
            <a:extLst>
              <a:ext uri="{FF2B5EF4-FFF2-40B4-BE49-F238E27FC236}">
                <a16:creationId xmlns:a16="http://schemas.microsoft.com/office/drawing/2014/main" id="{21A23927-A324-D8B9-3ACB-1ED275EC75B8}"/>
              </a:ext>
            </a:extLst>
          </p:cNvPr>
          <p:cNvPicPr>
            <a:picLocks noGrp="1" noChangeAspect="1"/>
          </p:cNvPicPr>
          <p:nvPr>
            <p:ph idx="12"/>
          </p:nvPr>
        </p:nvPicPr>
        <p:blipFill>
          <a:blip r:embed="rId3"/>
          <a:stretch>
            <a:fillRect/>
          </a:stretch>
        </p:blipFill>
        <p:spPr>
          <a:xfrm>
            <a:off x="6431360" y="1122032"/>
            <a:ext cx="12889432" cy="11809210"/>
          </a:xfrm>
          <a:prstGeom prst="rect">
            <a:avLst/>
          </a:prstGeom>
        </p:spPr>
      </p:pic>
      <p:sp>
        <p:nvSpPr>
          <p:cNvPr id="5" name="Foliennummernplatzhalter 4">
            <a:extLst>
              <a:ext uri="{FF2B5EF4-FFF2-40B4-BE49-F238E27FC236}">
                <a16:creationId xmlns:a16="http://schemas.microsoft.com/office/drawing/2014/main" id="{A13396A0-F3F9-6A11-C090-A73B6D47B3E9}"/>
              </a:ext>
            </a:extLst>
          </p:cNvPr>
          <p:cNvSpPr>
            <a:spLocks noGrp="1"/>
          </p:cNvSpPr>
          <p:nvPr>
            <p:ph type="sldNum" sz="quarter" idx="10"/>
          </p:nvPr>
        </p:nvSpPr>
        <p:spPr/>
        <p:txBody>
          <a:bodyPr/>
          <a:lstStyle/>
          <a:p>
            <a:pPr>
              <a:defRPr/>
            </a:pPr>
            <a:fld id="{6D79B608-30BF-4780-AD74-2A39D90104E2}" type="slidenum">
              <a:rPr lang="de-DE" altLang="de-DE" smtClean="0"/>
              <a:pPr>
                <a:defRPr/>
              </a:pPr>
              <a:t>45</a:t>
            </a:fld>
            <a:r>
              <a:rPr lang="de-DE" altLang="de-DE" dirty="0"/>
              <a:t> / 72</a:t>
            </a:r>
          </a:p>
          <a:p>
            <a:pPr>
              <a:defRPr/>
            </a:pPr>
            <a:endParaRPr lang="de-DE" altLang="de-DE" dirty="0"/>
          </a:p>
        </p:txBody>
      </p:sp>
      <p:cxnSp>
        <p:nvCxnSpPr>
          <p:cNvPr id="15" name="Gerade Verbindung mit Pfeil 14">
            <a:extLst>
              <a:ext uri="{FF2B5EF4-FFF2-40B4-BE49-F238E27FC236}">
                <a16:creationId xmlns:a16="http://schemas.microsoft.com/office/drawing/2014/main" id="{FACB19FB-5C4E-31E2-12B5-C8EE32BC2FAE}"/>
              </a:ext>
            </a:extLst>
          </p:cNvPr>
          <p:cNvCxnSpPr>
            <a:cxnSpLocks/>
          </p:cNvCxnSpPr>
          <p:nvPr/>
        </p:nvCxnSpPr>
        <p:spPr bwMode="auto">
          <a:xfrm flipH="1">
            <a:off x="16512480" y="3329608"/>
            <a:ext cx="2304256" cy="0"/>
          </a:xfrm>
          <a:prstGeom prst="straightConnector1">
            <a:avLst/>
          </a:prstGeom>
          <a:solidFill>
            <a:srgbClr val="FFFFFF"/>
          </a:solidFill>
          <a:ln w="254000" cap="flat" cmpd="sng" algn="ctr">
            <a:solidFill>
              <a:schemeClr val="tx1"/>
            </a:solidFill>
            <a:prstDash val="solid"/>
            <a:bevel/>
            <a:headEnd type="none" w="med" len="med"/>
            <a:tailEnd type="triangle"/>
          </a:ln>
          <a:effectLst>
            <a:outerShdw dist="35921" dir="2700000" algn="ctr" rotWithShape="0">
              <a:schemeClr val="bg2"/>
            </a:outerShdw>
          </a:effectLst>
        </p:spPr>
      </p:cxnSp>
      <p:sp>
        <p:nvSpPr>
          <p:cNvPr id="3" name="Textfeld 2">
            <a:extLst>
              <a:ext uri="{FF2B5EF4-FFF2-40B4-BE49-F238E27FC236}">
                <a16:creationId xmlns:a16="http://schemas.microsoft.com/office/drawing/2014/main" id="{82507EFB-E23B-6470-D509-E052807F1693}"/>
              </a:ext>
            </a:extLst>
          </p:cNvPr>
          <p:cNvSpPr txBox="1"/>
          <p:nvPr/>
        </p:nvSpPr>
        <p:spPr>
          <a:xfrm>
            <a:off x="20889308" y="12372999"/>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9" name="Titel 3">
            <a:extLst>
              <a:ext uri="{FF2B5EF4-FFF2-40B4-BE49-F238E27FC236}">
                <a16:creationId xmlns:a16="http://schemas.microsoft.com/office/drawing/2014/main" id="{EB5CEED2-D1FD-94A0-BDA2-F4253D398479}"/>
              </a:ext>
            </a:extLst>
          </p:cNvPr>
          <p:cNvSpPr txBox="1">
            <a:spLocks/>
          </p:cNvSpPr>
          <p:nvPr/>
        </p:nvSpPr>
        <p:spPr>
          <a:xfrm>
            <a:off x="1170930" y="47849"/>
            <a:ext cx="18873787" cy="1439863"/>
          </a:xfrm>
          <a:prstGeom prst="rect">
            <a:avLst/>
          </a:prstGeom>
        </p:spPr>
        <p:txBody>
          <a:bodyPr anchor="b" anchorCtr="0"/>
          <a:lstStyle>
            <a:lvl1pPr algn="l" rtl="0" eaLnBrk="0" fontAlgn="base" hangingPunct="0">
              <a:spcBef>
                <a:spcPct val="0"/>
              </a:spcBef>
              <a:spcAft>
                <a:spcPct val="0"/>
              </a:spcAft>
              <a:defRPr sz="4400"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r>
              <a:rPr lang="de-DE" dirty="0"/>
              <a:t>Ein “Output“ generieren Teil 3</a:t>
            </a:r>
          </a:p>
        </p:txBody>
      </p:sp>
    </p:spTree>
    <p:extLst>
      <p:ext uri="{BB962C8B-B14F-4D97-AF65-F5344CB8AC3E}">
        <p14:creationId xmlns:p14="http://schemas.microsoft.com/office/powerpoint/2010/main" val="2212825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46B8200-B13B-955D-8F2C-1706C75E53F1}"/>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9B00C263-EA38-76DE-3339-D0B8174271FF}"/>
              </a:ext>
            </a:extLst>
          </p:cNvPr>
          <p:cNvSpPr>
            <a:spLocks noGrp="1"/>
          </p:cNvSpPr>
          <p:nvPr>
            <p:ph type="sldNum" sz="quarter" idx="10"/>
          </p:nvPr>
        </p:nvSpPr>
        <p:spPr/>
        <p:txBody>
          <a:bodyPr/>
          <a:lstStyle/>
          <a:p>
            <a:pPr>
              <a:defRPr/>
            </a:pPr>
            <a:fld id="{6D79B608-30BF-4780-AD74-2A39D90104E2}" type="slidenum">
              <a:rPr lang="de-DE" altLang="de-DE" smtClean="0"/>
              <a:pPr>
                <a:defRPr/>
              </a:pPr>
              <a:t>46</a:t>
            </a:fld>
            <a:r>
              <a:rPr lang="de-DE" altLang="de-DE" dirty="0"/>
              <a:t> / 72</a:t>
            </a:r>
          </a:p>
          <a:p>
            <a:pPr>
              <a:defRPr/>
            </a:pPr>
            <a:endParaRPr lang="de-DE" altLang="de-DE" dirty="0"/>
          </a:p>
        </p:txBody>
      </p:sp>
      <p:pic>
        <p:nvPicPr>
          <p:cNvPr id="8" name="Grafik 7">
            <a:extLst>
              <a:ext uri="{FF2B5EF4-FFF2-40B4-BE49-F238E27FC236}">
                <a16:creationId xmlns:a16="http://schemas.microsoft.com/office/drawing/2014/main" id="{214FB534-7817-5A80-74AC-345A84F536C8}"/>
              </a:ext>
            </a:extLst>
          </p:cNvPr>
          <p:cNvPicPr>
            <a:picLocks noChangeAspect="1"/>
          </p:cNvPicPr>
          <p:nvPr/>
        </p:nvPicPr>
        <p:blipFill>
          <a:blip r:embed="rId3"/>
          <a:stretch>
            <a:fillRect/>
          </a:stretch>
        </p:blipFill>
        <p:spPr>
          <a:xfrm>
            <a:off x="6935416" y="1367110"/>
            <a:ext cx="13558511" cy="10981779"/>
          </a:xfrm>
          <a:prstGeom prst="rect">
            <a:avLst/>
          </a:prstGeom>
        </p:spPr>
      </p:pic>
      <p:sp>
        <p:nvSpPr>
          <p:cNvPr id="9" name="Rechteck 8">
            <a:extLst>
              <a:ext uri="{FF2B5EF4-FFF2-40B4-BE49-F238E27FC236}">
                <a16:creationId xmlns:a16="http://schemas.microsoft.com/office/drawing/2014/main" id="{BFB36213-38C9-320D-FBAB-B6EF98BA0854}"/>
              </a:ext>
            </a:extLst>
          </p:cNvPr>
          <p:cNvSpPr/>
          <p:nvPr/>
        </p:nvSpPr>
        <p:spPr bwMode="auto">
          <a:xfrm>
            <a:off x="8231560" y="4553744"/>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0" name="Rechteck 9">
            <a:extLst>
              <a:ext uri="{FF2B5EF4-FFF2-40B4-BE49-F238E27FC236}">
                <a16:creationId xmlns:a16="http://schemas.microsoft.com/office/drawing/2014/main" id="{69792318-A44D-5CC1-D4D3-4CDB27B0A950}"/>
              </a:ext>
            </a:extLst>
          </p:cNvPr>
          <p:cNvSpPr/>
          <p:nvPr/>
        </p:nvSpPr>
        <p:spPr bwMode="auto">
          <a:xfrm>
            <a:off x="7871520" y="6526645"/>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11" name="Grafik 10">
            <a:extLst>
              <a:ext uri="{FF2B5EF4-FFF2-40B4-BE49-F238E27FC236}">
                <a16:creationId xmlns:a16="http://schemas.microsoft.com/office/drawing/2014/main" id="{8A587D59-F947-6102-EA3D-77AD371B4ED5}"/>
              </a:ext>
            </a:extLst>
          </p:cNvPr>
          <p:cNvPicPr>
            <a:picLocks noChangeAspect="1"/>
          </p:cNvPicPr>
          <p:nvPr/>
        </p:nvPicPr>
        <p:blipFill>
          <a:blip r:embed="rId4"/>
          <a:stretch>
            <a:fillRect/>
          </a:stretch>
        </p:blipFill>
        <p:spPr>
          <a:xfrm>
            <a:off x="7871520" y="6516092"/>
            <a:ext cx="746265" cy="792088"/>
          </a:xfrm>
          <a:prstGeom prst="rect">
            <a:avLst/>
          </a:prstGeom>
        </p:spPr>
      </p:pic>
      <p:sp>
        <p:nvSpPr>
          <p:cNvPr id="13" name="Rechteck 12">
            <a:extLst>
              <a:ext uri="{FF2B5EF4-FFF2-40B4-BE49-F238E27FC236}">
                <a16:creationId xmlns:a16="http://schemas.microsoft.com/office/drawing/2014/main" id="{2E3CA9DA-25C1-D499-C62F-251EBBB6EC1B}"/>
              </a:ext>
            </a:extLst>
          </p:cNvPr>
          <p:cNvSpPr/>
          <p:nvPr/>
        </p:nvSpPr>
        <p:spPr bwMode="auto">
          <a:xfrm>
            <a:off x="18312680" y="6526645"/>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4" name="Rechteck 13">
            <a:extLst>
              <a:ext uri="{FF2B5EF4-FFF2-40B4-BE49-F238E27FC236}">
                <a16:creationId xmlns:a16="http://schemas.microsoft.com/office/drawing/2014/main" id="{BA8C29E7-01F2-EEFD-4FEA-BD991A0D169F}"/>
              </a:ext>
            </a:extLst>
          </p:cNvPr>
          <p:cNvSpPr/>
          <p:nvPr/>
        </p:nvSpPr>
        <p:spPr bwMode="auto">
          <a:xfrm>
            <a:off x="18551374" y="3359703"/>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8" name="Rechteck 17">
            <a:extLst>
              <a:ext uri="{FF2B5EF4-FFF2-40B4-BE49-F238E27FC236}">
                <a16:creationId xmlns:a16="http://schemas.microsoft.com/office/drawing/2014/main" id="{9D3DB904-E3DD-77DE-55D3-D2C64B9E7AE1}"/>
              </a:ext>
            </a:extLst>
          </p:cNvPr>
          <p:cNvSpPr/>
          <p:nvPr/>
        </p:nvSpPr>
        <p:spPr bwMode="auto">
          <a:xfrm>
            <a:off x="16872520" y="10890448"/>
            <a:ext cx="1152128" cy="92122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17" name="Grafik 16">
            <a:extLst>
              <a:ext uri="{FF2B5EF4-FFF2-40B4-BE49-F238E27FC236}">
                <a16:creationId xmlns:a16="http://schemas.microsoft.com/office/drawing/2014/main" id="{43F9F275-71B6-57C0-13E3-C2827EEBCD26}"/>
              </a:ext>
            </a:extLst>
          </p:cNvPr>
          <p:cNvPicPr>
            <a:picLocks noChangeAspect="1"/>
          </p:cNvPicPr>
          <p:nvPr/>
        </p:nvPicPr>
        <p:blipFill>
          <a:blip r:embed="rId5"/>
          <a:stretch>
            <a:fillRect/>
          </a:stretch>
        </p:blipFill>
        <p:spPr>
          <a:xfrm>
            <a:off x="17137434" y="10951009"/>
            <a:ext cx="622300" cy="800100"/>
          </a:xfrm>
          <a:prstGeom prst="rect">
            <a:avLst/>
          </a:prstGeom>
        </p:spPr>
      </p:pic>
      <p:pic>
        <p:nvPicPr>
          <p:cNvPr id="19" name="Grafik 18">
            <a:extLst>
              <a:ext uri="{FF2B5EF4-FFF2-40B4-BE49-F238E27FC236}">
                <a16:creationId xmlns:a16="http://schemas.microsoft.com/office/drawing/2014/main" id="{E8AE1E64-BBE6-0E8F-F1D9-7F867E34CD23}"/>
              </a:ext>
            </a:extLst>
          </p:cNvPr>
          <p:cNvPicPr>
            <a:picLocks noChangeAspect="1"/>
          </p:cNvPicPr>
          <p:nvPr/>
        </p:nvPicPr>
        <p:blipFill rotWithShape="1">
          <a:blip r:embed="rId6"/>
          <a:srcRect b="23741"/>
          <a:stretch/>
        </p:blipFill>
        <p:spPr>
          <a:xfrm>
            <a:off x="18585075" y="6669845"/>
            <a:ext cx="914400" cy="648888"/>
          </a:xfrm>
          <a:prstGeom prst="rect">
            <a:avLst/>
          </a:prstGeom>
        </p:spPr>
      </p:pic>
      <p:sp>
        <p:nvSpPr>
          <p:cNvPr id="21" name="Rechteck 20">
            <a:extLst>
              <a:ext uri="{FF2B5EF4-FFF2-40B4-BE49-F238E27FC236}">
                <a16:creationId xmlns:a16="http://schemas.microsoft.com/office/drawing/2014/main" id="{5B831590-D11E-7E5F-4908-CE15478CD16B}"/>
              </a:ext>
            </a:extLst>
          </p:cNvPr>
          <p:cNvSpPr/>
          <p:nvPr/>
        </p:nvSpPr>
        <p:spPr bwMode="auto">
          <a:xfrm>
            <a:off x="18551374" y="1609191"/>
            <a:ext cx="662372" cy="756791"/>
          </a:xfrm>
          <a:prstGeom prst="rect">
            <a:avLst/>
          </a:prstGeom>
          <a:solidFill>
            <a:schemeClr val="bg1"/>
          </a:solidFill>
          <a:ln w="50800" cap="flat" cmpd="sng" algn="ctr">
            <a:solidFill>
              <a:schemeClr val="bg1"/>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3" name="Textfeld 2">
            <a:extLst>
              <a:ext uri="{FF2B5EF4-FFF2-40B4-BE49-F238E27FC236}">
                <a16:creationId xmlns:a16="http://schemas.microsoft.com/office/drawing/2014/main" id="{AA001A65-1842-2F0D-99F3-0DBABC42147A}"/>
              </a:ext>
            </a:extLst>
          </p:cNvPr>
          <p:cNvSpPr txBox="1"/>
          <p:nvPr/>
        </p:nvSpPr>
        <p:spPr>
          <a:xfrm>
            <a:off x="19391581" y="11580838"/>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4" name="Titel 3">
            <a:extLst>
              <a:ext uri="{FF2B5EF4-FFF2-40B4-BE49-F238E27FC236}">
                <a16:creationId xmlns:a16="http://schemas.microsoft.com/office/drawing/2014/main" id="{0F463A97-6A74-A835-D4A6-FF5E091C94D0}"/>
              </a:ext>
            </a:extLst>
          </p:cNvPr>
          <p:cNvSpPr>
            <a:spLocks noGrp="1"/>
          </p:cNvSpPr>
          <p:nvPr>
            <p:ph type="title"/>
          </p:nvPr>
        </p:nvSpPr>
        <p:spPr/>
        <p:txBody>
          <a:bodyPr/>
          <a:lstStyle/>
          <a:p>
            <a:r>
              <a:rPr lang="de-DE" dirty="0"/>
              <a:t>Das Training des Transformers</a:t>
            </a:r>
          </a:p>
        </p:txBody>
      </p:sp>
    </p:spTree>
    <p:extLst>
      <p:ext uri="{BB962C8B-B14F-4D97-AF65-F5344CB8AC3E}">
        <p14:creationId xmlns:p14="http://schemas.microsoft.com/office/powerpoint/2010/main" val="35456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66951D6-8120-29F0-6D7E-852456F1B7A1}"/>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C6B7F48C-8ACC-E3B1-6465-BCFBC53B148E}"/>
              </a:ext>
            </a:extLst>
          </p:cNvPr>
          <p:cNvSpPr>
            <a:spLocks noGrp="1"/>
          </p:cNvSpPr>
          <p:nvPr>
            <p:ph type="sldNum" sz="quarter" idx="10"/>
          </p:nvPr>
        </p:nvSpPr>
        <p:spPr/>
        <p:txBody>
          <a:bodyPr/>
          <a:lstStyle/>
          <a:p>
            <a:pPr>
              <a:defRPr/>
            </a:pPr>
            <a:fld id="{6D79B608-30BF-4780-AD74-2A39D90104E2}" type="slidenum">
              <a:rPr lang="de-DE" altLang="de-DE" smtClean="0"/>
              <a:pPr>
                <a:defRPr/>
              </a:pPr>
              <a:t>47</a:t>
            </a:fld>
            <a:r>
              <a:rPr lang="de-DE" altLang="de-DE" dirty="0"/>
              <a:t> / 72</a:t>
            </a:r>
          </a:p>
          <a:p>
            <a:pPr>
              <a:defRPr/>
            </a:pPr>
            <a:endParaRPr lang="de-DE" altLang="de-DE" dirty="0"/>
          </a:p>
        </p:txBody>
      </p:sp>
      <p:pic>
        <p:nvPicPr>
          <p:cNvPr id="6" name="Grafik 5">
            <a:extLst>
              <a:ext uri="{FF2B5EF4-FFF2-40B4-BE49-F238E27FC236}">
                <a16:creationId xmlns:a16="http://schemas.microsoft.com/office/drawing/2014/main" id="{5AD7D2C5-E944-62F7-9FA2-DAAD5AB51B7F}"/>
              </a:ext>
            </a:extLst>
          </p:cNvPr>
          <p:cNvPicPr>
            <a:picLocks noChangeAspect="1"/>
          </p:cNvPicPr>
          <p:nvPr/>
        </p:nvPicPr>
        <p:blipFill rotWithShape="1">
          <a:blip r:embed="rId3"/>
          <a:srcRect b="12062"/>
          <a:stretch/>
        </p:blipFill>
        <p:spPr>
          <a:xfrm>
            <a:off x="5495256" y="932061"/>
            <a:ext cx="17929992" cy="6905566"/>
          </a:xfrm>
          <a:prstGeom prst="rect">
            <a:avLst/>
          </a:prstGeom>
        </p:spPr>
      </p:pic>
      <p:pic>
        <p:nvPicPr>
          <p:cNvPr id="7" name="Grafik 6">
            <a:extLst>
              <a:ext uri="{FF2B5EF4-FFF2-40B4-BE49-F238E27FC236}">
                <a16:creationId xmlns:a16="http://schemas.microsoft.com/office/drawing/2014/main" id="{1E556493-2853-DA8F-1063-34729E035802}"/>
              </a:ext>
            </a:extLst>
          </p:cNvPr>
          <p:cNvPicPr>
            <a:picLocks noChangeAspect="1"/>
          </p:cNvPicPr>
          <p:nvPr/>
        </p:nvPicPr>
        <p:blipFill>
          <a:blip r:embed="rId4"/>
          <a:stretch>
            <a:fillRect/>
          </a:stretch>
        </p:blipFill>
        <p:spPr>
          <a:xfrm>
            <a:off x="6613326" y="7421193"/>
            <a:ext cx="15841760" cy="5840277"/>
          </a:xfrm>
          <a:prstGeom prst="rect">
            <a:avLst/>
          </a:prstGeom>
        </p:spPr>
      </p:pic>
      <p:sp>
        <p:nvSpPr>
          <p:cNvPr id="3" name="Textfeld 2">
            <a:extLst>
              <a:ext uri="{FF2B5EF4-FFF2-40B4-BE49-F238E27FC236}">
                <a16:creationId xmlns:a16="http://schemas.microsoft.com/office/drawing/2014/main" id="{3C464732-ED37-5F43-64C2-D20D71B5EF6B}"/>
              </a:ext>
            </a:extLst>
          </p:cNvPr>
          <p:cNvSpPr txBox="1"/>
          <p:nvPr/>
        </p:nvSpPr>
        <p:spPr>
          <a:xfrm>
            <a:off x="21364572" y="12372999"/>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4" name="Titel 3">
            <a:extLst>
              <a:ext uri="{FF2B5EF4-FFF2-40B4-BE49-F238E27FC236}">
                <a16:creationId xmlns:a16="http://schemas.microsoft.com/office/drawing/2014/main" id="{80BFDC13-2EFE-2831-83C2-C571489B84A6}"/>
              </a:ext>
            </a:extLst>
          </p:cNvPr>
          <p:cNvSpPr>
            <a:spLocks noGrp="1"/>
          </p:cNvSpPr>
          <p:nvPr>
            <p:ph type="title"/>
          </p:nvPr>
        </p:nvSpPr>
        <p:spPr/>
        <p:txBody>
          <a:bodyPr/>
          <a:lstStyle/>
          <a:p>
            <a:r>
              <a:rPr lang="de-DE" dirty="0"/>
              <a:t>Ein Maskierungsbeispiel </a:t>
            </a:r>
          </a:p>
        </p:txBody>
      </p:sp>
    </p:spTree>
    <p:extLst>
      <p:ext uri="{BB962C8B-B14F-4D97-AF65-F5344CB8AC3E}">
        <p14:creationId xmlns:p14="http://schemas.microsoft.com/office/powerpoint/2010/main" val="38156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46B8200-B13B-955D-8F2C-1706C75E53F1}"/>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9B00C263-EA38-76DE-3339-D0B8174271FF}"/>
              </a:ext>
            </a:extLst>
          </p:cNvPr>
          <p:cNvSpPr>
            <a:spLocks noGrp="1"/>
          </p:cNvSpPr>
          <p:nvPr>
            <p:ph type="sldNum" sz="quarter" idx="10"/>
          </p:nvPr>
        </p:nvSpPr>
        <p:spPr/>
        <p:txBody>
          <a:bodyPr/>
          <a:lstStyle/>
          <a:p>
            <a:pPr>
              <a:defRPr/>
            </a:pPr>
            <a:fld id="{6D79B608-30BF-4780-AD74-2A39D90104E2}" type="slidenum">
              <a:rPr lang="de-DE" altLang="de-DE" smtClean="0"/>
              <a:pPr>
                <a:defRPr/>
              </a:pPr>
              <a:t>48</a:t>
            </a:fld>
            <a:r>
              <a:rPr lang="de-DE" altLang="de-DE" dirty="0"/>
              <a:t> / 72</a:t>
            </a:r>
          </a:p>
          <a:p>
            <a:pPr>
              <a:defRPr/>
            </a:pPr>
            <a:endParaRPr lang="de-DE" altLang="de-DE" dirty="0"/>
          </a:p>
        </p:txBody>
      </p:sp>
      <p:pic>
        <p:nvPicPr>
          <p:cNvPr id="8" name="Grafik 7">
            <a:extLst>
              <a:ext uri="{FF2B5EF4-FFF2-40B4-BE49-F238E27FC236}">
                <a16:creationId xmlns:a16="http://schemas.microsoft.com/office/drawing/2014/main" id="{214FB534-7817-5A80-74AC-345A84F536C8}"/>
              </a:ext>
            </a:extLst>
          </p:cNvPr>
          <p:cNvPicPr>
            <a:picLocks noChangeAspect="1"/>
          </p:cNvPicPr>
          <p:nvPr/>
        </p:nvPicPr>
        <p:blipFill>
          <a:blip r:embed="rId3"/>
          <a:stretch>
            <a:fillRect/>
          </a:stretch>
        </p:blipFill>
        <p:spPr>
          <a:xfrm>
            <a:off x="6935416" y="1367110"/>
            <a:ext cx="13558511" cy="10981779"/>
          </a:xfrm>
          <a:prstGeom prst="rect">
            <a:avLst/>
          </a:prstGeom>
        </p:spPr>
      </p:pic>
      <p:sp>
        <p:nvSpPr>
          <p:cNvPr id="9" name="Rechteck 8">
            <a:extLst>
              <a:ext uri="{FF2B5EF4-FFF2-40B4-BE49-F238E27FC236}">
                <a16:creationId xmlns:a16="http://schemas.microsoft.com/office/drawing/2014/main" id="{BFB36213-38C9-320D-FBAB-B6EF98BA0854}"/>
              </a:ext>
            </a:extLst>
          </p:cNvPr>
          <p:cNvSpPr/>
          <p:nvPr/>
        </p:nvSpPr>
        <p:spPr bwMode="auto">
          <a:xfrm>
            <a:off x="8231560" y="4553744"/>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0" name="Rechteck 9">
            <a:extLst>
              <a:ext uri="{FF2B5EF4-FFF2-40B4-BE49-F238E27FC236}">
                <a16:creationId xmlns:a16="http://schemas.microsoft.com/office/drawing/2014/main" id="{69792318-A44D-5CC1-D4D3-4CDB27B0A950}"/>
              </a:ext>
            </a:extLst>
          </p:cNvPr>
          <p:cNvSpPr/>
          <p:nvPr/>
        </p:nvSpPr>
        <p:spPr bwMode="auto">
          <a:xfrm>
            <a:off x="7871520" y="6526645"/>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11" name="Grafik 10">
            <a:extLst>
              <a:ext uri="{FF2B5EF4-FFF2-40B4-BE49-F238E27FC236}">
                <a16:creationId xmlns:a16="http://schemas.microsoft.com/office/drawing/2014/main" id="{8A587D59-F947-6102-EA3D-77AD371B4ED5}"/>
              </a:ext>
            </a:extLst>
          </p:cNvPr>
          <p:cNvPicPr>
            <a:picLocks noChangeAspect="1"/>
          </p:cNvPicPr>
          <p:nvPr/>
        </p:nvPicPr>
        <p:blipFill>
          <a:blip r:embed="rId4"/>
          <a:stretch>
            <a:fillRect/>
          </a:stretch>
        </p:blipFill>
        <p:spPr>
          <a:xfrm>
            <a:off x="7871520" y="6516092"/>
            <a:ext cx="746265" cy="792088"/>
          </a:xfrm>
          <a:prstGeom prst="rect">
            <a:avLst/>
          </a:prstGeom>
        </p:spPr>
      </p:pic>
      <p:sp>
        <p:nvSpPr>
          <p:cNvPr id="13" name="Rechteck 12">
            <a:extLst>
              <a:ext uri="{FF2B5EF4-FFF2-40B4-BE49-F238E27FC236}">
                <a16:creationId xmlns:a16="http://schemas.microsoft.com/office/drawing/2014/main" id="{2E3CA9DA-25C1-D499-C62F-251EBBB6EC1B}"/>
              </a:ext>
            </a:extLst>
          </p:cNvPr>
          <p:cNvSpPr/>
          <p:nvPr/>
        </p:nvSpPr>
        <p:spPr bwMode="auto">
          <a:xfrm>
            <a:off x="18312680" y="6526645"/>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4" name="Rechteck 13">
            <a:extLst>
              <a:ext uri="{FF2B5EF4-FFF2-40B4-BE49-F238E27FC236}">
                <a16:creationId xmlns:a16="http://schemas.microsoft.com/office/drawing/2014/main" id="{BA8C29E7-01F2-EEFD-4FEA-BD991A0D169F}"/>
              </a:ext>
            </a:extLst>
          </p:cNvPr>
          <p:cNvSpPr/>
          <p:nvPr/>
        </p:nvSpPr>
        <p:spPr bwMode="auto">
          <a:xfrm>
            <a:off x="18551374" y="3359703"/>
            <a:ext cx="1008112" cy="792088"/>
          </a:xfrm>
          <a:prstGeom prst="rect">
            <a:avLst/>
          </a:prstGeom>
          <a:solidFill>
            <a:srgbClr val="F3F3F3"/>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8" name="Rechteck 17">
            <a:extLst>
              <a:ext uri="{FF2B5EF4-FFF2-40B4-BE49-F238E27FC236}">
                <a16:creationId xmlns:a16="http://schemas.microsoft.com/office/drawing/2014/main" id="{9D3DB904-E3DD-77DE-55D3-D2C64B9E7AE1}"/>
              </a:ext>
            </a:extLst>
          </p:cNvPr>
          <p:cNvSpPr/>
          <p:nvPr/>
        </p:nvSpPr>
        <p:spPr bwMode="auto">
          <a:xfrm>
            <a:off x="16872520" y="10890448"/>
            <a:ext cx="1152128" cy="921223"/>
          </a:xfrm>
          <a:prstGeom prst="rect">
            <a:avLst/>
          </a:prstGeom>
          <a:solidFill>
            <a:srgbClr val="FFFFFF"/>
          </a:solidFill>
          <a:ln w="50800" cap="flat" cmpd="sng" algn="ctr">
            <a:no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17" name="Grafik 16">
            <a:extLst>
              <a:ext uri="{FF2B5EF4-FFF2-40B4-BE49-F238E27FC236}">
                <a16:creationId xmlns:a16="http://schemas.microsoft.com/office/drawing/2014/main" id="{43F9F275-71B6-57C0-13E3-C2827EEBCD26}"/>
              </a:ext>
            </a:extLst>
          </p:cNvPr>
          <p:cNvPicPr>
            <a:picLocks noChangeAspect="1"/>
          </p:cNvPicPr>
          <p:nvPr/>
        </p:nvPicPr>
        <p:blipFill>
          <a:blip r:embed="rId5"/>
          <a:stretch>
            <a:fillRect/>
          </a:stretch>
        </p:blipFill>
        <p:spPr>
          <a:xfrm>
            <a:off x="17137434" y="10951009"/>
            <a:ext cx="622300" cy="800100"/>
          </a:xfrm>
          <a:prstGeom prst="rect">
            <a:avLst/>
          </a:prstGeom>
        </p:spPr>
      </p:pic>
      <p:pic>
        <p:nvPicPr>
          <p:cNvPr id="19" name="Grafik 18">
            <a:extLst>
              <a:ext uri="{FF2B5EF4-FFF2-40B4-BE49-F238E27FC236}">
                <a16:creationId xmlns:a16="http://schemas.microsoft.com/office/drawing/2014/main" id="{E8AE1E64-BBE6-0E8F-F1D9-7F867E34CD23}"/>
              </a:ext>
            </a:extLst>
          </p:cNvPr>
          <p:cNvPicPr>
            <a:picLocks noChangeAspect="1"/>
          </p:cNvPicPr>
          <p:nvPr/>
        </p:nvPicPr>
        <p:blipFill rotWithShape="1">
          <a:blip r:embed="rId6"/>
          <a:srcRect b="23741"/>
          <a:stretch/>
        </p:blipFill>
        <p:spPr>
          <a:xfrm>
            <a:off x="18585075" y="6669845"/>
            <a:ext cx="914400" cy="648888"/>
          </a:xfrm>
          <a:prstGeom prst="rect">
            <a:avLst/>
          </a:prstGeom>
        </p:spPr>
      </p:pic>
      <p:pic>
        <p:nvPicPr>
          <p:cNvPr id="20" name="Grafik 19">
            <a:extLst>
              <a:ext uri="{FF2B5EF4-FFF2-40B4-BE49-F238E27FC236}">
                <a16:creationId xmlns:a16="http://schemas.microsoft.com/office/drawing/2014/main" id="{4E697CD6-E9CE-9CB7-FDE0-43F9D8C4316B}"/>
              </a:ext>
            </a:extLst>
          </p:cNvPr>
          <p:cNvPicPr>
            <a:picLocks noChangeAspect="1"/>
          </p:cNvPicPr>
          <p:nvPr/>
        </p:nvPicPr>
        <p:blipFill>
          <a:blip r:embed="rId7"/>
          <a:stretch>
            <a:fillRect/>
          </a:stretch>
        </p:blipFill>
        <p:spPr>
          <a:xfrm>
            <a:off x="18877175" y="3612815"/>
            <a:ext cx="622300" cy="698500"/>
          </a:xfrm>
          <a:prstGeom prst="rect">
            <a:avLst/>
          </a:prstGeom>
        </p:spPr>
      </p:pic>
      <p:sp>
        <p:nvSpPr>
          <p:cNvPr id="21" name="Rechteck 20">
            <a:extLst>
              <a:ext uri="{FF2B5EF4-FFF2-40B4-BE49-F238E27FC236}">
                <a16:creationId xmlns:a16="http://schemas.microsoft.com/office/drawing/2014/main" id="{5B831590-D11E-7E5F-4908-CE15478CD16B}"/>
              </a:ext>
            </a:extLst>
          </p:cNvPr>
          <p:cNvSpPr/>
          <p:nvPr/>
        </p:nvSpPr>
        <p:spPr bwMode="auto">
          <a:xfrm>
            <a:off x="18551374" y="1609191"/>
            <a:ext cx="662372" cy="756791"/>
          </a:xfrm>
          <a:prstGeom prst="rect">
            <a:avLst/>
          </a:prstGeom>
          <a:solidFill>
            <a:schemeClr val="bg1"/>
          </a:solidFill>
          <a:ln w="50800" cap="flat" cmpd="sng" algn="ctr">
            <a:solidFill>
              <a:schemeClr val="bg1"/>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22" name="Grafik 21">
            <a:extLst>
              <a:ext uri="{FF2B5EF4-FFF2-40B4-BE49-F238E27FC236}">
                <a16:creationId xmlns:a16="http://schemas.microsoft.com/office/drawing/2014/main" id="{7A857EF8-C34D-D07E-9395-C60C0581D74E}"/>
              </a:ext>
            </a:extLst>
          </p:cNvPr>
          <p:cNvPicPr>
            <a:picLocks noChangeAspect="1"/>
          </p:cNvPicPr>
          <p:nvPr/>
        </p:nvPicPr>
        <p:blipFill>
          <a:blip r:embed="rId8"/>
          <a:stretch>
            <a:fillRect/>
          </a:stretch>
        </p:blipFill>
        <p:spPr>
          <a:xfrm>
            <a:off x="18312680" y="1518843"/>
            <a:ext cx="1003300" cy="774700"/>
          </a:xfrm>
          <a:prstGeom prst="rect">
            <a:avLst/>
          </a:prstGeom>
        </p:spPr>
      </p:pic>
      <p:sp>
        <p:nvSpPr>
          <p:cNvPr id="3" name="Textfeld 2">
            <a:extLst>
              <a:ext uri="{FF2B5EF4-FFF2-40B4-BE49-F238E27FC236}">
                <a16:creationId xmlns:a16="http://schemas.microsoft.com/office/drawing/2014/main" id="{AA001A65-1842-2F0D-99F3-0DBABC42147A}"/>
              </a:ext>
            </a:extLst>
          </p:cNvPr>
          <p:cNvSpPr txBox="1"/>
          <p:nvPr/>
        </p:nvSpPr>
        <p:spPr>
          <a:xfrm>
            <a:off x="19391581" y="11580838"/>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
        <p:nvSpPr>
          <p:cNvPr id="4" name="Titel 3">
            <a:extLst>
              <a:ext uri="{FF2B5EF4-FFF2-40B4-BE49-F238E27FC236}">
                <a16:creationId xmlns:a16="http://schemas.microsoft.com/office/drawing/2014/main" id="{0F463A97-6A74-A835-D4A6-FF5E091C94D0}"/>
              </a:ext>
            </a:extLst>
          </p:cNvPr>
          <p:cNvSpPr>
            <a:spLocks noGrp="1"/>
          </p:cNvSpPr>
          <p:nvPr>
            <p:ph type="title"/>
          </p:nvPr>
        </p:nvSpPr>
        <p:spPr/>
        <p:txBody>
          <a:bodyPr/>
          <a:lstStyle/>
          <a:p>
            <a:r>
              <a:rPr lang="de-DE" dirty="0"/>
              <a:t>Das Training des Transformers</a:t>
            </a:r>
          </a:p>
        </p:txBody>
      </p:sp>
    </p:spTree>
    <p:extLst>
      <p:ext uri="{BB962C8B-B14F-4D97-AF65-F5344CB8AC3E}">
        <p14:creationId xmlns:p14="http://schemas.microsoft.com/office/powerpoint/2010/main" val="220520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2444D24-76A8-8AEF-4E47-58934EFFBC0B}"/>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CF4CCE9E-A2AD-9269-17DA-EFA5D096F8A6}"/>
              </a:ext>
            </a:extLst>
          </p:cNvPr>
          <p:cNvSpPr>
            <a:spLocks noGrp="1"/>
          </p:cNvSpPr>
          <p:nvPr>
            <p:ph type="title"/>
          </p:nvPr>
        </p:nvSpPr>
        <p:spPr/>
        <p:txBody>
          <a:bodyPr/>
          <a:lstStyle/>
          <a:p>
            <a:r>
              <a:rPr lang="de-DE" dirty="0"/>
              <a:t>Das Trainieren der Verlustfunktion </a:t>
            </a:r>
          </a:p>
        </p:txBody>
      </p:sp>
      <p:sp>
        <p:nvSpPr>
          <p:cNvPr id="5" name="Foliennummernplatzhalter 4">
            <a:extLst>
              <a:ext uri="{FF2B5EF4-FFF2-40B4-BE49-F238E27FC236}">
                <a16:creationId xmlns:a16="http://schemas.microsoft.com/office/drawing/2014/main" id="{E931AB78-19F1-467F-5662-5544DADF0CBF}"/>
              </a:ext>
            </a:extLst>
          </p:cNvPr>
          <p:cNvSpPr>
            <a:spLocks noGrp="1"/>
          </p:cNvSpPr>
          <p:nvPr>
            <p:ph type="sldNum" sz="quarter" idx="10"/>
          </p:nvPr>
        </p:nvSpPr>
        <p:spPr/>
        <p:txBody>
          <a:bodyPr/>
          <a:lstStyle/>
          <a:p>
            <a:pPr>
              <a:defRPr/>
            </a:pPr>
            <a:fld id="{6D79B608-30BF-4780-AD74-2A39D90104E2}" type="slidenum">
              <a:rPr lang="de-DE" altLang="de-DE" smtClean="0"/>
              <a:pPr>
                <a:defRPr/>
              </a:pPr>
              <a:t>49</a:t>
            </a:fld>
            <a:r>
              <a:rPr lang="de-DE" altLang="de-DE" dirty="0"/>
              <a:t> / 72</a:t>
            </a:r>
          </a:p>
          <a:p>
            <a:pPr>
              <a:defRPr/>
            </a:pPr>
            <a:endParaRPr lang="de-DE" altLang="de-DE" dirty="0"/>
          </a:p>
        </p:txBody>
      </p:sp>
      <p:pic>
        <p:nvPicPr>
          <p:cNvPr id="6" name="Grafik 5">
            <a:extLst>
              <a:ext uri="{FF2B5EF4-FFF2-40B4-BE49-F238E27FC236}">
                <a16:creationId xmlns:a16="http://schemas.microsoft.com/office/drawing/2014/main" id="{96CDBDFE-62AF-4F06-9E87-1FA935781982}"/>
              </a:ext>
            </a:extLst>
          </p:cNvPr>
          <p:cNvPicPr>
            <a:picLocks noChangeAspect="1"/>
          </p:cNvPicPr>
          <p:nvPr/>
        </p:nvPicPr>
        <p:blipFill>
          <a:blip r:embed="rId3"/>
          <a:stretch>
            <a:fillRect/>
          </a:stretch>
        </p:blipFill>
        <p:spPr>
          <a:xfrm>
            <a:off x="4904751" y="3617640"/>
            <a:ext cx="19358550" cy="8712670"/>
          </a:xfrm>
          <a:prstGeom prst="rect">
            <a:avLst/>
          </a:prstGeom>
        </p:spPr>
      </p:pic>
      <p:sp>
        <p:nvSpPr>
          <p:cNvPr id="10" name="Textfeld 9">
            <a:extLst>
              <a:ext uri="{FF2B5EF4-FFF2-40B4-BE49-F238E27FC236}">
                <a16:creationId xmlns:a16="http://schemas.microsoft.com/office/drawing/2014/main" id="{96B5D57B-EB42-A887-255A-2A67EBF84ED7}"/>
              </a:ext>
            </a:extLst>
          </p:cNvPr>
          <p:cNvSpPr txBox="1"/>
          <p:nvPr/>
        </p:nvSpPr>
        <p:spPr>
          <a:xfrm>
            <a:off x="13344128" y="2259521"/>
            <a:ext cx="6112571" cy="769441"/>
          </a:xfrm>
          <a:prstGeom prst="rect">
            <a:avLst/>
          </a:prstGeom>
          <a:noFill/>
        </p:spPr>
        <p:txBody>
          <a:bodyPr wrap="none" rtlCol="0">
            <a:spAutoFit/>
          </a:bodyPr>
          <a:lstStyle/>
          <a:p>
            <a:r>
              <a:rPr lang="de-DE" sz="4400" dirty="0">
                <a:solidFill>
                  <a:schemeClr val="tx2">
                    <a:lumMod val="50000"/>
                  </a:schemeClr>
                </a:solidFill>
                <a:latin typeface="+mn-lt"/>
              </a:rPr>
              <a:t>Zielsequenz: „De </a:t>
            </a:r>
            <a:r>
              <a:rPr lang="de-DE" sz="4400" dirty="0" err="1">
                <a:solidFill>
                  <a:schemeClr val="tx2">
                    <a:lumMod val="50000"/>
                  </a:schemeClr>
                </a:solidFill>
                <a:latin typeface="+mn-lt"/>
              </a:rPr>
              <a:t>nada</a:t>
            </a:r>
            <a:r>
              <a:rPr lang="de-DE" sz="4400" dirty="0">
                <a:solidFill>
                  <a:schemeClr val="tx2">
                    <a:lumMod val="50000"/>
                  </a:schemeClr>
                </a:solidFill>
                <a:latin typeface="+mn-lt"/>
              </a:rPr>
              <a:t> </a:t>
            </a:r>
            <a:r>
              <a:rPr lang="de-DE" sz="4400" dirty="0">
                <a:solidFill>
                  <a:srgbClr val="FF0000"/>
                </a:solidFill>
                <a:latin typeface="+mn-lt"/>
              </a:rPr>
              <a:t>END</a:t>
            </a:r>
            <a:r>
              <a:rPr lang="de-DE" sz="4400" dirty="0">
                <a:solidFill>
                  <a:schemeClr val="tx2">
                    <a:lumMod val="50000"/>
                  </a:schemeClr>
                </a:solidFill>
                <a:latin typeface="+mn-lt"/>
              </a:rPr>
              <a:t>“</a:t>
            </a:r>
          </a:p>
        </p:txBody>
      </p:sp>
      <p:sp>
        <p:nvSpPr>
          <p:cNvPr id="3" name="Textfeld 2">
            <a:extLst>
              <a:ext uri="{FF2B5EF4-FFF2-40B4-BE49-F238E27FC236}">
                <a16:creationId xmlns:a16="http://schemas.microsoft.com/office/drawing/2014/main" id="{FA8D3D29-8DBB-06F1-2608-E21D9DA9C29D}"/>
              </a:ext>
            </a:extLst>
          </p:cNvPr>
          <p:cNvSpPr txBox="1"/>
          <p:nvPr/>
        </p:nvSpPr>
        <p:spPr>
          <a:xfrm>
            <a:off x="21364572" y="12445007"/>
            <a:ext cx="2204692" cy="461665"/>
          </a:xfrm>
          <a:prstGeom prst="rect">
            <a:avLst/>
          </a:prstGeom>
          <a:noFill/>
        </p:spPr>
        <p:txBody>
          <a:bodyPr wrap="square">
            <a:spAutoFit/>
          </a:bodyPr>
          <a:lstStyle/>
          <a:p>
            <a:r>
              <a:rPr lang="de-DE" sz="2400" dirty="0">
                <a:latin typeface="Calibri" panose="020F0502020204030204" pitchFamily="34" charset="0"/>
                <a:cs typeface="Calibri" panose="020F0502020204030204" pitchFamily="34" charset="0"/>
              </a:rPr>
              <a:t>vgl. </a:t>
            </a:r>
            <a:r>
              <a:rPr lang="de-DE" sz="2400" dirty="0" err="1">
                <a:latin typeface="Calibri" panose="020F0502020204030204" pitchFamily="34" charset="0"/>
                <a:cs typeface="Calibri" panose="020F0502020204030204" pitchFamily="34" charset="0"/>
              </a:rPr>
              <a:t>Doshi</a:t>
            </a:r>
            <a:r>
              <a:rPr lang="de-DE" sz="2400" dirty="0">
                <a:latin typeface="Calibri" panose="020F0502020204030204" pitchFamily="34" charset="0"/>
                <a:cs typeface="Calibri" panose="020F0502020204030204" pitchFamily="34" charset="0"/>
              </a:rPr>
              <a:t> 2021 </a:t>
            </a:r>
          </a:p>
        </p:txBody>
      </p:sp>
    </p:spTree>
    <p:extLst>
      <p:ext uri="{BB962C8B-B14F-4D97-AF65-F5344CB8AC3E}">
        <p14:creationId xmlns:p14="http://schemas.microsoft.com/office/powerpoint/2010/main" val="199413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B20317-8CFB-5BEF-C3E2-3705C792E0A9}"/>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9D03FA00-4BEB-8C92-4814-B8D1BFC62531}"/>
              </a:ext>
            </a:extLst>
          </p:cNvPr>
          <p:cNvSpPr>
            <a:spLocks noGrp="1"/>
          </p:cNvSpPr>
          <p:nvPr>
            <p:ph type="title"/>
          </p:nvPr>
        </p:nvSpPr>
        <p:spPr/>
        <p:txBody>
          <a:bodyPr/>
          <a:lstStyle/>
          <a:p>
            <a:r>
              <a:rPr lang="de-DE" dirty="0"/>
              <a:t>Natural Language Processing</a:t>
            </a:r>
            <a:endParaRPr lang="en-US" dirty="0"/>
          </a:p>
        </p:txBody>
      </p:sp>
      <p:sp>
        <p:nvSpPr>
          <p:cNvPr id="5" name="Foliennummernplatzhalter 4">
            <a:extLst>
              <a:ext uri="{FF2B5EF4-FFF2-40B4-BE49-F238E27FC236}">
                <a16:creationId xmlns:a16="http://schemas.microsoft.com/office/drawing/2014/main" id="{3EF94990-370A-C779-0158-F31A7FFC664A}"/>
              </a:ext>
            </a:extLst>
          </p:cNvPr>
          <p:cNvSpPr>
            <a:spLocks noGrp="1"/>
          </p:cNvSpPr>
          <p:nvPr>
            <p:ph type="sldNum" sz="quarter" idx="10"/>
          </p:nvPr>
        </p:nvSpPr>
        <p:spPr/>
        <p:txBody>
          <a:bodyPr/>
          <a:lstStyle/>
          <a:p>
            <a:pPr>
              <a:defRPr/>
            </a:pPr>
            <a:fld id="{6D79B608-30BF-4780-AD74-2A39D90104E2}" type="slidenum">
              <a:rPr lang="de-DE" altLang="de-DE" smtClean="0"/>
              <a:pPr>
                <a:defRPr/>
              </a:pPr>
              <a:t>5</a:t>
            </a:fld>
            <a:r>
              <a:rPr lang="de-DE" altLang="de-DE" dirty="0"/>
              <a:t> / 72</a:t>
            </a:r>
          </a:p>
        </p:txBody>
      </p:sp>
      <p:pic>
        <p:nvPicPr>
          <p:cNvPr id="11" name="Grafik 10" descr="Computer Silhouette">
            <a:extLst>
              <a:ext uri="{FF2B5EF4-FFF2-40B4-BE49-F238E27FC236}">
                <a16:creationId xmlns:a16="http://schemas.microsoft.com/office/drawing/2014/main" id="{D2821717-6A43-2D79-E933-4C871430B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68135" y="2987109"/>
            <a:ext cx="2880320" cy="2880320"/>
          </a:xfrm>
          <a:prstGeom prst="rect">
            <a:avLst/>
          </a:prstGeom>
        </p:spPr>
      </p:pic>
      <p:pic>
        <p:nvPicPr>
          <p:cNvPr id="12" name="Grafik 11" descr="Männliches Profil mit einfarbiger Füllung">
            <a:extLst>
              <a:ext uri="{FF2B5EF4-FFF2-40B4-BE49-F238E27FC236}">
                <a16:creationId xmlns:a16="http://schemas.microsoft.com/office/drawing/2014/main" id="{EA0FF44F-B1F4-8A98-59F5-A5F47CEB23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5562" y="2674176"/>
            <a:ext cx="3195716" cy="3195716"/>
          </a:xfrm>
          <a:prstGeom prst="rect">
            <a:avLst/>
          </a:prstGeom>
        </p:spPr>
      </p:pic>
      <p:pic>
        <p:nvPicPr>
          <p:cNvPr id="16" name="Grafik 15" descr="Sitzungssaal mit einfarbiger Füllung">
            <a:extLst>
              <a:ext uri="{FF2B5EF4-FFF2-40B4-BE49-F238E27FC236}">
                <a16:creationId xmlns:a16="http://schemas.microsoft.com/office/drawing/2014/main" id="{3240F672-72FF-942E-9C66-17DDDC09F2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9127" y="4957504"/>
            <a:ext cx="4968552" cy="4968552"/>
          </a:xfrm>
          <a:prstGeom prst="rect">
            <a:avLst/>
          </a:prstGeom>
        </p:spPr>
      </p:pic>
      <p:pic>
        <p:nvPicPr>
          <p:cNvPr id="17" name="Grafik 16" descr="Männliches Profil mit einfarbiger Füllung">
            <a:extLst>
              <a:ext uri="{FF2B5EF4-FFF2-40B4-BE49-F238E27FC236}">
                <a16:creationId xmlns:a16="http://schemas.microsoft.com/office/drawing/2014/main" id="{77E7292D-4CFE-A8F6-D0BD-1C14624F4B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73646" y="7171528"/>
            <a:ext cx="3195716" cy="3195716"/>
          </a:xfrm>
          <a:prstGeom prst="rect">
            <a:avLst/>
          </a:prstGeom>
        </p:spPr>
      </p:pic>
      <p:cxnSp>
        <p:nvCxnSpPr>
          <p:cNvPr id="19" name="Gerade Verbindung mit Pfeil 18">
            <a:extLst>
              <a:ext uri="{FF2B5EF4-FFF2-40B4-BE49-F238E27FC236}">
                <a16:creationId xmlns:a16="http://schemas.microsoft.com/office/drawing/2014/main" id="{7CFB5A90-FE91-8738-4864-9C55EDBAB2AB}"/>
              </a:ext>
            </a:extLst>
          </p:cNvPr>
          <p:cNvCxnSpPr/>
          <p:nvPr/>
        </p:nvCxnSpPr>
        <p:spPr bwMode="auto">
          <a:xfrm flipH="1" flipV="1">
            <a:off x="16269056" y="6029908"/>
            <a:ext cx="1584176" cy="1656184"/>
          </a:xfrm>
          <a:prstGeom prst="straightConnector1">
            <a:avLst/>
          </a:prstGeom>
          <a:solidFill>
            <a:srgbClr val="FFFFFF"/>
          </a:solidFill>
          <a:ln w="50800" cap="flat" cmpd="sng" algn="ctr">
            <a:solidFill>
              <a:srgbClr val="004F8F"/>
            </a:solidFill>
            <a:prstDash val="solid"/>
            <a:beve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a:extLst>
              <a:ext uri="{FF2B5EF4-FFF2-40B4-BE49-F238E27FC236}">
                <a16:creationId xmlns:a16="http://schemas.microsoft.com/office/drawing/2014/main" id="{D61B11F6-1607-DAA2-7B29-64FF342B07C7}"/>
              </a:ext>
            </a:extLst>
          </p:cNvPr>
          <p:cNvCxnSpPr/>
          <p:nvPr/>
        </p:nvCxnSpPr>
        <p:spPr bwMode="auto">
          <a:xfrm flipV="1">
            <a:off x="19599244" y="6029908"/>
            <a:ext cx="1584176" cy="1656184"/>
          </a:xfrm>
          <a:prstGeom prst="straightConnector1">
            <a:avLst/>
          </a:prstGeom>
          <a:solidFill>
            <a:srgbClr val="FFFFFF"/>
          </a:solidFill>
          <a:ln w="50800" cap="flat" cmpd="sng" algn="ctr">
            <a:solidFill>
              <a:srgbClr val="004F8F"/>
            </a:solidFill>
            <a:prstDash val="solid"/>
            <a:beve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Grafik 23" descr="Kopf mit Zahnrädern Silhouette">
            <a:extLst>
              <a:ext uri="{FF2B5EF4-FFF2-40B4-BE49-F238E27FC236}">
                <a16:creationId xmlns:a16="http://schemas.microsoft.com/office/drawing/2014/main" id="{8F6A9C1D-6B5D-8404-299C-CC5B8AE692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3484" y="4967450"/>
            <a:ext cx="4968551" cy="4968551"/>
          </a:xfrm>
          <a:prstGeom prst="rect">
            <a:avLst/>
          </a:prstGeom>
        </p:spPr>
      </p:pic>
      <p:sp>
        <p:nvSpPr>
          <p:cNvPr id="25" name="Textfeld 24">
            <a:extLst>
              <a:ext uri="{FF2B5EF4-FFF2-40B4-BE49-F238E27FC236}">
                <a16:creationId xmlns:a16="http://schemas.microsoft.com/office/drawing/2014/main" id="{091BF3E4-9C59-57EC-8DF4-695B647E2306}"/>
              </a:ext>
            </a:extLst>
          </p:cNvPr>
          <p:cNvSpPr txBox="1"/>
          <p:nvPr/>
        </p:nvSpPr>
        <p:spPr>
          <a:xfrm>
            <a:off x="913840" y="10808432"/>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Menschenähnliche Konversation</a:t>
            </a:r>
            <a:endParaRPr lang="en-US" sz="4400" dirty="0" err="1">
              <a:solidFill>
                <a:schemeClr val="tx2">
                  <a:lumMod val="50000"/>
                </a:schemeClr>
              </a:solidFill>
              <a:latin typeface="+mn-lt"/>
            </a:endParaRPr>
          </a:p>
        </p:txBody>
      </p:sp>
      <p:sp>
        <p:nvSpPr>
          <p:cNvPr id="26" name="Textfeld 25">
            <a:extLst>
              <a:ext uri="{FF2B5EF4-FFF2-40B4-BE49-F238E27FC236}">
                <a16:creationId xmlns:a16="http://schemas.microsoft.com/office/drawing/2014/main" id="{F48D65E3-A322-A243-2DE9-E0750D2DE509}"/>
              </a:ext>
            </a:extLst>
          </p:cNvPr>
          <p:cNvSpPr txBox="1"/>
          <p:nvPr/>
        </p:nvSpPr>
        <p:spPr>
          <a:xfrm>
            <a:off x="7873348" y="10808432"/>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Komplexe Dialoge</a:t>
            </a:r>
            <a:endParaRPr lang="en-US" sz="4400" dirty="0" err="1">
              <a:solidFill>
                <a:schemeClr val="tx2">
                  <a:lumMod val="50000"/>
                </a:schemeClr>
              </a:solidFill>
              <a:latin typeface="+mn-lt"/>
            </a:endParaRPr>
          </a:p>
        </p:txBody>
      </p:sp>
      <p:sp>
        <p:nvSpPr>
          <p:cNvPr id="27" name="Textfeld 26">
            <a:extLst>
              <a:ext uri="{FF2B5EF4-FFF2-40B4-BE49-F238E27FC236}">
                <a16:creationId xmlns:a16="http://schemas.microsoft.com/office/drawing/2014/main" id="{91CAFB26-DE2D-74BB-5270-CC76E3331625}"/>
              </a:ext>
            </a:extLst>
          </p:cNvPr>
          <p:cNvSpPr txBox="1"/>
          <p:nvPr/>
        </p:nvSpPr>
        <p:spPr>
          <a:xfrm>
            <a:off x="16081371" y="10808432"/>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Turing-Test</a:t>
            </a:r>
            <a:endParaRPr lang="en-US" sz="4400" dirty="0" err="1">
              <a:solidFill>
                <a:schemeClr val="tx2">
                  <a:lumMod val="50000"/>
                </a:schemeClr>
              </a:solidFill>
              <a:latin typeface="+mn-lt"/>
            </a:endParaRPr>
          </a:p>
        </p:txBody>
      </p:sp>
      <p:sp>
        <p:nvSpPr>
          <p:cNvPr id="28" name="Textfeld 27">
            <a:extLst>
              <a:ext uri="{FF2B5EF4-FFF2-40B4-BE49-F238E27FC236}">
                <a16:creationId xmlns:a16="http://schemas.microsoft.com/office/drawing/2014/main" id="{FCF079A4-81D2-18E2-62C6-4EB015DA9A2B}"/>
              </a:ext>
            </a:extLst>
          </p:cNvPr>
          <p:cNvSpPr txBox="1"/>
          <p:nvPr/>
        </p:nvSpPr>
        <p:spPr>
          <a:xfrm>
            <a:off x="13699968" y="6659157"/>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a:t>
            </a:r>
            <a:endParaRPr lang="en-US" sz="4400" dirty="0" err="1">
              <a:solidFill>
                <a:schemeClr val="tx2">
                  <a:lumMod val="50000"/>
                </a:schemeClr>
              </a:solidFill>
              <a:latin typeface="+mn-lt"/>
            </a:endParaRPr>
          </a:p>
        </p:txBody>
      </p:sp>
      <p:sp>
        <p:nvSpPr>
          <p:cNvPr id="29" name="Textfeld 28">
            <a:extLst>
              <a:ext uri="{FF2B5EF4-FFF2-40B4-BE49-F238E27FC236}">
                <a16:creationId xmlns:a16="http://schemas.microsoft.com/office/drawing/2014/main" id="{535E089E-4D94-CA68-4F17-B56429561531}"/>
              </a:ext>
            </a:extLst>
          </p:cNvPr>
          <p:cNvSpPr txBox="1"/>
          <p:nvPr/>
        </p:nvSpPr>
        <p:spPr>
          <a:xfrm>
            <a:off x="18493287" y="6586435"/>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a:t>
            </a:r>
            <a:endParaRPr lang="en-US" sz="4400" dirty="0" err="1">
              <a:solidFill>
                <a:schemeClr val="tx2">
                  <a:lumMod val="50000"/>
                </a:schemeClr>
              </a:solidFill>
              <a:latin typeface="+mn-lt"/>
            </a:endParaRPr>
          </a:p>
        </p:txBody>
      </p:sp>
      <p:cxnSp>
        <p:nvCxnSpPr>
          <p:cNvPr id="33" name="Gerader Verbinder 32">
            <a:extLst>
              <a:ext uri="{FF2B5EF4-FFF2-40B4-BE49-F238E27FC236}">
                <a16:creationId xmlns:a16="http://schemas.microsoft.com/office/drawing/2014/main" id="{7FF37C4C-9312-7405-FB16-68813438A6A2}"/>
              </a:ext>
            </a:extLst>
          </p:cNvPr>
          <p:cNvCxnSpPr/>
          <p:nvPr/>
        </p:nvCxnSpPr>
        <p:spPr bwMode="auto">
          <a:xfrm>
            <a:off x="12433172" y="8442176"/>
            <a:ext cx="834011" cy="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4A18C60D-1D16-44C2-7243-9F4A34E7D803}"/>
              </a:ext>
            </a:extLst>
          </p:cNvPr>
          <p:cNvCxnSpPr/>
          <p:nvPr/>
        </p:nvCxnSpPr>
        <p:spPr bwMode="auto">
          <a:xfrm rot="1200000">
            <a:off x="12408024" y="8759824"/>
            <a:ext cx="834011" cy="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r Verbinder 35">
            <a:extLst>
              <a:ext uri="{FF2B5EF4-FFF2-40B4-BE49-F238E27FC236}">
                <a16:creationId xmlns:a16="http://schemas.microsoft.com/office/drawing/2014/main" id="{830D59CF-7AAD-68DC-D50B-181623A59B84}"/>
              </a:ext>
            </a:extLst>
          </p:cNvPr>
          <p:cNvCxnSpPr/>
          <p:nvPr/>
        </p:nvCxnSpPr>
        <p:spPr bwMode="auto">
          <a:xfrm rot="-1200000">
            <a:off x="12408024" y="8082136"/>
            <a:ext cx="834011" cy="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8432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22596" y="5651866"/>
            <a:ext cx="19938808" cy="2412268"/>
          </a:xfrm>
        </p:spPr>
        <p:txBody>
          <a:bodyPr/>
          <a:lstStyle/>
          <a:p>
            <a:pPr algn="ctr"/>
            <a:r>
              <a:rPr lang="de-DE" sz="8000" b="1" dirty="0" err="1"/>
              <a:t>ChatGPT</a:t>
            </a:r>
            <a:r>
              <a:rPr lang="de-DE" sz="8000" b="1" dirty="0"/>
              <a:t> – Herausforderungen und Einschränkungen</a:t>
            </a:r>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673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731C030-B481-1D16-D8D3-1DF2D61A0610}"/>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300F9031-AF9D-4D8D-A184-4C48D8223B91}"/>
              </a:ext>
            </a:extLst>
          </p:cNvPr>
          <p:cNvSpPr>
            <a:spLocks noGrp="1"/>
          </p:cNvSpPr>
          <p:nvPr>
            <p:ph type="title"/>
          </p:nvPr>
        </p:nvSpPr>
        <p:spPr/>
        <p:txBody>
          <a:bodyPr/>
          <a:lstStyle/>
          <a:p>
            <a:r>
              <a:rPr lang="de-DE" dirty="0"/>
              <a:t>Limitationen und Einschränkungen</a:t>
            </a:r>
            <a:endParaRPr lang="en-US" dirty="0"/>
          </a:p>
        </p:txBody>
      </p:sp>
      <p:sp>
        <p:nvSpPr>
          <p:cNvPr id="5" name="Foliennummernplatzhalter 4">
            <a:extLst>
              <a:ext uri="{FF2B5EF4-FFF2-40B4-BE49-F238E27FC236}">
                <a16:creationId xmlns:a16="http://schemas.microsoft.com/office/drawing/2014/main" id="{2C4CE079-DC8B-A4D5-E5D4-1E041729A716}"/>
              </a:ext>
            </a:extLst>
          </p:cNvPr>
          <p:cNvSpPr>
            <a:spLocks noGrp="1"/>
          </p:cNvSpPr>
          <p:nvPr>
            <p:ph type="sldNum" sz="quarter" idx="10"/>
          </p:nvPr>
        </p:nvSpPr>
        <p:spPr/>
        <p:txBody>
          <a:bodyPr/>
          <a:lstStyle/>
          <a:p>
            <a:pPr>
              <a:defRPr/>
            </a:pPr>
            <a:fld id="{6D79B608-30BF-4780-AD74-2A39D90104E2}" type="slidenum">
              <a:rPr lang="de-DE" altLang="de-DE" smtClean="0"/>
              <a:pPr>
                <a:defRPr/>
              </a:pPr>
              <a:t>51</a:t>
            </a:fld>
            <a:r>
              <a:rPr lang="de-DE" altLang="de-DE" dirty="0"/>
              <a:t> / 72</a:t>
            </a:r>
          </a:p>
          <a:p>
            <a:pPr>
              <a:defRPr/>
            </a:pPr>
            <a:endParaRPr lang="de-DE" altLang="de-DE" dirty="0"/>
          </a:p>
        </p:txBody>
      </p:sp>
      <p:pic>
        <p:nvPicPr>
          <p:cNvPr id="11" name="Grafik 10" descr="Gehirn im Kopf Silhouette">
            <a:extLst>
              <a:ext uri="{FF2B5EF4-FFF2-40B4-BE49-F238E27FC236}">
                <a16:creationId xmlns:a16="http://schemas.microsoft.com/office/drawing/2014/main" id="{C368B285-E7FE-A5CF-CFE5-21484E802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9301" y="4841776"/>
            <a:ext cx="4032448" cy="4032448"/>
          </a:xfrm>
          <a:prstGeom prst="rect">
            <a:avLst/>
          </a:prstGeom>
        </p:spPr>
      </p:pic>
      <p:pic>
        <p:nvPicPr>
          <p:cNvPr id="15" name="Grafik 14" descr="Cloudcomputing Silhouette">
            <a:extLst>
              <a:ext uri="{FF2B5EF4-FFF2-40B4-BE49-F238E27FC236}">
                <a16:creationId xmlns:a16="http://schemas.microsoft.com/office/drawing/2014/main" id="{51D05A29-2F6D-5DF0-507D-68B4297EF6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60939" y="4841776"/>
            <a:ext cx="4032448" cy="4032448"/>
          </a:xfrm>
          <a:prstGeom prst="rect">
            <a:avLst/>
          </a:prstGeom>
        </p:spPr>
      </p:pic>
      <p:sp>
        <p:nvSpPr>
          <p:cNvPr id="22" name="Textfeld 21">
            <a:extLst>
              <a:ext uri="{FF2B5EF4-FFF2-40B4-BE49-F238E27FC236}">
                <a16:creationId xmlns:a16="http://schemas.microsoft.com/office/drawing/2014/main" id="{4D3B0FF9-2A6F-1ADA-0277-05EDEC7ED407}"/>
              </a:ext>
            </a:extLst>
          </p:cNvPr>
          <p:cNvSpPr txBox="1"/>
          <p:nvPr/>
        </p:nvSpPr>
        <p:spPr>
          <a:xfrm>
            <a:off x="894285" y="8874224"/>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Begrenztes Wissen</a:t>
            </a:r>
            <a:endParaRPr lang="en-US" sz="4400" dirty="0" err="1">
              <a:solidFill>
                <a:schemeClr val="tx2">
                  <a:lumMod val="50000"/>
                </a:schemeClr>
              </a:solidFill>
              <a:latin typeface="+mn-lt"/>
            </a:endParaRPr>
          </a:p>
        </p:txBody>
      </p:sp>
      <p:sp>
        <p:nvSpPr>
          <p:cNvPr id="23" name="Textfeld 22">
            <a:extLst>
              <a:ext uri="{FF2B5EF4-FFF2-40B4-BE49-F238E27FC236}">
                <a16:creationId xmlns:a16="http://schemas.microsoft.com/office/drawing/2014/main" id="{54F3F0CC-3D9A-BE35-95E7-5D37FA5AB2B7}"/>
              </a:ext>
            </a:extLst>
          </p:cNvPr>
          <p:cNvSpPr txBox="1"/>
          <p:nvPr/>
        </p:nvSpPr>
        <p:spPr>
          <a:xfrm>
            <a:off x="6786717" y="8874223"/>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Begrenzte Verständnisfähigkeit</a:t>
            </a:r>
            <a:endParaRPr lang="en-US" sz="4400" dirty="0" err="1">
              <a:solidFill>
                <a:schemeClr val="tx2">
                  <a:lumMod val="50000"/>
                </a:schemeClr>
              </a:solidFill>
              <a:latin typeface="+mn-lt"/>
            </a:endParaRPr>
          </a:p>
        </p:txBody>
      </p:sp>
      <p:sp>
        <p:nvSpPr>
          <p:cNvPr id="24" name="Textfeld 23">
            <a:extLst>
              <a:ext uri="{FF2B5EF4-FFF2-40B4-BE49-F238E27FC236}">
                <a16:creationId xmlns:a16="http://schemas.microsoft.com/office/drawing/2014/main" id="{13B3CDB8-C805-0689-7E4A-6B24C523AB16}"/>
              </a:ext>
            </a:extLst>
          </p:cNvPr>
          <p:cNvSpPr txBox="1"/>
          <p:nvPr/>
        </p:nvSpPr>
        <p:spPr>
          <a:xfrm>
            <a:off x="12194768" y="8874223"/>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Anfälligkeit für Fehlinformationen</a:t>
            </a:r>
            <a:endParaRPr lang="en-US" sz="4400" dirty="0" err="1">
              <a:solidFill>
                <a:schemeClr val="tx2">
                  <a:lumMod val="50000"/>
                </a:schemeClr>
              </a:solidFill>
              <a:latin typeface="+mn-lt"/>
            </a:endParaRPr>
          </a:p>
        </p:txBody>
      </p:sp>
      <p:sp>
        <p:nvSpPr>
          <p:cNvPr id="25" name="Textfeld 24">
            <a:extLst>
              <a:ext uri="{FF2B5EF4-FFF2-40B4-BE49-F238E27FC236}">
                <a16:creationId xmlns:a16="http://schemas.microsoft.com/office/drawing/2014/main" id="{253C175E-9640-B453-673B-C03647C337BF}"/>
              </a:ext>
            </a:extLst>
          </p:cNvPr>
          <p:cNvSpPr txBox="1"/>
          <p:nvPr/>
        </p:nvSpPr>
        <p:spPr>
          <a:xfrm>
            <a:off x="17717263" y="8874223"/>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Begrenzte Kontrolle über generierte Inhalte</a:t>
            </a:r>
            <a:endParaRPr lang="en-US" sz="4400" dirty="0" err="1">
              <a:solidFill>
                <a:schemeClr val="tx2">
                  <a:lumMod val="50000"/>
                </a:schemeClr>
              </a:solidFill>
              <a:latin typeface="+mn-lt"/>
            </a:endParaRPr>
          </a:p>
        </p:txBody>
      </p:sp>
      <p:pic>
        <p:nvPicPr>
          <p:cNvPr id="28" name="Grafik 27" descr="Klemmbrett nur Kreuze mit einfarbiger Füllung">
            <a:extLst>
              <a:ext uri="{FF2B5EF4-FFF2-40B4-BE49-F238E27FC236}">
                <a16:creationId xmlns:a16="http://schemas.microsoft.com/office/drawing/2014/main" id="{9015067C-7372-333A-7C6E-C5F5F638AF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10658" y="4839111"/>
            <a:ext cx="4032448" cy="4032448"/>
          </a:xfrm>
          <a:prstGeom prst="rect">
            <a:avLst/>
          </a:prstGeom>
        </p:spPr>
      </p:pic>
      <p:pic>
        <p:nvPicPr>
          <p:cNvPr id="8" name="Grafik 7" descr="Bücher Silhouette">
            <a:extLst>
              <a:ext uri="{FF2B5EF4-FFF2-40B4-BE49-F238E27FC236}">
                <a16:creationId xmlns:a16="http://schemas.microsoft.com/office/drawing/2014/main" id="{5DA74B9B-7043-2E92-6981-C8197A640E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8193" y="4839112"/>
            <a:ext cx="4032447" cy="4032447"/>
          </a:xfrm>
          <a:prstGeom prst="rect">
            <a:avLst/>
          </a:prstGeom>
        </p:spPr>
      </p:pic>
    </p:spTree>
    <p:extLst>
      <p:ext uri="{BB962C8B-B14F-4D97-AF65-F5344CB8AC3E}">
        <p14:creationId xmlns:p14="http://schemas.microsoft.com/office/powerpoint/2010/main" val="2562313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AF758B3-A7C2-A18C-6C02-72D9187989E4}"/>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FEE0C3A3-57BF-2EF6-7009-208B4E08353D}"/>
              </a:ext>
            </a:extLst>
          </p:cNvPr>
          <p:cNvSpPr>
            <a:spLocks noGrp="1"/>
          </p:cNvSpPr>
          <p:nvPr>
            <p:ph idx="12"/>
          </p:nvPr>
        </p:nvSpPr>
        <p:spPr>
          <a:xfrm>
            <a:off x="1894856" y="2970213"/>
            <a:ext cx="12817423" cy="9848850"/>
          </a:xfrm>
        </p:spPr>
        <p:txBody>
          <a:bodyPr/>
          <a:lstStyle/>
          <a:p>
            <a:r>
              <a:rPr lang="de-DE" dirty="0"/>
              <a:t>- Welt und ihre Ereignisse nach 2021 teilweise fremd</a:t>
            </a:r>
          </a:p>
          <a:p>
            <a:endParaRPr lang="de-DE" dirty="0"/>
          </a:p>
          <a:p>
            <a:pPr marL="1225550" lvl="1" indent="-571500">
              <a:buFont typeface="Wingdings" panose="05000000000000000000" pitchFamily="2" charset="2"/>
              <a:buChar char="à"/>
            </a:pPr>
            <a:r>
              <a:rPr lang="de-DE" dirty="0">
                <a:sym typeface="Wingdings" panose="05000000000000000000" pitchFamily="2" charset="2"/>
              </a:rPr>
              <a:t>Aktualität und Berücksichtigung  neuer Entwicklungen leiden darunter</a:t>
            </a:r>
          </a:p>
          <a:p>
            <a:pPr marL="571500" indent="-571500">
              <a:buFont typeface="Wingdings" panose="05000000000000000000" pitchFamily="2" charset="2"/>
              <a:buChar char="à"/>
            </a:pPr>
            <a:endParaRPr lang="de-DE" dirty="0">
              <a:sym typeface="Wingdings" panose="05000000000000000000" pitchFamily="2" charset="2"/>
            </a:endParaRPr>
          </a:p>
          <a:p>
            <a:pPr marL="571500" indent="-571500">
              <a:buFont typeface="Wingdings" panose="05000000000000000000" pitchFamily="2" charset="2"/>
              <a:buChar char="à"/>
            </a:pPr>
            <a:endParaRPr lang="de-DE" dirty="0">
              <a:sym typeface="Wingdings" panose="05000000000000000000" pitchFamily="2" charset="2"/>
            </a:endParaRPr>
          </a:p>
          <a:p>
            <a:r>
              <a:rPr lang="de-DE" dirty="0">
                <a:sym typeface="Wingdings" panose="05000000000000000000" pitchFamily="2" charset="2"/>
              </a:rPr>
              <a:t>- Diskrepanz zwischen </a:t>
            </a:r>
            <a:r>
              <a:rPr lang="de-DE" dirty="0" err="1">
                <a:sym typeface="Wingdings" panose="05000000000000000000" pitchFamily="2" charset="2"/>
              </a:rPr>
              <a:t>ChatGPT</a:t>
            </a:r>
            <a:r>
              <a:rPr lang="de-DE" dirty="0">
                <a:sym typeface="Wingdings" panose="05000000000000000000" pitchFamily="2" charset="2"/>
              </a:rPr>
              <a:t> und Kenntnisständen 2023</a:t>
            </a:r>
            <a:endParaRPr lang="en-US" dirty="0"/>
          </a:p>
        </p:txBody>
      </p:sp>
      <p:sp>
        <p:nvSpPr>
          <p:cNvPr id="4" name="Titel 3">
            <a:extLst>
              <a:ext uri="{FF2B5EF4-FFF2-40B4-BE49-F238E27FC236}">
                <a16:creationId xmlns:a16="http://schemas.microsoft.com/office/drawing/2014/main" id="{F215C360-97D9-580C-7C13-0D7B00165A11}"/>
              </a:ext>
            </a:extLst>
          </p:cNvPr>
          <p:cNvSpPr>
            <a:spLocks noGrp="1"/>
          </p:cNvSpPr>
          <p:nvPr>
            <p:ph type="title"/>
          </p:nvPr>
        </p:nvSpPr>
        <p:spPr/>
        <p:txBody>
          <a:bodyPr/>
          <a:lstStyle/>
          <a:p>
            <a:r>
              <a:rPr lang="de-DE" dirty="0"/>
              <a:t>Begrenztes Wissen</a:t>
            </a:r>
            <a:endParaRPr lang="en-US" dirty="0"/>
          </a:p>
        </p:txBody>
      </p:sp>
      <p:sp>
        <p:nvSpPr>
          <p:cNvPr id="5" name="Foliennummernplatzhalter 4">
            <a:extLst>
              <a:ext uri="{FF2B5EF4-FFF2-40B4-BE49-F238E27FC236}">
                <a16:creationId xmlns:a16="http://schemas.microsoft.com/office/drawing/2014/main" id="{B5A2AA48-4581-62ED-CE61-7398F93B535E}"/>
              </a:ext>
            </a:extLst>
          </p:cNvPr>
          <p:cNvSpPr>
            <a:spLocks noGrp="1"/>
          </p:cNvSpPr>
          <p:nvPr>
            <p:ph type="sldNum" sz="quarter" idx="10"/>
          </p:nvPr>
        </p:nvSpPr>
        <p:spPr/>
        <p:txBody>
          <a:bodyPr/>
          <a:lstStyle/>
          <a:p>
            <a:pPr>
              <a:defRPr/>
            </a:pPr>
            <a:fld id="{6D79B608-30BF-4780-AD74-2A39D90104E2}" type="slidenum">
              <a:rPr lang="de-DE" altLang="de-DE" smtClean="0"/>
              <a:pPr>
                <a:defRPr/>
              </a:pPr>
              <a:t>52</a:t>
            </a:fld>
            <a:r>
              <a:rPr lang="de-DE" altLang="de-DE" dirty="0"/>
              <a:t> / 72</a:t>
            </a:r>
          </a:p>
          <a:p>
            <a:pPr>
              <a:defRPr/>
            </a:pPr>
            <a:endParaRPr lang="de-DE" altLang="de-DE" dirty="0"/>
          </a:p>
        </p:txBody>
      </p:sp>
      <p:pic>
        <p:nvPicPr>
          <p:cNvPr id="10" name="Grafik 9" descr="Bücher Silhouette">
            <a:extLst>
              <a:ext uri="{FF2B5EF4-FFF2-40B4-BE49-F238E27FC236}">
                <a16:creationId xmlns:a16="http://schemas.microsoft.com/office/drawing/2014/main" id="{8329C41A-8313-7D94-E06B-704724B59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3538" y="5681556"/>
            <a:ext cx="7568531" cy="7568531"/>
          </a:xfrm>
          <a:prstGeom prst="rect">
            <a:avLst/>
          </a:prstGeom>
        </p:spPr>
      </p:pic>
    </p:spTree>
    <p:extLst>
      <p:ext uri="{BB962C8B-B14F-4D97-AF65-F5344CB8AC3E}">
        <p14:creationId xmlns:p14="http://schemas.microsoft.com/office/powerpoint/2010/main" val="1775459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4CEA632-B371-DEA0-D1B8-410D2C5FE2D0}"/>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21C8B459-5F39-F3EA-AC01-5528E5A52716}"/>
              </a:ext>
            </a:extLst>
          </p:cNvPr>
          <p:cNvSpPr>
            <a:spLocks noGrp="1"/>
          </p:cNvSpPr>
          <p:nvPr>
            <p:ph idx="12"/>
          </p:nvPr>
        </p:nvSpPr>
        <p:spPr>
          <a:xfrm>
            <a:off x="1894856" y="2970213"/>
            <a:ext cx="13177464" cy="9848850"/>
          </a:xfrm>
        </p:spPr>
        <p:txBody>
          <a:bodyPr/>
          <a:lstStyle/>
          <a:p>
            <a:pPr marL="571500" indent="-571500">
              <a:buFontTx/>
              <a:buChar char="-"/>
            </a:pPr>
            <a:r>
              <a:rPr lang="de-DE" dirty="0"/>
              <a:t>Generierte Antworten oberflächlich korrekt</a:t>
            </a:r>
          </a:p>
          <a:p>
            <a:pPr marL="571500" indent="-571500">
              <a:buFontTx/>
              <a:buChar char="-"/>
            </a:pPr>
            <a:endParaRPr lang="de-DE" dirty="0"/>
          </a:p>
          <a:p>
            <a:pPr marL="571500" indent="-571500">
              <a:buFontTx/>
              <a:buChar char="-"/>
            </a:pPr>
            <a:r>
              <a:rPr lang="de-DE" dirty="0"/>
              <a:t>Tatsächliches Verständnis für Fragen fehlt</a:t>
            </a:r>
          </a:p>
          <a:p>
            <a:pPr marL="571500" indent="-571500">
              <a:buFontTx/>
              <a:buChar char="-"/>
            </a:pPr>
            <a:endParaRPr lang="en-US" dirty="0"/>
          </a:p>
        </p:txBody>
      </p:sp>
      <p:sp>
        <p:nvSpPr>
          <p:cNvPr id="4" name="Titel 3">
            <a:extLst>
              <a:ext uri="{FF2B5EF4-FFF2-40B4-BE49-F238E27FC236}">
                <a16:creationId xmlns:a16="http://schemas.microsoft.com/office/drawing/2014/main" id="{5F3F77CE-139B-76B8-4488-50FD2D6B7D98}"/>
              </a:ext>
            </a:extLst>
          </p:cNvPr>
          <p:cNvSpPr>
            <a:spLocks noGrp="1"/>
          </p:cNvSpPr>
          <p:nvPr>
            <p:ph type="title"/>
          </p:nvPr>
        </p:nvSpPr>
        <p:spPr/>
        <p:txBody>
          <a:bodyPr/>
          <a:lstStyle/>
          <a:p>
            <a:r>
              <a:rPr lang="de-DE" dirty="0"/>
              <a:t>Begrenzte Verständnisfähigkeit</a:t>
            </a:r>
            <a:endParaRPr lang="en-US" dirty="0"/>
          </a:p>
        </p:txBody>
      </p:sp>
      <p:sp>
        <p:nvSpPr>
          <p:cNvPr id="5" name="Foliennummernplatzhalter 4">
            <a:extLst>
              <a:ext uri="{FF2B5EF4-FFF2-40B4-BE49-F238E27FC236}">
                <a16:creationId xmlns:a16="http://schemas.microsoft.com/office/drawing/2014/main" id="{3012E2D3-AF0D-7C49-2130-555B0900F5C7}"/>
              </a:ext>
            </a:extLst>
          </p:cNvPr>
          <p:cNvSpPr>
            <a:spLocks noGrp="1"/>
          </p:cNvSpPr>
          <p:nvPr>
            <p:ph type="sldNum" sz="quarter" idx="10"/>
          </p:nvPr>
        </p:nvSpPr>
        <p:spPr/>
        <p:txBody>
          <a:bodyPr/>
          <a:lstStyle/>
          <a:p>
            <a:pPr>
              <a:defRPr/>
            </a:pPr>
            <a:fld id="{6D79B608-30BF-4780-AD74-2A39D90104E2}" type="slidenum">
              <a:rPr lang="de-DE" altLang="de-DE" smtClean="0"/>
              <a:pPr>
                <a:defRPr/>
              </a:pPr>
              <a:t>53</a:t>
            </a:fld>
            <a:r>
              <a:rPr lang="de-DE" altLang="de-DE" dirty="0"/>
              <a:t> / 72</a:t>
            </a:r>
          </a:p>
          <a:p>
            <a:pPr>
              <a:defRPr/>
            </a:pPr>
            <a:endParaRPr lang="de-DE" altLang="de-DE" dirty="0"/>
          </a:p>
        </p:txBody>
      </p:sp>
      <p:pic>
        <p:nvPicPr>
          <p:cNvPr id="7" name="Grafik 6" descr="Gehirn im Kopf Silhouette">
            <a:extLst>
              <a:ext uri="{FF2B5EF4-FFF2-40B4-BE49-F238E27FC236}">
                <a16:creationId xmlns:a16="http://schemas.microsoft.com/office/drawing/2014/main" id="{CC99FDBF-B67E-E90D-3676-98AB0A1B7A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7737" y="5474369"/>
            <a:ext cx="7568531" cy="7568531"/>
          </a:xfrm>
          <a:prstGeom prst="rect">
            <a:avLst/>
          </a:prstGeom>
        </p:spPr>
      </p:pic>
    </p:spTree>
    <p:extLst>
      <p:ext uri="{BB962C8B-B14F-4D97-AF65-F5344CB8AC3E}">
        <p14:creationId xmlns:p14="http://schemas.microsoft.com/office/powerpoint/2010/main" val="1873275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CA1D53B-818E-C1B3-9E59-F6D0A30C1BD7}"/>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4662B44E-EBDA-F1C3-C518-17D3F6E4B08B}"/>
              </a:ext>
            </a:extLst>
          </p:cNvPr>
          <p:cNvSpPr>
            <a:spLocks noGrp="1"/>
          </p:cNvSpPr>
          <p:nvPr>
            <p:ph idx="12"/>
          </p:nvPr>
        </p:nvSpPr>
        <p:spPr>
          <a:xfrm>
            <a:off x="1894857" y="2970213"/>
            <a:ext cx="15913768" cy="9848850"/>
          </a:xfrm>
        </p:spPr>
        <p:txBody>
          <a:bodyPr/>
          <a:lstStyle/>
          <a:p>
            <a:pPr marL="571500" indent="-571500">
              <a:buFontTx/>
              <a:buChar char="-"/>
            </a:pPr>
            <a:r>
              <a:rPr lang="de-DE" dirty="0"/>
              <a:t>Fehlleitung durch generierte Antworten</a:t>
            </a:r>
          </a:p>
          <a:p>
            <a:pPr marL="571500" indent="-571500">
              <a:buFontTx/>
              <a:buChar char="-"/>
            </a:pPr>
            <a:endParaRPr lang="de-DE" dirty="0"/>
          </a:p>
          <a:p>
            <a:r>
              <a:rPr lang="de-DE" dirty="0">
                <a:sym typeface="Wingdings" panose="05000000000000000000" pitchFamily="2" charset="2"/>
              </a:rPr>
              <a:t>	 Mögliche Risiken für Nutzer (Bsp.: medizinische Diagnosen)</a:t>
            </a:r>
          </a:p>
        </p:txBody>
      </p:sp>
      <p:sp>
        <p:nvSpPr>
          <p:cNvPr id="4" name="Titel 3">
            <a:extLst>
              <a:ext uri="{FF2B5EF4-FFF2-40B4-BE49-F238E27FC236}">
                <a16:creationId xmlns:a16="http://schemas.microsoft.com/office/drawing/2014/main" id="{6A7451DD-01C4-02B2-251C-79C571263E7D}"/>
              </a:ext>
            </a:extLst>
          </p:cNvPr>
          <p:cNvSpPr>
            <a:spLocks noGrp="1"/>
          </p:cNvSpPr>
          <p:nvPr>
            <p:ph type="title"/>
          </p:nvPr>
        </p:nvSpPr>
        <p:spPr/>
        <p:txBody>
          <a:bodyPr/>
          <a:lstStyle/>
          <a:p>
            <a:r>
              <a:rPr lang="de-DE" dirty="0"/>
              <a:t>Anfälligkeit für Fehlinformationen</a:t>
            </a:r>
            <a:endParaRPr lang="en-US" dirty="0"/>
          </a:p>
        </p:txBody>
      </p:sp>
      <p:sp>
        <p:nvSpPr>
          <p:cNvPr id="5" name="Foliennummernplatzhalter 4">
            <a:extLst>
              <a:ext uri="{FF2B5EF4-FFF2-40B4-BE49-F238E27FC236}">
                <a16:creationId xmlns:a16="http://schemas.microsoft.com/office/drawing/2014/main" id="{F54151FD-10AC-AB9F-878A-6DF11EF63E27}"/>
              </a:ext>
            </a:extLst>
          </p:cNvPr>
          <p:cNvSpPr>
            <a:spLocks noGrp="1"/>
          </p:cNvSpPr>
          <p:nvPr>
            <p:ph type="sldNum" sz="quarter" idx="10"/>
          </p:nvPr>
        </p:nvSpPr>
        <p:spPr/>
        <p:txBody>
          <a:bodyPr/>
          <a:lstStyle/>
          <a:p>
            <a:pPr>
              <a:defRPr/>
            </a:pPr>
            <a:fld id="{6D79B608-30BF-4780-AD74-2A39D90104E2}" type="slidenum">
              <a:rPr lang="de-DE" altLang="de-DE" smtClean="0"/>
              <a:pPr>
                <a:defRPr/>
              </a:pPr>
              <a:t>54</a:t>
            </a:fld>
            <a:r>
              <a:rPr lang="de-DE" altLang="de-DE" dirty="0"/>
              <a:t> / 72</a:t>
            </a:r>
          </a:p>
          <a:p>
            <a:pPr>
              <a:defRPr/>
            </a:pPr>
            <a:endParaRPr lang="de-DE" altLang="de-DE" dirty="0"/>
          </a:p>
        </p:txBody>
      </p:sp>
      <p:pic>
        <p:nvPicPr>
          <p:cNvPr id="7" name="Grafik 6" descr="Klemmbrett nur Kreuze mit einfarbiger Füllung">
            <a:extLst>
              <a:ext uri="{FF2B5EF4-FFF2-40B4-BE49-F238E27FC236}">
                <a16:creationId xmlns:a16="http://schemas.microsoft.com/office/drawing/2014/main" id="{0C61CC18-B278-ED17-BBF9-6D9A1897BF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5469" y="5698207"/>
            <a:ext cx="7568531" cy="7568531"/>
          </a:xfrm>
          <a:prstGeom prst="rect">
            <a:avLst/>
          </a:prstGeom>
        </p:spPr>
      </p:pic>
    </p:spTree>
    <p:extLst>
      <p:ext uri="{BB962C8B-B14F-4D97-AF65-F5344CB8AC3E}">
        <p14:creationId xmlns:p14="http://schemas.microsoft.com/office/powerpoint/2010/main" val="3788040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7FE52E0-84D9-E287-63C2-6367EA0BC23F}"/>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8481D8B2-DD50-401A-DC62-C7A13AC849D0}"/>
              </a:ext>
            </a:extLst>
          </p:cNvPr>
          <p:cNvSpPr>
            <a:spLocks noGrp="1"/>
          </p:cNvSpPr>
          <p:nvPr>
            <p:ph idx="12"/>
          </p:nvPr>
        </p:nvSpPr>
        <p:spPr>
          <a:xfrm>
            <a:off x="1894857" y="2970213"/>
            <a:ext cx="13825536" cy="9848850"/>
          </a:xfrm>
        </p:spPr>
        <p:txBody>
          <a:bodyPr/>
          <a:lstStyle/>
          <a:p>
            <a:pPr marL="571500" indent="-571500">
              <a:buFontTx/>
              <a:buChar char="-"/>
            </a:pPr>
            <a:r>
              <a:rPr lang="de-DE" dirty="0"/>
              <a:t>Generierte Antworten sind „verstörend“</a:t>
            </a:r>
          </a:p>
          <a:p>
            <a:pPr marL="571500" indent="-571500">
              <a:buFontTx/>
              <a:buChar char="-"/>
            </a:pPr>
            <a:endParaRPr lang="de-DE" dirty="0"/>
          </a:p>
          <a:p>
            <a:pPr marL="571500" indent="-571500">
              <a:buFontTx/>
              <a:buChar char="-"/>
            </a:pPr>
            <a:r>
              <a:rPr lang="de-DE" dirty="0"/>
              <a:t>Filtern der Daten wichtig, um dies zu vermeiden</a:t>
            </a:r>
            <a:endParaRPr lang="en-US" dirty="0"/>
          </a:p>
        </p:txBody>
      </p:sp>
      <p:sp>
        <p:nvSpPr>
          <p:cNvPr id="4" name="Titel 3">
            <a:extLst>
              <a:ext uri="{FF2B5EF4-FFF2-40B4-BE49-F238E27FC236}">
                <a16:creationId xmlns:a16="http://schemas.microsoft.com/office/drawing/2014/main" id="{8980D257-92E5-72B3-85D7-DB3E76A68505}"/>
              </a:ext>
            </a:extLst>
          </p:cNvPr>
          <p:cNvSpPr>
            <a:spLocks noGrp="1"/>
          </p:cNvSpPr>
          <p:nvPr>
            <p:ph type="title"/>
          </p:nvPr>
        </p:nvSpPr>
        <p:spPr/>
        <p:txBody>
          <a:bodyPr/>
          <a:lstStyle/>
          <a:p>
            <a:r>
              <a:rPr lang="de-DE" dirty="0"/>
              <a:t>Begrenzte Kontrolle über generierte Inhalte</a:t>
            </a:r>
            <a:endParaRPr lang="en-US" dirty="0"/>
          </a:p>
        </p:txBody>
      </p:sp>
      <p:sp>
        <p:nvSpPr>
          <p:cNvPr id="5" name="Foliennummernplatzhalter 4">
            <a:extLst>
              <a:ext uri="{FF2B5EF4-FFF2-40B4-BE49-F238E27FC236}">
                <a16:creationId xmlns:a16="http://schemas.microsoft.com/office/drawing/2014/main" id="{5302C7A4-A826-6E6B-4AB5-460491B034D8}"/>
              </a:ext>
            </a:extLst>
          </p:cNvPr>
          <p:cNvSpPr>
            <a:spLocks noGrp="1"/>
          </p:cNvSpPr>
          <p:nvPr>
            <p:ph type="sldNum" sz="quarter" idx="10"/>
          </p:nvPr>
        </p:nvSpPr>
        <p:spPr/>
        <p:txBody>
          <a:bodyPr/>
          <a:lstStyle/>
          <a:p>
            <a:pPr>
              <a:defRPr/>
            </a:pPr>
            <a:fld id="{6D79B608-30BF-4780-AD74-2A39D90104E2}" type="slidenum">
              <a:rPr lang="de-DE" altLang="de-DE" smtClean="0"/>
              <a:pPr>
                <a:defRPr/>
              </a:pPr>
              <a:t>55</a:t>
            </a:fld>
            <a:r>
              <a:rPr lang="de-DE" altLang="de-DE" dirty="0"/>
              <a:t> / 72</a:t>
            </a:r>
          </a:p>
          <a:p>
            <a:pPr>
              <a:defRPr/>
            </a:pPr>
            <a:endParaRPr lang="de-DE" altLang="de-DE" dirty="0"/>
          </a:p>
        </p:txBody>
      </p:sp>
      <p:pic>
        <p:nvPicPr>
          <p:cNvPr id="7" name="Grafik 6" descr="Cloudcomputing Silhouette">
            <a:extLst>
              <a:ext uri="{FF2B5EF4-FFF2-40B4-BE49-F238E27FC236}">
                <a16:creationId xmlns:a16="http://schemas.microsoft.com/office/drawing/2014/main" id="{ED30251C-FBDF-D170-8E55-F5E66A527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0521" y="5698207"/>
            <a:ext cx="7568531" cy="7568531"/>
          </a:xfrm>
          <a:prstGeom prst="rect">
            <a:avLst/>
          </a:prstGeom>
        </p:spPr>
      </p:pic>
    </p:spTree>
    <p:extLst>
      <p:ext uri="{BB962C8B-B14F-4D97-AF65-F5344CB8AC3E}">
        <p14:creationId xmlns:p14="http://schemas.microsoft.com/office/powerpoint/2010/main" val="3145039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9309AE9-C5B0-7DDC-0749-7F4D73F0C5F9}"/>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B679603D-025D-AA56-2860-D4EEB7F7A357}"/>
              </a:ext>
            </a:extLst>
          </p:cNvPr>
          <p:cNvSpPr>
            <a:spLocks noGrp="1"/>
          </p:cNvSpPr>
          <p:nvPr>
            <p:ph idx="12"/>
          </p:nvPr>
        </p:nvSpPr>
        <p:spPr/>
        <p:txBody>
          <a:bodyPr/>
          <a:lstStyle/>
          <a:p>
            <a:pPr marL="571500" indent="-571500">
              <a:buFontTx/>
              <a:buChar char="-"/>
            </a:pPr>
            <a:r>
              <a:rPr lang="de-DE" dirty="0"/>
              <a:t>„Jailbreak“ mittels Prompts</a:t>
            </a:r>
          </a:p>
          <a:p>
            <a:pPr marL="571500" indent="-571500">
              <a:buFontTx/>
              <a:buChar char="-"/>
            </a:pPr>
            <a:endParaRPr lang="de-DE" dirty="0"/>
          </a:p>
          <a:p>
            <a:pPr marL="571500" indent="-571500">
              <a:buFontTx/>
              <a:buChar char="-"/>
            </a:pPr>
            <a:r>
              <a:rPr lang="de-DE" dirty="0"/>
              <a:t>Ausnutzung von Lücken in den Richtlinien</a:t>
            </a:r>
          </a:p>
          <a:p>
            <a:pPr marL="571500" indent="-571500">
              <a:buFontTx/>
              <a:buChar char="-"/>
            </a:pPr>
            <a:endParaRPr lang="en-US" dirty="0"/>
          </a:p>
          <a:p>
            <a:pPr marL="571500" indent="-571500">
              <a:buFontTx/>
              <a:buChar char="-"/>
            </a:pPr>
            <a:r>
              <a:rPr lang="de-DE" dirty="0"/>
              <a:t>Zwei Antworten werden generiert</a:t>
            </a:r>
          </a:p>
          <a:p>
            <a:pPr marL="1397000" lvl="1" indent="-742950">
              <a:buAutoNum type="arabicPeriod"/>
            </a:pPr>
            <a:r>
              <a:rPr lang="de-DE" dirty="0"/>
              <a:t>„normale“ Antwort</a:t>
            </a:r>
          </a:p>
          <a:p>
            <a:pPr marL="1397000" lvl="1" indent="-742950">
              <a:buAutoNum type="arabicPeriod"/>
            </a:pPr>
            <a:r>
              <a:rPr lang="de-DE" dirty="0"/>
              <a:t>Erwünschte Antwort (evtl. zusätzliche Informationen nötig)</a:t>
            </a:r>
          </a:p>
        </p:txBody>
      </p:sp>
      <p:sp>
        <p:nvSpPr>
          <p:cNvPr id="4" name="Titel 3">
            <a:extLst>
              <a:ext uri="{FF2B5EF4-FFF2-40B4-BE49-F238E27FC236}">
                <a16:creationId xmlns:a16="http://schemas.microsoft.com/office/drawing/2014/main" id="{C70EA72B-3CD0-6920-CC71-181BD8D7DEF8}"/>
              </a:ext>
            </a:extLst>
          </p:cNvPr>
          <p:cNvSpPr>
            <a:spLocks noGrp="1"/>
          </p:cNvSpPr>
          <p:nvPr>
            <p:ph type="title"/>
          </p:nvPr>
        </p:nvSpPr>
        <p:spPr/>
        <p:txBody>
          <a:bodyPr/>
          <a:lstStyle/>
          <a:p>
            <a:r>
              <a:rPr lang="de-DE" dirty="0"/>
              <a:t>Do </a:t>
            </a:r>
            <a:r>
              <a:rPr lang="de-DE" dirty="0" err="1"/>
              <a:t>Anything</a:t>
            </a:r>
            <a:r>
              <a:rPr lang="de-DE" dirty="0"/>
              <a:t> </a:t>
            </a:r>
            <a:r>
              <a:rPr lang="de-DE" dirty="0" err="1"/>
              <a:t>Now</a:t>
            </a:r>
            <a:endParaRPr lang="en-US" dirty="0"/>
          </a:p>
        </p:txBody>
      </p:sp>
      <p:sp>
        <p:nvSpPr>
          <p:cNvPr id="5" name="Foliennummernplatzhalter 4">
            <a:extLst>
              <a:ext uri="{FF2B5EF4-FFF2-40B4-BE49-F238E27FC236}">
                <a16:creationId xmlns:a16="http://schemas.microsoft.com/office/drawing/2014/main" id="{B5EC5DBA-13DC-D29B-663B-12866AF66FE7}"/>
              </a:ext>
            </a:extLst>
          </p:cNvPr>
          <p:cNvSpPr>
            <a:spLocks noGrp="1"/>
          </p:cNvSpPr>
          <p:nvPr>
            <p:ph type="sldNum" sz="quarter" idx="10"/>
          </p:nvPr>
        </p:nvSpPr>
        <p:spPr/>
        <p:txBody>
          <a:bodyPr/>
          <a:lstStyle/>
          <a:p>
            <a:pPr>
              <a:defRPr/>
            </a:pPr>
            <a:fld id="{6D79B608-30BF-4780-AD74-2A39D90104E2}" type="slidenum">
              <a:rPr lang="de-DE" altLang="de-DE" smtClean="0"/>
              <a:pPr>
                <a:defRPr/>
              </a:pPr>
              <a:t>56</a:t>
            </a:fld>
            <a:r>
              <a:rPr lang="de-DE" altLang="de-DE" dirty="0"/>
              <a:t> / 72</a:t>
            </a:r>
          </a:p>
          <a:p>
            <a:pPr>
              <a:defRPr/>
            </a:pPr>
            <a:endParaRPr lang="de-DE" altLang="de-DE" dirty="0"/>
          </a:p>
        </p:txBody>
      </p:sp>
      <p:pic>
        <p:nvPicPr>
          <p:cNvPr id="10" name="Grafik 9" descr="Gefängnisausbruch Silhouette">
            <a:extLst>
              <a:ext uri="{FF2B5EF4-FFF2-40B4-BE49-F238E27FC236}">
                <a16:creationId xmlns:a16="http://schemas.microsoft.com/office/drawing/2014/main" id="{5AE37ABE-845B-6861-D7E8-C332332E7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1953" y="5698207"/>
            <a:ext cx="7568531" cy="7568531"/>
          </a:xfrm>
          <a:prstGeom prst="rect">
            <a:avLst/>
          </a:prstGeom>
        </p:spPr>
      </p:pic>
    </p:spTree>
    <p:extLst>
      <p:ext uri="{BB962C8B-B14F-4D97-AF65-F5344CB8AC3E}">
        <p14:creationId xmlns:p14="http://schemas.microsoft.com/office/powerpoint/2010/main" val="1937850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2031F95-8CF0-738D-8066-9DBC75E1F619}"/>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706FEC26-678C-9DDD-4A59-6F701FCB23A1}"/>
              </a:ext>
            </a:extLst>
          </p:cNvPr>
          <p:cNvSpPr>
            <a:spLocks noGrp="1"/>
          </p:cNvSpPr>
          <p:nvPr>
            <p:ph idx="12"/>
          </p:nvPr>
        </p:nvSpPr>
        <p:spPr/>
        <p:txBody>
          <a:bodyPr/>
          <a:lstStyle/>
          <a:p>
            <a:pPr marL="571500" indent="-571500">
              <a:buFontTx/>
              <a:buChar char="-"/>
            </a:pPr>
            <a:r>
              <a:rPr lang="de-DE" dirty="0"/>
              <a:t>Browser-Erweiterung</a:t>
            </a:r>
          </a:p>
          <a:p>
            <a:pPr marL="571500" indent="-571500">
              <a:buFontTx/>
              <a:buChar char="-"/>
            </a:pPr>
            <a:endParaRPr lang="de-DE" dirty="0"/>
          </a:p>
          <a:p>
            <a:pPr marL="571500" indent="-571500">
              <a:buFontTx/>
              <a:buChar char="-"/>
            </a:pPr>
            <a:r>
              <a:rPr lang="de-DE" dirty="0" err="1"/>
              <a:t>ChatGPT</a:t>
            </a:r>
            <a:r>
              <a:rPr lang="de-DE" dirty="0"/>
              <a:t> zieht Internet zur Informationsgewinnung hinzu</a:t>
            </a:r>
          </a:p>
          <a:p>
            <a:pPr marL="571500" indent="-571500">
              <a:buFontTx/>
              <a:buChar char="-"/>
            </a:pPr>
            <a:endParaRPr lang="de-DE" dirty="0"/>
          </a:p>
          <a:p>
            <a:pPr marL="571500" indent="-571500">
              <a:buFontTx/>
              <a:buChar char="-"/>
            </a:pPr>
            <a:r>
              <a:rPr lang="de-DE" dirty="0"/>
              <a:t>Quellen zur Verifizierung werden ausgegeben</a:t>
            </a:r>
            <a:endParaRPr lang="en-US" dirty="0"/>
          </a:p>
        </p:txBody>
      </p:sp>
      <p:sp>
        <p:nvSpPr>
          <p:cNvPr id="4" name="Titel 3">
            <a:extLst>
              <a:ext uri="{FF2B5EF4-FFF2-40B4-BE49-F238E27FC236}">
                <a16:creationId xmlns:a16="http://schemas.microsoft.com/office/drawing/2014/main" id="{3D2D8F36-D864-2129-D78F-B56D75B3CFDA}"/>
              </a:ext>
            </a:extLst>
          </p:cNvPr>
          <p:cNvSpPr>
            <a:spLocks noGrp="1"/>
          </p:cNvSpPr>
          <p:nvPr>
            <p:ph type="title"/>
          </p:nvPr>
        </p:nvSpPr>
        <p:spPr/>
        <p:txBody>
          <a:bodyPr/>
          <a:lstStyle/>
          <a:p>
            <a:r>
              <a:rPr lang="de-DE" dirty="0" err="1"/>
              <a:t>WebChatGPT</a:t>
            </a:r>
            <a:endParaRPr lang="en-US" dirty="0"/>
          </a:p>
        </p:txBody>
      </p:sp>
      <p:sp>
        <p:nvSpPr>
          <p:cNvPr id="5" name="Foliennummernplatzhalter 4">
            <a:extLst>
              <a:ext uri="{FF2B5EF4-FFF2-40B4-BE49-F238E27FC236}">
                <a16:creationId xmlns:a16="http://schemas.microsoft.com/office/drawing/2014/main" id="{988F7B3E-5A47-75D2-A89A-793B9F635CA9}"/>
              </a:ext>
            </a:extLst>
          </p:cNvPr>
          <p:cNvSpPr>
            <a:spLocks noGrp="1"/>
          </p:cNvSpPr>
          <p:nvPr>
            <p:ph type="sldNum" sz="quarter" idx="10"/>
          </p:nvPr>
        </p:nvSpPr>
        <p:spPr/>
        <p:txBody>
          <a:bodyPr/>
          <a:lstStyle/>
          <a:p>
            <a:pPr>
              <a:defRPr/>
            </a:pPr>
            <a:fld id="{6D79B608-30BF-4780-AD74-2A39D90104E2}" type="slidenum">
              <a:rPr lang="de-DE" altLang="de-DE" smtClean="0"/>
              <a:pPr>
                <a:defRPr/>
              </a:pPr>
              <a:t>57</a:t>
            </a:fld>
            <a:r>
              <a:rPr lang="de-DE" altLang="de-DE" dirty="0"/>
              <a:t> / 72</a:t>
            </a:r>
          </a:p>
          <a:p>
            <a:pPr>
              <a:defRPr/>
            </a:pPr>
            <a:endParaRPr lang="de-DE" altLang="de-DE" dirty="0"/>
          </a:p>
        </p:txBody>
      </p:sp>
      <p:pic>
        <p:nvPicPr>
          <p:cNvPr id="6" name="Grafik 5" descr="Internet Silhouette">
            <a:extLst>
              <a:ext uri="{FF2B5EF4-FFF2-40B4-BE49-F238E27FC236}">
                <a16:creationId xmlns:a16="http://schemas.microsoft.com/office/drawing/2014/main" id="{FAD52DB3-B9F8-B80B-5D21-DD262A0C0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5469" y="5698207"/>
            <a:ext cx="7568531" cy="7568531"/>
          </a:xfrm>
          <a:prstGeom prst="rect">
            <a:avLst/>
          </a:prstGeom>
        </p:spPr>
      </p:pic>
    </p:spTree>
    <p:extLst>
      <p:ext uri="{BB962C8B-B14F-4D97-AF65-F5344CB8AC3E}">
        <p14:creationId xmlns:p14="http://schemas.microsoft.com/office/powerpoint/2010/main" val="1597043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DB02B16-A56C-906B-2553-5368ED01D14B}"/>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058F4554-1C5A-9887-DBCD-B44EF8D49584}"/>
              </a:ext>
            </a:extLst>
          </p:cNvPr>
          <p:cNvSpPr>
            <a:spLocks noGrp="1"/>
          </p:cNvSpPr>
          <p:nvPr>
            <p:ph type="title"/>
          </p:nvPr>
        </p:nvSpPr>
        <p:spPr/>
        <p:txBody>
          <a:bodyPr/>
          <a:lstStyle/>
          <a:p>
            <a:r>
              <a:rPr lang="de-DE" dirty="0"/>
              <a:t>Ethische und rechtliche Aspekte</a:t>
            </a:r>
            <a:endParaRPr lang="en-US" dirty="0"/>
          </a:p>
        </p:txBody>
      </p:sp>
      <p:sp>
        <p:nvSpPr>
          <p:cNvPr id="5" name="Foliennummernplatzhalter 4">
            <a:extLst>
              <a:ext uri="{FF2B5EF4-FFF2-40B4-BE49-F238E27FC236}">
                <a16:creationId xmlns:a16="http://schemas.microsoft.com/office/drawing/2014/main" id="{CC5427AA-5A37-0529-963C-566ABD98DF97}"/>
              </a:ext>
            </a:extLst>
          </p:cNvPr>
          <p:cNvSpPr>
            <a:spLocks noGrp="1"/>
          </p:cNvSpPr>
          <p:nvPr>
            <p:ph type="sldNum" sz="quarter" idx="10"/>
          </p:nvPr>
        </p:nvSpPr>
        <p:spPr/>
        <p:txBody>
          <a:bodyPr/>
          <a:lstStyle/>
          <a:p>
            <a:pPr>
              <a:defRPr/>
            </a:pPr>
            <a:fld id="{6D79B608-30BF-4780-AD74-2A39D90104E2}" type="slidenum">
              <a:rPr lang="de-DE" altLang="de-DE" smtClean="0"/>
              <a:pPr>
                <a:defRPr/>
              </a:pPr>
              <a:t>58</a:t>
            </a:fld>
            <a:r>
              <a:rPr lang="de-DE" altLang="de-DE" dirty="0"/>
              <a:t> / 72</a:t>
            </a:r>
          </a:p>
          <a:p>
            <a:pPr>
              <a:defRPr/>
            </a:pPr>
            <a:endParaRPr lang="de-DE" altLang="de-DE" dirty="0"/>
          </a:p>
        </p:txBody>
      </p:sp>
      <p:pic>
        <p:nvPicPr>
          <p:cNvPr id="9" name="Grafik 8" descr="Dokument Silhouette">
            <a:extLst>
              <a:ext uri="{FF2B5EF4-FFF2-40B4-BE49-F238E27FC236}">
                <a16:creationId xmlns:a16="http://schemas.microsoft.com/office/drawing/2014/main" id="{884F80C5-E6DA-8B30-197C-DBFD34A8D3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3688" y="2263789"/>
            <a:ext cx="3408338" cy="3408338"/>
          </a:xfrm>
          <a:prstGeom prst="rect">
            <a:avLst/>
          </a:prstGeom>
        </p:spPr>
      </p:pic>
      <p:pic>
        <p:nvPicPr>
          <p:cNvPr id="17" name="Grafik 16" descr="Gewichte ungleich mit einfarbiger Füllung">
            <a:extLst>
              <a:ext uri="{FF2B5EF4-FFF2-40B4-BE49-F238E27FC236}">
                <a16:creationId xmlns:a16="http://schemas.microsoft.com/office/drawing/2014/main" id="{F3D4522F-867A-1E44-B002-45890F2D3D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92600" y="8043874"/>
            <a:ext cx="3408338" cy="3408338"/>
          </a:xfrm>
          <a:prstGeom prst="rect">
            <a:avLst/>
          </a:prstGeom>
        </p:spPr>
      </p:pic>
      <p:pic>
        <p:nvPicPr>
          <p:cNvPr id="19" name="Grafik 18" descr="Safe Silhouette">
            <a:extLst>
              <a:ext uri="{FF2B5EF4-FFF2-40B4-BE49-F238E27FC236}">
                <a16:creationId xmlns:a16="http://schemas.microsoft.com/office/drawing/2014/main" id="{8A753FB8-AA2B-0A49-F78C-968059023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83688" y="8043874"/>
            <a:ext cx="3408338" cy="3408338"/>
          </a:xfrm>
          <a:prstGeom prst="rect">
            <a:avLst/>
          </a:prstGeom>
        </p:spPr>
      </p:pic>
      <p:pic>
        <p:nvPicPr>
          <p:cNvPr id="21" name="Grafik 20" descr="Auktionshammer mit einfarbiger Füllung">
            <a:extLst>
              <a:ext uri="{FF2B5EF4-FFF2-40B4-BE49-F238E27FC236}">
                <a16:creationId xmlns:a16="http://schemas.microsoft.com/office/drawing/2014/main" id="{6FC05528-8C80-62B1-BC35-818DF66600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61607" y="2263789"/>
            <a:ext cx="3408339" cy="3408339"/>
          </a:xfrm>
          <a:prstGeom prst="rect">
            <a:avLst/>
          </a:prstGeom>
        </p:spPr>
      </p:pic>
      <p:pic>
        <p:nvPicPr>
          <p:cNvPr id="23" name="Grafik 22" descr="Universeller Zugriff mit einfarbiger Füllung">
            <a:extLst>
              <a:ext uri="{FF2B5EF4-FFF2-40B4-BE49-F238E27FC236}">
                <a16:creationId xmlns:a16="http://schemas.microsoft.com/office/drawing/2014/main" id="{F243C21A-93FA-07DE-4033-F2DB39AA3D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592600" y="2263789"/>
            <a:ext cx="3408338" cy="3408338"/>
          </a:xfrm>
          <a:prstGeom prst="rect">
            <a:avLst/>
          </a:prstGeom>
        </p:spPr>
      </p:pic>
      <p:pic>
        <p:nvPicPr>
          <p:cNvPr id="25" name="Grafik 24" descr="Mittelalterliche Rüstung mit einfarbiger Füllung">
            <a:extLst>
              <a:ext uri="{FF2B5EF4-FFF2-40B4-BE49-F238E27FC236}">
                <a16:creationId xmlns:a16="http://schemas.microsoft.com/office/drawing/2014/main" id="{3E328F52-81F6-37D2-D679-AEF1031554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30736" y="3976464"/>
            <a:ext cx="2137507" cy="2137507"/>
          </a:xfrm>
          <a:prstGeom prst="rect">
            <a:avLst/>
          </a:prstGeom>
        </p:spPr>
      </p:pic>
      <p:sp>
        <p:nvSpPr>
          <p:cNvPr id="30" name="Textfeld 29">
            <a:extLst>
              <a:ext uri="{FF2B5EF4-FFF2-40B4-BE49-F238E27FC236}">
                <a16:creationId xmlns:a16="http://schemas.microsoft.com/office/drawing/2014/main" id="{198A48BA-FF40-EB74-5770-273152A63560}"/>
              </a:ext>
            </a:extLst>
          </p:cNvPr>
          <p:cNvSpPr txBox="1"/>
          <p:nvPr/>
        </p:nvSpPr>
        <p:spPr>
          <a:xfrm>
            <a:off x="775643" y="6009977"/>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Haftung</a:t>
            </a:r>
            <a:endParaRPr lang="en-US" sz="4400" dirty="0" err="1">
              <a:solidFill>
                <a:schemeClr val="tx2">
                  <a:lumMod val="50000"/>
                </a:schemeClr>
              </a:solidFill>
              <a:latin typeface="+mn-lt"/>
            </a:endParaRPr>
          </a:p>
        </p:txBody>
      </p:sp>
      <p:sp>
        <p:nvSpPr>
          <p:cNvPr id="31" name="Textfeld 30">
            <a:extLst>
              <a:ext uri="{FF2B5EF4-FFF2-40B4-BE49-F238E27FC236}">
                <a16:creationId xmlns:a16="http://schemas.microsoft.com/office/drawing/2014/main" id="{FEC64439-3004-2634-FD4E-E305CFC47DC1}"/>
              </a:ext>
            </a:extLst>
          </p:cNvPr>
          <p:cNvSpPr txBox="1"/>
          <p:nvPr/>
        </p:nvSpPr>
        <p:spPr>
          <a:xfrm>
            <a:off x="8397724" y="5963811"/>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Privatsphäre und Datenschutz</a:t>
            </a:r>
            <a:endParaRPr lang="en-US" sz="4400" dirty="0" err="1">
              <a:solidFill>
                <a:schemeClr val="tx2">
                  <a:lumMod val="50000"/>
                </a:schemeClr>
              </a:solidFill>
              <a:latin typeface="+mn-lt"/>
            </a:endParaRPr>
          </a:p>
        </p:txBody>
      </p:sp>
      <p:sp>
        <p:nvSpPr>
          <p:cNvPr id="32" name="Textfeld 31">
            <a:extLst>
              <a:ext uri="{FF2B5EF4-FFF2-40B4-BE49-F238E27FC236}">
                <a16:creationId xmlns:a16="http://schemas.microsoft.com/office/drawing/2014/main" id="{E8C67400-30DF-C5CB-A5F8-3290CDB9671C}"/>
              </a:ext>
            </a:extLst>
          </p:cNvPr>
          <p:cNvSpPr txBox="1"/>
          <p:nvPr/>
        </p:nvSpPr>
        <p:spPr>
          <a:xfrm>
            <a:off x="16316329" y="6113971"/>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Diskriminierung und Voreingenommenheit</a:t>
            </a:r>
            <a:endParaRPr lang="en-US" sz="4400" dirty="0" err="1">
              <a:solidFill>
                <a:schemeClr val="tx2">
                  <a:lumMod val="50000"/>
                </a:schemeClr>
              </a:solidFill>
              <a:latin typeface="+mn-lt"/>
            </a:endParaRPr>
          </a:p>
        </p:txBody>
      </p:sp>
      <p:sp>
        <p:nvSpPr>
          <p:cNvPr id="35" name="Textfeld 34">
            <a:extLst>
              <a:ext uri="{FF2B5EF4-FFF2-40B4-BE49-F238E27FC236}">
                <a16:creationId xmlns:a16="http://schemas.microsoft.com/office/drawing/2014/main" id="{2D46AB5F-7519-2DEE-96C4-DF1BEEFCC327}"/>
              </a:ext>
            </a:extLst>
          </p:cNvPr>
          <p:cNvSpPr txBox="1"/>
          <p:nvPr/>
        </p:nvSpPr>
        <p:spPr>
          <a:xfrm>
            <a:off x="775642" y="11364776"/>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Verantwortung</a:t>
            </a:r>
            <a:endParaRPr lang="en-US" sz="4400" dirty="0" err="1">
              <a:solidFill>
                <a:schemeClr val="tx2">
                  <a:lumMod val="50000"/>
                </a:schemeClr>
              </a:solidFill>
              <a:latin typeface="+mn-lt"/>
            </a:endParaRPr>
          </a:p>
        </p:txBody>
      </p:sp>
      <p:sp>
        <p:nvSpPr>
          <p:cNvPr id="36" name="Textfeld 35">
            <a:extLst>
              <a:ext uri="{FF2B5EF4-FFF2-40B4-BE49-F238E27FC236}">
                <a16:creationId xmlns:a16="http://schemas.microsoft.com/office/drawing/2014/main" id="{A6B51EBF-F2CA-0AEE-4B99-679190DBD29F}"/>
              </a:ext>
            </a:extLst>
          </p:cNvPr>
          <p:cNvSpPr txBox="1"/>
          <p:nvPr/>
        </p:nvSpPr>
        <p:spPr>
          <a:xfrm>
            <a:off x="8240603" y="11362450"/>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Vertraulichkeit</a:t>
            </a:r>
            <a:endParaRPr lang="en-US" sz="4400" dirty="0" err="1">
              <a:solidFill>
                <a:schemeClr val="tx2">
                  <a:lumMod val="50000"/>
                </a:schemeClr>
              </a:solidFill>
              <a:latin typeface="+mn-lt"/>
            </a:endParaRPr>
          </a:p>
        </p:txBody>
      </p:sp>
      <p:sp>
        <p:nvSpPr>
          <p:cNvPr id="37" name="Textfeld 36">
            <a:extLst>
              <a:ext uri="{FF2B5EF4-FFF2-40B4-BE49-F238E27FC236}">
                <a16:creationId xmlns:a16="http://schemas.microsoft.com/office/drawing/2014/main" id="{775456B8-99C0-24AB-27FE-DE84CF2BF23C}"/>
              </a:ext>
            </a:extLst>
          </p:cNvPr>
          <p:cNvSpPr txBox="1"/>
          <p:nvPr/>
        </p:nvSpPr>
        <p:spPr>
          <a:xfrm>
            <a:off x="16606636" y="11362450"/>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Urheberrecht</a:t>
            </a:r>
            <a:endParaRPr lang="en-US" sz="4400" dirty="0" err="1">
              <a:solidFill>
                <a:schemeClr val="tx2">
                  <a:lumMod val="50000"/>
                </a:schemeClr>
              </a:solidFill>
              <a:latin typeface="+mn-lt"/>
            </a:endParaRPr>
          </a:p>
        </p:txBody>
      </p:sp>
      <p:pic>
        <p:nvPicPr>
          <p:cNvPr id="3" name="Grafik 2" descr="Dozent Silhouette">
            <a:extLst>
              <a:ext uri="{FF2B5EF4-FFF2-40B4-BE49-F238E27FC236}">
                <a16:creationId xmlns:a16="http://schemas.microsoft.com/office/drawing/2014/main" id="{993B339D-9B6C-A015-5C9A-70031308C77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57455" y="8071401"/>
            <a:ext cx="3408337" cy="3408337"/>
          </a:xfrm>
          <a:prstGeom prst="rect">
            <a:avLst/>
          </a:prstGeom>
        </p:spPr>
      </p:pic>
      <p:pic>
        <p:nvPicPr>
          <p:cNvPr id="6" name="Grafik 5" descr="Benutzer mit einfarbiger Füllung">
            <a:extLst>
              <a:ext uri="{FF2B5EF4-FFF2-40B4-BE49-F238E27FC236}">
                <a16:creationId xmlns:a16="http://schemas.microsoft.com/office/drawing/2014/main" id="{D364E5B7-B5B4-0ADB-6E25-86F42A15515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13772" y="9665574"/>
            <a:ext cx="2164217" cy="2164217"/>
          </a:xfrm>
          <a:prstGeom prst="rect">
            <a:avLst/>
          </a:prstGeom>
        </p:spPr>
      </p:pic>
      <p:pic>
        <p:nvPicPr>
          <p:cNvPr id="7" name="Grafik 6" descr="Benutzer mit einfarbiger Füllung">
            <a:extLst>
              <a:ext uri="{FF2B5EF4-FFF2-40B4-BE49-F238E27FC236}">
                <a16:creationId xmlns:a16="http://schemas.microsoft.com/office/drawing/2014/main" id="{D2B6C801-E172-E88F-E688-FC8ABF05C10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95881" y="9665574"/>
            <a:ext cx="2164217" cy="2164217"/>
          </a:xfrm>
          <a:prstGeom prst="rect">
            <a:avLst/>
          </a:prstGeom>
        </p:spPr>
      </p:pic>
    </p:spTree>
    <p:extLst>
      <p:ext uri="{BB962C8B-B14F-4D97-AF65-F5344CB8AC3E}">
        <p14:creationId xmlns:p14="http://schemas.microsoft.com/office/powerpoint/2010/main" val="4042480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21AF331-2881-A39C-003F-880414EB5F5E}"/>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4C75C018-277A-850F-B184-0E29BC0D4725}"/>
              </a:ext>
            </a:extLst>
          </p:cNvPr>
          <p:cNvSpPr>
            <a:spLocks noGrp="1"/>
          </p:cNvSpPr>
          <p:nvPr>
            <p:ph idx="12"/>
          </p:nvPr>
        </p:nvSpPr>
        <p:spPr/>
        <p:txBody>
          <a:bodyPr/>
          <a:lstStyle/>
          <a:p>
            <a:pPr marL="571500" indent="-571500">
              <a:buFontTx/>
              <a:buChar char="-"/>
            </a:pPr>
            <a:r>
              <a:rPr lang="de-DE" dirty="0"/>
              <a:t>Wer haftet bei Schaden?</a:t>
            </a:r>
          </a:p>
          <a:p>
            <a:pPr marL="1225550" lvl="1" indent="-571500">
              <a:buFontTx/>
              <a:buChar char="-"/>
            </a:pPr>
            <a:r>
              <a:rPr lang="de-DE" dirty="0"/>
              <a:t>Nutzer!</a:t>
            </a:r>
          </a:p>
          <a:p>
            <a:pPr marL="1225550" lvl="1" indent="-571500">
              <a:buFontTx/>
              <a:buChar char="-"/>
            </a:pPr>
            <a:r>
              <a:rPr lang="de-DE" dirty="0" err="1"/>
              <a:t>ChatGPT</a:t>
            </a:r>
            <a:r>
              <a:rPr lang="de-DE" dirty="0"/>
              <a:t>?</a:t>
            </a:r>
          </a:p>
          <a:p>
            <a:pPr marL="1225550" lvl="1" indent="-571500">
              <a:buFontTx/>
              <a:buChar char="-"/>
            </a:pPr>
            <a:r>
              <a:rPr lang="de-DE" dirty="0" err="1"/>
              <a:t>OpenAI</a:t>
            </a:r>
            <a:r>
              <a:rPr lang="de-DE" dirty="0"/>
              <a:t>?</a:t>
            </a:r>
          </a:p>
          <a:p>
            <a:endParaRPr lang="de-DE" dirty="0"/>
          </a:p>
          <a:p>
            <a:pPr marL="571500" indent="-571500">
              <a:buFontTx/>
              <a:buChar char="-"/>
            </a:pPr>
            <a:r>
              <a:rPr lang="de-DE" dirty="0"/>
              <a:t>Schaden durch:</a:t>
            </a:r>
          </a:p>
          <a:p>
            <a:pPr marL="1225550" lvl="1" indent="-571500">
              <a:buFontTx/>
              <a:buChar char="-"/>
            </a:pPr>
            <a:r>
              <a:rPr lang="de-DE" dirty="0"/>
              <a:t>Virus</a:t>
            </a:r>
          </a:p>
          <a:p>
            <a:pPr marL="1225550" lvl="1" indent="-571500">
              <a:buFontTx/>
              <a:buChar char="-"/>
            </a:pPr>
            <a:r>
              <a:rPr lang="de-DE" dirty="0"/>
              <a:t>Phishing-Mail</a:t>
            </a:r>
          </a:p>
          <a:p>
            <a:pPr marL="1225550" lvl="1" indent="-571500">
              <a:buFontTx/>
              <a:buChar char="-"/>
            </a:pPr>
            <a:r>
              <a:rPr lang="de-DE" dirty="0"/>
              <a:t>…</a:t>
            </a:r>
          </a:p>
          <a:p>
            <a:pPr marL="1225550" lvl="1" indent="-571500">
              <a:buFontTx/>
              <a:buChar char="-"/>
            </a:pPr>
            <a:endParaRPr lang="en-US" dirty="0"/>
          </a:p>
        </p:txBody>
      </p:sp>
      <p:sp>
        <p:nvSpPr>
          <p:cNvPr id="4" name="Titel 3">
            <a:extLst>
              <a:ext uri="{FF2B5EF4-FFF2-40B4-BE49-F238E27FC236}">
                <a16:creationId xmlns:a16="http://schemas.microsoft.com/office/drawing/2014/main" id="{2C33F81D-1E66-50EB-ADEC-45340379F358}"/>
              </a:ext>
            </a:extLst>
          </p:cNvPr>
          <p:cNvSpPr>
            <a:spLocks noGrp="1"/>
          </p:cNvSpPr>
          <p:nvPr>
            <p:ph type="title"/>
          </p:nvPr>
        </p:nvSpPr>
        <p:spPr/>
        <p:txBody>
          <a:bodyPr/>
          <a:lstStyle/>
          <a:p>
            <a:r>
              <a:rPr lang="de-DE" dirty="0"/>
              <a:t>Haftung</a:t>
            </a:r>
            <a:endParaRPr lang="en-US" dirty="0"/>
          </a:p>
        </p:txBody>
      </p:sp>
      <p:sp>
        <p:nvSpPr>
          <p:cNvPr id="5" name="Foliennummernplatzhalter 4">
            <a:extLst>
              <a:ext uri="{FF2B5EF4-FFF2-40B4-BE49-F238E27FC236}">
                <a16:creationId xmlns:a16="http://schemas.microsoft.com/office/drawing/2014/main" id="{161D474A-7BF9-E664-5968-77AC9008D06B}"/>
              </a:ext>
            </a:extLst>
          </p:cNvPr>
          <p:cNvSpPr>
            <a:spLocks noGrp="1"/>
          </p:cNvSpPr>
          <p:nvPr>
            <p:ph type="sldNum" sz="quarter" idx="10"/>
          </p:nvPr>
        </p:nvSpPr>
        <p:spPr/>
        <p:txBody>
          <a:bodyPr/>
          <a:lstStyle/>
          <a:p>
            <a:pPr>
              <a:defRPr/>
            </a:pPr>
            <a:fld id="{6D79B608-30BF-4780-AD74-2A39D90104E2}" type="slidenum">
              <a:rPr lang="de-DE" altLang="de-DE" smtClean="0"/>
              <a:pPr>
                <a:defRPr/>
              </a:pPr>
              <a:t>59</a:t>
            </a:fld>
            <a:r>
              <a:rPr lang="de-DE" altLang="de-DE" dirty="0"/>
              <a:t> / 72</a:t>
            </a:r>
          </a:p>
          <a:p>
            <a:pPr>
              <a:defRPr/>
            </a:pPr>
            <a:endParaRPr lang="de-DE" altLang="de-DE" dirty="0"/>
          </a:p>
        </p:txBody>
      </p:sp>
      <p:pic>
        <p:nvPicPr>
          <p:cNvPr id="7" name="Grafik 6" descr="Auktionshammer mit einfarbiger Füllung">
            <a:extLst>
              <a:ext uri="{FF2B5EF4-FFF2-40B4-BE49-F238E27FC236}">
                <a16:creationId xmlns:a16="http://schemas.microsoft.com/office/drawing/2014/main" id="{8A4617E4-6E4A-BA1B-F2B6-07394A595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5469" y="5669532"/>
            <a:ext cx="7568531" cy="7568531"/>
          </a:xfrm>
          <a:prstGeom prst="rect">
            <a:avLst/>
          </a:prstGeom>
        </p:spPr>
      </p:pic>
    </p:spTree>
    <p:extLst>
      <p:ext uri="{BB962C8B-B14F-4D97-AF65-F5344CB8AC3E}">
        <p14:creationId xmlns:p14="http://schemas.microsoft.com/office/powerpoint/2010/main" val="301591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A493E75-47F0-1F8D-D2A8-19181612AB0D}"/>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8D215531-4041-ECA4-7B64-AD795CAC6029}"/>
              </a:ext>
            </a:extLst>
          </p:cNvPr>
          <p:cNvSpPr>
            <a:spLocks noGrp="1"/>
          </p:cNvSpPr>
          <p:nvPr>
            <p:ph idx="12"/>
          </p:nvPr>
        </p:nvSpPr>
        <p:spPr>
          <a:xfrm>
            <a:off x="1894857" y="2970213"/>
            <a:ext cx="13226798" cy="9848850"/>
          </a:xfrm>
        </p:spPr>
        <p:txBody>
          <a:bodyPr/>
          <a:lstStyle/>
          <a:p>
            <a:pPr marL="571500" indent="-571500">
              <a:buFontTx/>
              <a:buChar char="-"/>
            </a:pPr>
            <a:r>
              <a:rPr lang="de-DE" dirty="0"/>
              <a:t>Alan Turing</a:t>
            </a:r>
          </a:p>
          <a:p>
            <a:pPr marL="571500" indent="-571500">
              <a:buFontTx/>
              <a:buChar char="-"/>
            </a:pPr>
            <a:endParaRPr lang="de-DE" dirty="0"/>
          </a:p>
          <a:p>
            <a:pPr marL="571500" indent="-571500">
              <a:buFontTx/>
              <a:buChar char="-"/>
            </a:pPr>
            <a:r>
              <a:rPr lang="de-DE" dirty="0"/>
              <a:t>Idee kam im Jahr 1950</a:t>
            </a:r>
          </a:p>
          <a:p>
            <a:pPr marL="571500" indent="-571500">
              <a:buFontTx/>
              <a:buChar char="-"/>
            </a:pPr>
            <a:endParaRPr lang="de-DE" dirty="0"/>
          </a:p>
          <a:p>
            <a:pPr marL="571500" indent="-571500">
              <a:buFontTx/>
              <a:buChar char="-"/>
            </a:pPr>
            <a:r>
              <a:rPr lang="de-DE" dirty="0"/>
              <a:t>1956 ausformuliert</a:t>
            </a:r>
          </a:p>
          <a:p>
            <a:pPr marL="571500" indent="-571500">
              <a:buFontTx/>
              <a:buChar char="-"/>
            </a:pPr>
            <a:endParaRPr lang="de-DE" dirty="0"/>
          </a:p>
          <a:p>
            <a:pPr marL="571500" indent="-571500">
              <a:buFontTx/>
              <a:buChar char="-"/>
            </a:pPr>
            <a:r>
              <a:rPr lang="de-DE" dirty="0"/>
              <a:t>Bestanden, wenn 30% der Richter sich vom Computer fünf Minuten lang täuschen lassen</a:t>
            </a:r>
          </a:p>
          <a:p>
            <a:pPr marL="571500" indent="-571500">
              <a:buFontTx/>
              <a:buChar char="-"/>
            </a:pPr>
            <a:endParaRPr lang="en-US" dirty="0"/>
          </a:p>
        </p:txBody>
      </p:sp>
      <p:sp>
        <p:nvSpPr>
          <p:cNvPr id="4" name="Titel 3">
            <a:extLst>
              <a:ext uri="{FF2B5EF4-FFF2-40B4-BE49-F238E27FC236}">
                <a16:creationId xmlns:a16="http://schemas.microsoft.com/office/drawing/2014/main" id="{34D43FB6-DA17-5AE3-F106-FF81F7AA1733}"/>
              </a:ext>
            </a:extLst>
          </p:cNvPr>
          <p:cNvSpPr>
            <a:spLocks noGrp="1"/>
          </p:cNvSpPr>
          <p:nvPr>
            <p:ph type="title"/>
          </p:nvPr>
        </p:nvSpPr>
        <p:spPr/>
        <p:txBody>
          <a:bodyPr/>
          <a:lstStyle/>
          <a:p>
            <a:r>
              <a:rPr lang="de-DE" dirty="0"/>
              <a:t>Turing-Test</a:t>
            </a:r>
            <a:endParaRPr lang="en-US" dirty="0"/>
          </a:p>
        </p:txBody>
      </p:sp>
      <p:sp>
        <p:nvSpPr>
          <p:cNvPr id="5" name="Foliennummernplatzhalter 4">
            <a:extLst>
              <a:ext uri="{FF2B5EF4-FFF2-40B4-BE49-F238E27FC236}">
                <a16:creationId xmlns:a16="http://schemas.microsoft.com/office/drawing/2014/main" id="{09C7B730-3648-45F8-35D1-5E829BBC721C}"/>
              </a:ext>
            </a:extLst>
          </p:cNvPr>
          <p:cNvSpPr>
            <a:spLocks noGrp="1"/>
          </p:cNvSpPr>
          <p:nvPr>
            <p:ph type="sldNum" sz="quarter" idx="10"/>
          </p:nvPr>
        </p:nvSpPr>
        <p:spPr/>
        <p:txBody>
          <a:bodyPr/>
          <a:lstStyle/>
          <a:p>
            <a:pPr>
              <a:defRPr/>
            </a:pPr>
            <a:fld id="{6D79B608-30BF-4780-AD74-2A39D90104E2}" type="slidenum">
              <a:rPr lang="de-DE" altLang="de-DE" smtClean="0"/>
              <a:pPr>
                <a:defRPr/>
              </a:pPr>
              <a:t>6</a:t>
            </a:fld>
            <a:r>
              <a:rPr lang="de-DE" altLang="de-DE" dirty="0"/>
              <a:t> / 72</a:t>
            </a:r>
          </a:p>
        </p:txBody>
      </p:sp>
      <p:pic>
        <p:nvPicPr>
          <p:cNvPr id="7" name="Grafik 6" descr="Computer Silhouette">
            <a:extLst>
              <a:ext uri="{FF2B5EF4-FFF2-40B4-BE49-F238E27FC236}">
                <a16:creationId xmlns:a16="http://schemas.microsoft.com/office/drawing/2014/main" id="{20E29342-6BBE-A031-5A62-53FFAACE3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4773" y="6096142"/>
            <a:ext cx="2880320" cy="2880320"/>
          </a:xfrm>
          <a:prstGeom prst="rect">
            <a:avLst/>
          </a:prstGeom>
        </p:spPr>
      </p:pic>
      <p:pic>
        <p:nvPicPr>
          <p:cNvPr id="8" name="Grafik 7" descr="Männliches Profil mit einfarbiger Füllung">
            <a:extLst>
              <a:ext uri="{FF2B5EF4-FFF2-40B4-BE49-F238E27FC236}">
                <a16:creationId xmlns:a16="http://schemas.microsoft.com/office/drawing/2014/main" id="{9329860C-1537-A629-2AD7-C7597B87F3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92200" y="5783209"/>
            <a:ext cx="3195716" cy="3195716"/>
          </a:xfrm>
          <a:prstGeom prst="rect">
            <a:avLst/>
          </a:prstGeom>
        </p:spPr>
      </p:pic>
      <p:pic>
        <p:nvPicPr>
          <p:cNvPr id="9" name="Grafik 8" descr="Männliches Profil mit einfarbiger Füllung">
            <a:extLst>
              <a:ext uri="{FF2B5EF4-FFF2-40B4-BE49-F238E27FC236}">
                <a16:creationId xmlns:a16="http://schemas.microsoft.com/office/drawing/2014/main" id="{0EF9D8B6-AAEF-CB7E-5C21-E9D5476738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80284" y="10280561"/>
            <a:ext cx="3195716" cy="3195716"/>
          </a:xfrm>
          <a:prstGeom prst="rect">
            <a:avLst/>
          </a:prstGeom>
        </p:spPr>
      </p:pic>
      <p:cxnSp>
        <p:nvCxnSpPr>
          <p:cNvPr id="10" name="Gerade Verbindung mit Pfeil 9">
            <a:extLst>
              <a:ext uri="{FF2B5EF4-FFF2-40B4-BE49-F238E27FC236}">
                <a16:creationId xmlns:a16="http://schemas.microsoft.com/office/drawing/2014/main" id="{7D27FC52-DAFD-3185-1229-4A46E68FFB6F}"/>
              </a:ext>
            </a:extLst>
          </p:cNvPr>
          <p:cNvCxnSpPr/>
          <p:nvPr/>
        </p:nvCxnSpPr>
        <p:spPr bwMode="auto">
          <a:xfrm flipH="1" flipV="1">
            <a:off x="18075694" y="9138941"/>
            <a:ext cx="1584176" cy="1656184"/>
          </a:xfrm>
          <a:prstGeom prst="straightConnector1">
            <a:avLst/>
          </a:prstGeom>
          <a:solidFill>
            <a:srgbClr val="FFFFFF"/>
          </a:solidFill>
          <a:ln w="50800" cap="flat" cmpd="sng" algn="ctr">
            <a:solidFill>
              <a:srgbClr val="004F8F"/>
            </a:solidFill>
            <a:prstDash val="solid"/>
            <a:beve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a:extLst>
              <a:ext uri="{FF2B5EF4-FFF2-40B4-BE49-F238E27FC236}">
                <a16:creationId xmlns:a16="http://schemas.microsoft.com/office/drawing/2014/main" id="{D74DF211-4903-081E-9E51-6F9CA4C710B4}"/>
              </a:ext>
            </a:extLst>
          </p:cNvPr>
          <p:cNvCxnSpPr/>
          <p:nvPr/>
        </p:nvCxnSpPr>
        <p:spPr bwMode="auto">
          <a:xfrm flipV="1">
            <a:off x="21405882" y="9138941"/>
            <a:ext cx="1584176" cy="1656184"/>
          </a:xfrm>
          <a:prstGeom prst="straightConnector1">
            <a:avLst/>
          </a:prstGeom>
          <a:solidFill>
            <a:srgbClr val="FFFFFF"/>
          </a:solidFill>
          <a:ln w="50800" cap="flat" cmpd="sng" algn="ctr">
            <a:solidFill>
              <a:srgbClr val="004F8F"/>
            </a:solidFill>
            <a:prstDash val="solid"/>
            <a:beve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feld 11">
            <a:extLst>
              <a:ext uri="{FF2B5EF4-FFF2-40B4-BE49-F238E27FC236}">
                <a16:creationId xmlns:a16="http://schemas.microsoft.com/office/drawing/2014/main" id="{7C175C58-F18B-0545-C475-69021C5B4120}"/>
              </a:ext>
            </a:extLst>
          </p:cNvPr>
          <p:cNvSpPr txBox="1"/>
          <p:nvPr/>
        </p:nvSpPr>
        <p:spPr>
          <a:xfrm>
            <a:off x="20299925" y="9695468"/>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a:t>
            </a:r>
            <a:endParaRPr lang="en-US" sz="4400" dirty="0" err="1">
              <a:solidFill>
                <a:schemeClr val="tx2">
                  <a:lumMod val="50000"/>
                </a:schemeClr>
              </a:solidFill>
              <a:latin typeface="+mn-lt"/>
            </a:endParaRPr>
          </a:p>
        </p:txBody>
      </p:sp>
      <p:sp>
        <p:nvSpPr>
          <p:cNvPr id="13" name="Textfeld 12">
            <a:extLst>
              <a:ext uri="{FF2B5EF4-FFF2-40B4-BE49-F238E27FC236}">
                <a16:creationId xmlns:a16="http://schemas.microsoft.com/office/drawing/2014/main" id="{808D66CB-ACF2-B63F-D2A6-A018D1FA01AD}"/>
              </a:ext>
            </a:extLst>
          </p:cNvPr>
          <p:cNvSpPr txBox="1"/>
          <p:nvPr/>
        </p:nvSpPr>
        <p:spPr>
          <a:xfrm>
            <a:off x="15650096" y="9727592"/>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a:t>
            </a:r>
            <a:endParaRPr lang="en-US" sz="4400" dirty="0" err="1">
              <a:solidFill>
                <a:schemeClr val="tx2">
                  <a:lumMod val="50000"/>
                </a:schemeClr>
              </a:solidFill>
              <a:latin typeface="+mn-lt"/>
            </a:endParaRPr>
          </a:p>
        </p:txBody>
      </p:sp>
      <p:sp>
        <p:nvSpPr>
          <p:cNvPr id="6" name="Textfeld 5">
            <a:extLst>
              <a:ext uri="{FF2B5EF4-FFF2-40B4-BE49-F238E27FC236}">
                <a16:creationId xmlns:a16="http://schemas.microsoft.com/office/drawing/2014/main" id="{DD80052B-CD9F-9C21-0164-FCAFC0E16282}"/>
              </a:ext>
            </a:extLst>
          </p:cNvPr>
          <p:cNvSpPr txBox="1"/>
          <p:nvPr/>
        </p:nvSpPr>
        <p:spPr>
          <a:xfrm>
            <a:off x="13824707" y="6036420"/>
            <a:ext cx="5380265" cy="769441"/>
          </a:xfrm>
          <a:prstGeom prst="rect">
            <a:avLst/>
          </a:prstGeom>
          <a:noFill/>
        </p:spPr>
        <p:txBody>
          <a:bodyPr wrap="square" rtlCol="0">
            <a:spAutoFit/>
          </a:bodyPr>
          <a:lstStyle/>
          <a:p>
            <a:pPr algn="ctr"/>
            <a:r>
              <a:rPr lang="de-DE" sz="4400" dirty="0">
                <a:solidFill>
                  <a:srgbClr val="FF0000"/>
                </a:solidFill>
                <a:latin typeface="+mn-lt"/>
              </a:rPr>
              <a:t>A</a:t>
            </a:r>
            <a:endParaRPr lang="en-US" sz="4400" dirty="0" err="1">
              <a:solidFill>
                <a:srgbClr val="FF0000"/>
              </a:solidFill>
              <a:latin typeface="+mn-lt"/>
            </a:endParaRPr>
          </a:p>
        </p:txBody>
      </p:sp>
      <p:sp>
        <p:nvSpPr>
          <p:cNvPr id="14" name="Textfeld 13">
            <a:extLst>
              <a:ext uri="{FF2B5EF4-FFF2-40B4-BE49-F238E27FC236}">
                <a16:creationId xmlns:a16="http://schemas.microsoft.com/office/drawing/2014/main" id="{7D75E3DE-6A30-2B08-102B-4182738E205D}"/>
              </a:ext>
            </a:extLst>
          </p:cNvPr>
          <p:cNvSpPr txBox="1"/>
          <p:nvPr/>
        </p:nvSpPr>
        <p:spPr>
          <a:xfrm>
            <a:off x="19191964" y="6004296"/>
            <a:ext cx="5380265" cy="769441"/>
          </a:xfrm>
          <a:prstGeom prst="rect">
            <a:avLst/>
          </a:prstGeom>
          <a:noFill/>
        </p:spPr>
        <p:txBody>
          <a:bodyPr wrap="square" rtlCol="0">
            <a:spAutoFit/>
          </a:bodyPr>
          <a:lstStyle/>
          <a:p>
            <a:pPr algn="ctr"/>
            <a:r>
              <a:rPr lang="de-DE" sz="4400" dirty="0">
                <a:solidFill>
                  <a:srgbClr val="FF0000"/>
                </a:solidFill>
                <a:latin typeface="+mn-lt"/>
              </a:rPr>
              <a:t>B</a:t>
            </a:r>
            <a:endParaRPr lang="en-US" sz="4400" dirty="0" err="1">
              <a:solidFill>
                <a:srgbClr val="FF0000"/>
              </a:solidFill>
              <a:latin typeface="+mn-lt"/>
            </a:endParaRPr>
          </a:p>
        </p:txBody>
      </p:sp>
      <p:sp>
        <p:nvSpPr>
          <p:cNvPr id="15" name="Textfeld 14">
            <a:extLst>
              <a:ext uri="{FF2B5EF4-FFF2-40B4-BE49-F238E27FC236}">
                <a16:creationId xmlns:a16="http://schemas.microsoft.com/office/drawing/2014/main" id="{516758CE-80D9-57CB-4119-932C30E5439E}"/>
              </a:ext>
            </a:extLst>
          </p:cNvPr>
          <p:cNvSpPr txBox="1"/>
          <p:nvPr/>
        </p:nvSpPr>
        <p:spPr>
          <a:xfrm>
            <a:off x="16177649" y="11672841"/>
            <a:ext cx="5380265" cy="769441"/>
          </a:xfrm>
          <a:prstGeom prst="rect">
            <a:avLst/>
          </a:prstGeom>
          <a:noFill/>
        </p:spPr>
        <p:txBody>
          <a:bodyPr wrap="square" rtlCol="0">
            <a:spAutoFit/>
          </a:bodyPr>
          <a:lstStyle/>
          <a:p>
            <a:pPr algn="ctr"/>
            <a:r>
              <a:rPr lang="de-DE" sz="4400" dirty="0">
                <a:solidFill>
                  <a:srgbClr val="FF0000"/>
                </a:solidFill>
                <a:latin typeface="+mn-lt"/>
              </a:rPr>
              <a:t>C</a:t>
            </a:r>
            <a:endParaRPr lang="en-US" sz="4400" dirty="0" err="1">
              <a:solidFill>
                <a:srgbClr val="FF0000"/>
              </a:solidFill>
              <a:latin typeface="+mn-lt"/>
            </a:endParaRPr>
          </a:p>
        </p:txBody>
      </p:sp>
    </p:spTree>
    <p:extLst>
      <p:ext uri="{BB962C8B-B14F-4D97-AF65-F5344CB8AC3E}">
        <p14:creationId xmlns:p14="http://schemas.microsoft.com/office/powerpoint/2010/main" val="3771126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9D5E592-BABD-273B-A819-AD7B028FA4DD}"/>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5A32B74C-69F2-743E-AF9E-7E27BC624643}"/>
              </a:ext>
            </a:extLst>
          </p:cNvPr>
          <p:cNvSpPr>
            <a:spLocks noGrp="1"/>
          </p:cNvSpPr>
          <p:nvPr>
            <p:ph idx="12"/>
          </p:nvPr>
        </p:nvSpPr>
        <p:spPr/>
        <p:txBody>
          <a:bodyPr/>
          <a:lstStyle/>
          <a:p>
            <a:pPr marL="571500" indent="-571500">
              <a:buFontTx/>
              <a:buChar char="-"/>
            </a:pPr>
            <a:r>
              <a:rPr lang="de-DE" dirty="0"/>
              <a:t>Sensible Daten werden gespeichert</a:t>
            </a:r>
          </a:p>
          <a:p>
            <a:pPr marL="571500" indent="-571500">
              <a:buFontTx/>
              <a:buChar char="-"/>
            </a:pPr>
            <a:endParaRPr lang="de-DE" dirty="0"/>
          </a:p>
          <a:p>
            <a:pPr marL="571500" indent="-571500">
              <a:buFontTx/>
              <a:buChar char="-"/>
            </a:pPr>
            <a:r>
              <a:rPr lang="de-DE" dirty="0"/>
              <a:t>Vorfall vom 20. März 2023</a:t>
            </a:r>
          </a:p>
          <a:p>
            <a:pPr lvl="1" indent="0">
              <a:buNone/>
            </a:pPr>
            <a:r>
              <a:rPr lang="de-DE" dirty="0">
                <a:sym typeface="Wingdings" panose="05000000000000000000" pitchFamily="2" charset="2"/>
              </a:rPr>
              <a:t> Nutzer sehen Daten von anderen Nutzern</a:t>
            </a:r>
            <a:endParaRPr lang="de-DE" dirty="0"/>
          </a:p>
          <a:p>
            <a:pPr marL="571500" indent="-571500">
              <a:buFontTx/>
              <a:buChar char="-"/>
            </a:pPr>
            <a:endParaRPr lang="de-DE" dirty="0"/>
          </a:p>
          <a:p>
            <a:pPr marL="571500" indent="-571500">
              <a:buFontTx/>
              <a:buChar char="-"/>
            </a:pPr>
            <a:endParaRPr lang="en-US" dirty="0"/>
          </a:p>
        </p:txBody>
      </p:sp>
      <p:sp>
        <p:nvSpPr>
          <p:cNvPr id="4" name="Titel 3">
            <a:extLst>
              <a:ext uri="{FF2B5EF4-FFF2-40B4-BE49-F238E27FC236}">
                <a16:creationId xmlns:a16="http://schemas.microsoft.com/office/drawing/2014/main" id="{ADFEA8D0-2E5B-F62D-4445-4E7AEEF9E354}"/>
              </a:ext>
            </a:extLst>
          </p:cNvPr>
          <p:cNvSpPr>
            <a:spLocks noGrp="1"/>
          </p:cNvSpPr>
          <p:nvPr>
            <p:ph type="title"/>
          </p:nvPr>
        </p:nvSpPr>
        <p:spPr/>
        <p:txBody>
          <a:bodyPr/>
          <a:lstStyle/>
          <a:p>
            <a:r>
              <a:rPr lang="de-DE" dirty="0"/>
              <a:t>Privatsphäre und Datenschutz</a:t>
            </a:r>
            <a:endParaRPr lang="en-US" dirty="0"/>
          </a:p>
        </p:txBody>
      </p:sp>
      <p:sp>
        <p:nvSpPr>
          <p:cNvPr id="5" name="Foliennummernplatzhalter 4">
            <a:extLst>
              <a:ext uri="{FF2B5EF4-FFF2-40B4-BE49-F238E27FC236}">
                <a16:creationId xmlns:a16="http://schemas.microsoft.com/office/drawing/2014/main" id="{9F8FD635-EBC2-CE88-F770-DF517143A5B4}"/>
              </a:ext>
            </a:extLst>
          </p:cNvPr>
          <p:cNvSpPr>
            <a:spLocks noGrp="1"/>
          </p:cNvSpPr>
          <p:nvPr>
            <p:ph type="sldNum" sz="quarter" idx="10"/>
          </p:nvPr>
        </p:nvSpPr>
        <p:spPr/>
        <p:txBody>
          <a:bodyPr/>
          <a:lstStyle/>
          <a:p>
            <a:pPr>
              <a:defRPr/>
            </a:pPr>
            <a:fld id="{6D79B608-30BF-4780-AD74-2A39D90104E2}" type="slidenum">
              <a:rPr lang="de-DE" altLang="de-DE" smtClean="0"/>
              <a:pPr>
                <a:defRPr/>
              </a:pPr>
              <a:t>60</a:t>
            </a:fld>
            <a:r>
              <a:rPr lang="de-DE" altLang="de-DE" dirty="0"/>
              <a:t> / 72</a:t>
            </a:r>
          </a:p>
          <a:p>
            <a:pPr>
              <a:defRPr/>
            </a:pPr>
            <a:endParaRPr lang="de-DE" altLang="de-DE" dirty="0"/>
          </a:p>
        </p:txBody>
      </p:sp>
      <p:pic>
        <p:nvPicPr>
          <p:cNvPr id="13" name="Grafik 12" descr="Dokument Silhouette">
            <a:extLst>
              <a:ext uri="{FF2B5EF4-FFF2-40B4-BE49-F238E27FC236}">
                <a16:creationId xmlns:a16="http://schemas.microsoft.com/office/drawing/2014/main" id="{4689993E-BC02-6C7E-2116-D9FA703AC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8231" y="4712927"/>
            <a:ext cx="7568531" cy="7568531"/>
          </a:xfrm>
          <a:prstGeom prst="rect">
            <a:avLst/>
          </a:prstGeom>
        </p:spPr>
      </p:pic>
      <p:pic>
        <p:nvPicPr>
          <p:cNvPr id="14" name="Grafik 13" descr="Mittelalterliche Rüstung mit einfarbiger Füllung">
            <a:extLst>
              <a:ext uri="{FF2B5EF4-FFF2-40B4-BE49-F238E27FC236}">
                <a16:creationId xmlns:a16="http://schemas.microsoft.com/office/drawing/2014/main" id="{631E94D9-F2C5-5A9F-61F7-883120B9C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93844" y="8622606"/>
            <a:ext cx="4896544" cy="4896544"/>
          </a:xfrm>
          <a:prstGeom prst="rect">
            <a:avLst/>
          </a:prstGeom>
        </p:spPr>
      </p:pic>
    </p:spTree>
    <p:extLst>
      <p:ext uri="{BB962C8B-B14F-4D97-AF65-F5344CB8AC3E}">
        <p14:creationId xmlns:p14="http://schemas.microsoft.com/office/powerpoint/2010/main" val="2754029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1801DAC-5793-5BA9-04AF-0F46E54FBC0E}"/>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7E67DC1F-CC96-E4FC-9402-90A2D9338E0A}"/>
              </a:ext>
            </a:extLst>
          </p:cNvPr>
          <p:cNvSpPr>
            <a:spLocks noGrp="1"/>
          </p:cNvSpPr>
          <p:nvPr>
            <p:ph idx="12"/>
          </p:nvPr>
        </p:nvSpPr>
        <p:spPr/>
        <p:txBody>
          <a:bodyPr/>
          <a:lstStyle/>
          <a:p>
            <a:pPr marL="571500" indent="-571500">
              <a:buFontTx/>
              <a:buChar char="-"/>
            </a:pPr>
            <a:r>
              <a:rPr lang="de-DE" dirty="0" err="1"/>
              <a:t>ChatGPT</a:t>
            </a:r>
            <a:r>
              <a:rPr lang="de-DE" dirty="0"/>
              <a:t> ist rassistisch?!</a:t>
            </a:r>
          </a:p>
          <a:p>
            <a:pPr marL="571500" indent="-571500">
              <a:buFontTx/>
              <a:buChar char="-"/>
            </a:pPr>
            <a:endParaRPr lang="de-DE" dirty="0"/>
          </a:p>
          <a:p>
            <a:pPr marL="571500" indent="-571500">
              <a:buFontTx/>
              <a:buChar char="-"/>
            </a:pPr>
            <a:r>
              <a:rPr lang="de-DE" dirty="0"/>
              <a:t>Filtern voreingenommener Inhalte aus Trainingsdaten</a:t>
            </a:r>
            <a:endParaRPr lang="en-US" dirty="0"/>
          </a:p>
        </p:txBody>
      </p:sp>
      <p:sp>
        <p:nvSpPr>
          <p:cNvPr id="4" name="Titel 3">
            <a:extLst>
              <a:ext uri="{FF2B5EF4-FFF2-40B4-BE49-F238E27FC236}">
                <a16:creationId xmlns:a16="http://schemas.microsoft.com/office/drawing/2014/main" id="{9B86696A-D863-A425-6054-F2F6ABFB69FF}"/>
              </a:ext>
            </a:extLst>
          </p:cNvPr>
          <p:cNvSpPr>
            <a:spLocks noGrp="1"/>
          </p:cNvSpPr>
          <p:nvPr>
            <p:ph type="title"/>
          </p:nvPr>
        </p:nvSpPr>
        <p:spPr/>
        <p:txBody>
          <a:bodyPr/>
          <a:lstStyle/>
          <a:p>
            <a:r>
              <a:rPr lang="de-DE" dirty="0"/>
              <a:t>Diskriminierung und Voreingenommenheit</a:t>
            </a:r>
            <a:endParaRPr lang="en-US" dirty="0"/>
          </a:p>
        </p:txBody>
      </p:sp>
      <p:sp>
        <p:nvSpPr>
          <p:cNvPr id="5" name="Foliennummernplatzhalter 4">
            <a:extLst>
              <a:ext uri="{FF2B5EF4-FFF2-40B4-BE49-F238E27FC236}">
                <a16:creationId xmlns:a16="http://schemas.microsoft.com/office/drawing/2014/main" id="{B2941465-7AD3-DA1F-73E5-711ECD26794C}"/>
              </a:ext>
            </a:extLst>
          </p:cNvPr>
          <p:cNvSpPr>
            <a:spLocks noGrp="1"/>
          </p:cNvSpPr>
          <p:nvPr>
            <p:ph type="sldNum" sz="quarter" idx="10"/>
          </p:nvPr>
        </p:nvSpPr>
        <p:spPr/>
        <p:txBody>
          <a:bodyPr/>
          <a:lstStyle/>
          <a:p>
            <a:pPr>
              <a:defRPr/>
            </a:pPr>
            <a:fld id="{6D79B608-30BF-4780-AD74-2A39D90104E2}" type="slidenum">
              <a:rPr lang="de-DE" altLang="de-DE" smtClean="0"/>
              <a:pPr>
                <a:defRPr/>
              </a:pPr>
              <a:t>61</a:t>
            </a:fld>
            <a:r>
              <a:rPr lang="de-DE" altLang="de-DE" dirty="0"/>
              <a:t> / 72</a:t>
            </a:r>
          </a:p>
          <a:p>
            <a:pPr>
              <a:defRPr/>
            </a:pPr>
            <a:endParaRPr lang="de-DE" altLang="de-DE" dirty="0"/>
          </a:p>
        </p:txBody>
      </p:sp>
      <p:pic>
        <p:nvPicPr>
          <p:cNvPr id="7" name="Grafik 6" descr="Universeller Zugriff mit einfarbiger Füllung">
            <a:extLst>
              <a:ext uri="{FF2B5EF4-FFF2-40B4-BE49-F238E27FC236}">
                <a16:creationId xmlns:a16="http://schemas.microsoft.com/office/drawing/2014/main" id="{BACA6EDC-C927-2D09-E4AA-8F82A55C5A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0015" y="5698207"/>
            <a:ext cx="7568531" cy="7568531"/>
          </a:xfrm>
          <a:prstGeom prst="rect">
            <a:avLst/>
          </a:prstGeom>
        </p:spPr>
      </p:pic>
    </p:spTree>
    <p:extLst>
      <p:ext uri="{BB962C8B-B14F-4D97-AF65-F5344CB8AC3E}">
        <p14:creationId xmlns:p14="http://schemas.microsoft.com/office/powerpoint/2010/main" val="2300995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DF2D8AE-953F-BC05-F084-94A7AF299879}"/>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47E8E0CD-6985-5E8D-4209-8BA71232F378}"/>
              </a:ext>
            </a:extLst>
          </p:cNvPr>
          <p:cNvSpPr>
            <a:spLocks noGrp="1"/>
          </p:cNvSpPr>
          <p:nvPr>
            <p:ph idx="12"/>
          </p:nvPr>
        </p:nvSpPr>
        <p:spPr>
          <a:xfrm>
            <a:off x="1894857" y="2970213"/>
            <a:ext cx="14401600" cy="9848850"/>
          </a:xfrm>
        </p:spPr>
        <p:txBody>
          <a:bodyPr/>
          <a:lstStyle/>
          <a:p>
            <a:pPr marL="571500" indent="-571500">
              <a:buFontTx/>
              <a:buChar char="-"/>
            </a:pPr>
            <a:r>
              <a:rPr lang="de-DE" dirty="0"/>
              <a:t>Schüler/ Studenten können bei Hausaufgabe/Prüfungen schummeln </a:t>
            </a:r>
          </a:p>
          <a:p>
            <a:pPr marL="571500" indent="-571500">
              <a:buFontTx/>
              <a:buChar char="-"/>
            </a:pPr>
            <a:endParaRPr lang="de-DE" dirty="0"/>
          </a:p>
          <a:p>
            <a:pPr marL="571500" indent="-571500">
              <a:buFontTx/>
              <a:buChar char="-"/>
            </a:pPr>
            <a:r>
              <a:rPr lang="de-DE" dirty="0"/>
              <a:t>Verantwortungsvoller Umgang mit </a:t>
            </a:r>
            <a:r>
              <a:rPr lang="de-DE" dirty="0" err="1"/>
              <a:t>ChatGPT</a:t>
            </a:r>
            <a:r>
              <a:rPr lang="de-DE" dirty="0"/>
              <a:t> wichtig</a:t>
            </a:r>
          </a:p>
          <a:p>
            <a:pPr marL="571500" indent="-571500">
              <a:buFontTx/>
              <a:buChar char="-"/>
            </a:pPr>
            <a:endParaRPr lang="de-DE" dirty="0"/>
          </a:p>
          <a:p>
            <a:pPr marL="571500" indent="-571500">
              <a:buFontTx/>
              <a:buChar char="-"/>
            </a:pPr>
            <a:endParaRPr lang="en-US" dirty="0"/>
          </a:p>
        </p:txBody>
      </p:sp>
      <p:sp>
        <p:nvSpPr>
          <p:cNvPr id="4" name="Titel 3">
            <a:extLst>
              <a:ext uri="{FF2B5EF4-FFF2-40B4-BE49-F238E27FC236}">
                <a16:creationId xmlns:a16="http://schemas.microsoft.com/office/drawing/2014/main" id="{2629E5C1-FE8F-C211-6BD2-1C311FF279EE}"/>
              </a:ext>
            </a:extLst>
          </p:cNvPr>
          <p:cNvSpPr>
            <a:spLocks noGrp="1"/>
          </p:cNvSpPr>
          <p:nvPr>
            <p:ph type="title"/>
          </p:nvPr>
        </p:nvSpPr>
        <p:spPr/>
        <p:txBody>
          <a:bodyPr/>
          <a:lstStyle/>
          <a:p>
            <a:r>
              <a:rPr lang="de-DE" dirty="0"/>
              <a:t>Verantwortung</a:t>
            </a:r>
            <a:endParaRPr lang="en-US" dirty="0"/>
          </a:p>
        </p:txBody>
      </p:sp>
      <p:sp>
        <p:nvSpPr>
          <p:cNvPr id="5" name="Foliennummernplatzhalter 4">
            <a:extLst>
              <a:ext uri="{FF2B5EF4-FFF2-40B4-BE49-F238E27FC236}">
                <a16:creationId xmlns:a16="http://schemas.microsoft.com/office/drawing/2014/main" id="{8EBF7F74-062C-5EBB-A465-BA04B234648B}"/>
              </a:ext>
            </a:extLst>
          </p:cNvPr>
          <p:cNvSpPr>
            <a:spLocks noGrp="1"/>
          </p:cNvSpPr>
          <p:nvPr>
            <p:ph type="sldNum" sz="quarter" idx="10"/>
          </p:nvPr>
        </p:nvSpPr>
        <p:spPr>
          <a:xfrm>
            <a:off x="20887547" y="14211431"/>
            <a:ext cx="1836000" cy="216000"/>
          </a:xfrm>
        </p:spPr>
        <p:txBody>
          <a:bodyPr/>
          <a:lstStyle/>
          <a:p>
            <a:pPr>
              <a:defRPr/>
            </a:pPr>
            <a:fld id="{6D79B608-30BF-4780-AD74-2A39D90104E2}" type="slidenum">
              <a:rPr lang="de-DE" altLang="de-DE" smtClean="0"/>
              <a:pPr>
                <a:defRPr/>
              </a:pPr>
              <a:t>62</a:t>
            </a:fld>
            <a:endParaRPr lang="de-DE" altLang="de-DE" dirty="0"/>
          </a:p>
        </p:txBody>
      </p:sp>
      <p:pic>
        <p:nvPicPr>
          <p:cNvPr id="9" name="Grafik 8" descr="Dozent Silhouette">
            <a:extLst>
              <a:ext uri="{FF2B5EF4-FFF2-40B4-BE49-F238E27FC236}">
                <a16:creationId xmlns:a16="http://schemas.microsoft.com/office/drawing/2014/main" id="{1845CFF2-CF52-EEA7-04EA-6AA67F7FF2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84377" y="5698207"/>
            <a:ext cx="7568531" cy="7568531"/>
          </a:xfrm>
          <a:prstGeom prst="rect">
            <a:avLst/>
          </a:prstGeom>
        </p:spPr>
      </p:pic>
      <p:pic>
        <p:nvPicPr>
          <p:cNvPr id="10" name="Grafik 9" descr="Benutzer mit einfarbiger Füllung">
            <a:extLst>
              <a:ext uri="{FF2B5EF4-FFF2-40B4-BE49-F238E27FC236}">
                <a16:creationId xmlns:a16="http://schemas.microsoft.com/office/drawing/2014/main" id="{350BB6B6-2D29-5E15-D76B-030E12EFF8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87823" y="9278565"/>
            <a:ext cx="4805846" cy="4805846"/>
          </a:xfrm>
          <a:prstGeom prst="rect">
            <a:avLst/>
          </a:prstGeom>
        </p:spPr>
      </p:pic>
      <p:pic>
        <p:nvPicPr>
          <p:cNvPr id="11" name="Grafik 10" descr="Benutzer mit einfarbiger Füllung">
            <a:extLst>
              <a:ext uri="{FF2B5EF4-FFF2-40B4-BE49-F238E27FC236}">
                <a16:creationId xmlns:a16="http://schemas.microsoft.com/office/drawing/2014/main" id="{1FC1DB57-62CE-A12A-6607-5489591530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90746" y="9277349"/>
            <a:ext cx="4805846" cy="4805846"/>
          </a:xfrm>
          <a:prstGeom prst="rect">
            <a:avLst/>
          </a:prstGeom>
        </p:spPr>
      </p:pic>
      <p:sp>
        <p:nvSpPr>
          <p:cNvPr id="6" name="Foliennummernplatzhalter 4">
            <a:extLst>
              <a:ext uri="{FF2B5EF4-FFF2-40B4-BE49-F238E27FC236}">
                <a16:creationId xmlns:a16="http://schemas.microsoft.com/office/drawing/2014/main" id="{D6B549CD-590E-27AD-F09A-0657E3DBD914}"/>
              </a:ext>
            </a:extLst>
          </p:cNvPr>
          <p:cNvSpPr txBox="1">
            <a:spLocks/>
          </p:cNvSpPr>
          <p:nvPr/>
        </p:nvSpPr>
        <p:spPr>
          <a:xfrm>
            <a:off x="22176000" y="13319999"/>
            <a:ext cx="1836000" cy="216000"/>
          </a:xfrm>
          <a:prstGeom prst="rect">
            <a:avLst/>
          </a:prstGeom>
        </p:spPr>
        <p:txBody>
          <a:bodyPr/>
          <a:lstStyle>
            <a:defPPr>
              <a:defRPr lang="de-DE"/>
            </a:defPPr>
            <a:lvl1pPr algn="r" rtl="0" eaLnBrk="0" fontAlgn="base" hangingPunct="0">
              <a:spcBef>
                <a:spcPct val="0"/>
              </a:spcBef>
              <a:spcAft>
                <a:spcPct val="0"/>
              </a:spcAft>
              <a:defRPr sz="1800" kern="1200">
                <a:solidFill>
                  <a:schemeClr val="tx1"/>
                </a:solidFill>
                <a:latin typeface="+mn-lt"/>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6D79B608-30BF-4780-AD74-2A39D90104E2}" type="slidenum">
              <a:rPr lang="de-DE" altLang="de-DE" smtClean="0"/>
              <a:pPr>
                <a:defRPr/>
              </a:pPr>
              <a:t>62</a:t>
            </a:fld>
            <a:r>
              <a:rPr lang="de-DE" altLang="de-DE" dirty="0"/>
              <a:t> / 72</a:t>
            </a:r>
          </a:p>
          <a:p>
            <a:pPr>
              <a:defRPr/>
            </a:pPr>
            <a:endParaRPr lang="de-DE" altLang="de-DE" dirty="0"/>
          </a:p>
        </p:txBody>
      </p:sp>
    </p:spTree>
    <p:extLst>
      <p:ext uri="{BB962C8B-B14F-4D97-AF65-F5344CB8AC3E}">
        <p14:creationId xmlns:p14="http://schemas.microsoft.com/office/powerpoint/2010/main" val="3363542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36466E4-F67E-4630-A72F-E79FE8086EA6}"/>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307B27F1-37CD-83A7-698A-CBE7FCCC33E6}"/>
              </a:ext>
            </a:extLst>
          </p:cNvPr>
          <p:cNvSpPr>
            <a:spLocks noGrp="1"/>
          </p:cNvSpPr>
          <p:nvPr>
            <p:ph type="title"/>
          </p:nvPr>
        </p:nvSpPr>
        <p:spPr/>
        <p:txBody>
          <a:bodyPr/>
          <a:lstStyle/>
          <a:p>
            <a:r>
              <a:rPr lang="de-DE" dirty="0"/>
              <a:t>Vertraulichkeit</a:t>
            </a:r>
            <a:endParaRPr lang="en-US" dirty="0"/>
          </a:p>
        </p:txBody>
      </p:sp>
      <p:sp>
        <p:nvSpPr>
          <p:cNvPr id="5" name="Foliennummernplatzhalter 4">
            <a:extLst>
              <a:ext uri="{FF2B5EF4-FFF2-40B4-BE49-F238E27FC236}">
                <a16:creationId xmlns:a16="http://schemas.microsoft.com/office/drawing/2014/main" id="{12522075-39DC-CF3F-0356-7231CF1CD307}"/>
              </a:ext>
            </a:extLst>
          </p:cNvPr>
          <p:cNvSpPr>
            <a:spLocks noGrp="1"/>
          </p:cNvSpPr>
          <p:nvPr>
            <p:ph type="sldNum" sz="quarter" idx="10"/>
          </p:nvPr>
        </p:nvSpPr>
        <p:spPr/>
        <p:txBody>
          <a:bodyPr/>
          <a:lstStyle/>
          <a:p>
            <a:pPr>
              <a:defRPr/>
            </a:pPr>
            <a:fld id="{6D79B608-30BF-4780-AD74-2A39D90104E2}" type="slidenum">
              <a:rPr lang="de-DE" altLang="de-DE" smtClean="0"/>
              <a:pPr>
                <a:defRPr/>
              </a:pPr>
              <a:t>63</a:t>
            </a:fld>
            <a:r>
              <a:rPr lang="de-DE" altLang="de-DE" dirty="0"/>
              <a:t> / 72</a:t>
            </a:r>
          </a:p>
          <a:p>
            <a:pPr>
              <a:defRPr/>
            </a:pPr>
            <a:endParaRPr lang="de-DE" altLang="de-DE" dirty="0"/>
          </a:p>
        </p:txBody>
      </p:sp>
      <p:pic>
        <p:nvPicPr>
          <p:cNvPr id="7" name="Grafik 6" descr="Safe Silhouette">
            <a:extLst>
              <a:ext uri="{FF2B5EF4-FFF2-40B4-BE49-F238E27FC236}">
                <a16:creationId xmlns:a16="http://schemas.microsoft.com/office/drawing/2014/main" id="{4959F4FF-6249-8740-8D11-282BA87F2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5470" y="5698208"/>
            <a:ext cx="7568530" cy="7568530"/>
          </a:xfrm>
          <a:prstGeom prst="rect">
            <a:avLst/>
          </a:prstGeom>
        </p:spPr>
      </p:pic>
      <p:sp>
        <p:nvSpPr>
          <p:cNvPr id="10" name="Inhaltsplatzhalter 9">
            <a:extLst>
              <a:ext uri="{FF2B5EF4-FFF2-40B4-BE49-F238E27FC236}">
                <a16:creationId xmlns:a16="http://schemas.microsoft.com/office/drawing/2014/main" id="{72961828-E70B-A9E5-D63B-366E9E88ED49}"/>
              </a:ext>
            </a:extLst>
          </p:cNvPr>
          <p:cNvSpPr>
            <a:spLocks noGrp="1"/>
          </p:cNvSpPr>
          <p:nvPr>
            <p:ph idx="12"/>
          </p:nvPr>
        </p:nvSpPr>
        <p:spPr/>
        <p:txBody>
          <a:bodyPr/>
          <a:lstStyle/>
          <a:p>
            <a:r>
              <a:rPr lang="de-DE" dirty="0"/>
              <a:t>- Wie verarbeitet </a:t>
            </a:r>
            <a:r>
              <a:rPr lang="de-DE" dirty="0" err="1"/>
              <a:t>OpenAI</a:t>
            </a:r>
            <a:r>
              <a:rPr lang="de-DE" dirty="0"/>
              <a:t> unsere Daten?</a:t>
            </a:r>
            <a:endParaRPr lang="en-US" dirty="0"/>
          </a:p>
        </p:txBody>
      </p:sp>
    </p:spTree>
    <p:extLst>
      <p:ext uri="{BB962C8B-B14F-4D97-AF65-F5344CB8AC3E}">
        <p14:creationId xmlns:p14="http://schemas.microsoft.com/office/powerpoint/2010/main" val="2310868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ECF30B1-74E9-8BFD-BA55-E702E1A83994}"/>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AE188D06-C89A-EDA0-BCA3-18471F82D7B4}"/>
              </a:ext>
            </a:extLst>
          </p:cNvPr>
          <p:cNvSpPr>
            <a:spLocks noGrp="1"/>
          </p:cNvSpPr>
          <p:nvPr>
            <p:ph idx="12"/>
          </p:nvPr>
        </p:nvSpPr>
        <p:spPr/>
        <p:txBody>
          <a:bodyPr/>
          <a:lstStyle/>
          <a:p>
            <a:pPr marL="571500" indent="-571500">
              <a:buFontTx/>
              <a:buChar char="-"/>
            </a:pPr>
            <a:r>
              <a:rPr lang="de-DE" dirty="0" err="1"/>
              <a:t>ChatGPT</a:t>
            </a:r>
            <a:r>
              <a:rPr lang="de-DE" dirty="0"/>
              <a:t> generiert urheberrechtlich geschützte Inhalte</a:t>
            </a:r>
          </a:p>
          <a:p>
            <a:pPr marL="571500" indent="-571500">
              <a:buFontTx/>
              <a:buChar char="-"/>
            </a:pPr>
            <a:endParaRPr lang="de-DE" dirty="0"/>
          </a:p>
          <a:p>
            <a:pPr marL="571500" indent="-571500">
              <a:buFontTx/>
              <a:buChar char="-"/>
            </a:pPr>
            <a:r>
              <a:rPr lang="de-DE" dirty="0"/>
              <a:t>Urheber erhalten keinen Ausgleich</a:t>
            </a:r>
          </a:p>
          <a:p>
            <a:endParaRPr lang="de-DE" dirty="0"/>
          </a:p>
          <a:p>
            <a:endParaRPr lang="en-US" dirty="0"/>
          </a:p>
        </p:txBody>
      </p:sp>
      <p:sp>
        <p:nvSpPr>
          <p:cNvPr id="4" name="Titel 3">
            <a:extLst>
              <a:ext uri="{FF2B5EF4-FFF2-40B4-BE49-F238E27FC236}">
                <a16:creationId xmlns:a16="http://schemas.microsoft.com/office/drawing/2014/main" id="{C12AF418-1879-59FD-4F9A-3E9733AF3EFF}"/>
              </a:ext>
            </a:extLst>
          </p:cNvPr>
          <p:cNvSpPr>
            <a:spLocks noGrp="1"/>
          </p:cNvSpPr>
          <p:nvPr>
            <p:ph type="title"/>
          </p:nvPr>
        </p:nvSpPr>
        <p:spPr/>
        <p:txBody>
          <a:bodyPr/>
          <a:lstStyle/>
          <a:p>
            <a:r>
              <a:rPr lang="de-DE" dirty="0"/>
              <a:t>Urheberrecht</a:t>
            </a:r>
            <a:endParaRPr lang="en-US" dirty="0"/>
          </a:p>
        </p:txBody>
      </p:sp>
      <p:sp>
        <p:nvSpPr>
          <p:cNvPr id="5" name="Foliennummernplatzhalter 4">
            <a:extLst>
              <a:ext uri="{FF2B5EF4-FFF2-40B4-BE49-F238E27FC236}">
                <a16:creationId xmlns:a16="http://schemas.microsoft.com/office/drawing/2014/main" id="{D75EF41E-CAF2-8E44-79FB-292C781D0A0D}"/>
              </a:ext>
            </a:extLst>
          </p:cNvPr>
          <p:cNvSpPr>
            <a:spLocks noGrp="1"/>
          </p:cNvSpPr>
          <p:nvPr>
            <p:ph type="sldNum" sz="quarter" idx="10"/>
          </p:nvPr>
        </p:nvSpPr>
        <p:spPr/>
        <p:txBody>
          <a:bodyPr/>
          <a:lstStyle/>
          <a:p>
            <a:pPr>
              <a:defRPr/>
            </a:pPr>
            <a:fld id="{6D79B608-30BF-4780-AD74-2A39D90104E2}" type="slidenum">
              <a:rPr lang="de-DE" altLang="de-DE" smtClean="0"/>
              <a:pPr>
                <a:defRPr/>
              </a:pPr>
              <a:t>64</a:t>
            </a:fld>
            <a:r>
              <a:rPr lang="de-DE" altLang="de-DE" dirty="0"/>
              <a:t> / 72</a:t>
            </a:r>
          </a:p>
          <a:p>
            <a:pPr>
              <a:defRPr/>
            </a:pPr>
            <a:endParaRPr lang="de-DE" altLang="de-DE" dirty="0"/>
          </a:p>
        </p:txBody>
      </p:sp>
      <p:pic>
        <p:nvPicPr>
          <p:cNvPr id="6" name="Inhaltsplatzhalter 7" descr="Gewichte ungleich mit einfarbiger Füllung">
            <a:extLst>
              <a:ext uri="{FF2B5EF4-FFF2-40B4-BE49-F238E27FC236}">
                <a16:creationId xmlns:a16="http://schemas.microsoft.com/office/drawing/2014/main" id="{A6D54932-ABF6-DF22-DF81-9A3FCDBA9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5471" y="5698209"/>
            <a:ext cx="7568529" cy="7568529"/>
          </a:xfrm>
          <a:prstGeom prst="rect">
            <a:avLst/>
          </a:prstGeom>
        </p:spPr>
      </p:pic>
    </p:spTree>
    <p:extLst>
      <p:ext uri="{BB962C8B-B14F-4D97-AF65-F5344CB8AC3E}">
        <p14:creationId xmlns:p14="http://schemas.microsoft.com/office/powerpoint/2010/main" val="3290248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205028F-C0E8-E685-1E9E-27846306B14B}"/>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0E1DD832-1A42-68B1-36A1-399EDB99E97A}"/>
              </a:ext>
            </a:extLst>
          </p:cNvPr>
          <p:cNvSpPr>
            <a:spLocks noGrp="1"/>
          </p:cNvSpPr>
          <p:nvPr>
            <p:ph type="title"/>
          </p:nvPr>
        </p:nvSpPr>
        <p:spPr/>
        <p:txBody>
          <a:bodyPr/>
          <a:lstStyle/>
          <a:p>
            <a:r>
              <a:rPr lang="de-DE" dirty="0"/>
              <a:t>Datenschutz und Sicherheit</a:t>
            </a:r>
            <a:endParaRPr lang="en-US" dirty="0"/>
          </a:p>
        </p:txBody>
      </p:sp>
      <p:sp>
        <p:nvSpPr>
          <p:cNvPr id="5" name="Foliennummernplatzhalter 4">
            <a:extLst>
              <a:ext uri="{FF2B5EF4-FFF2-40B4-BE49-F238E27FC236}">
                <a16:creationId xmlns:a16="http://schemas.microsoft.com/office/drawing/2014/main" id="{B2894B4F-3584-413B-4542-7F14E8A1B38A}"/>
              </a:ext>
            </a:extLst>
          </p:cNvPr>
          <p:cNvSpPr>
            <a:spLocks noGrp="1"/>
          </p:cNvSpPr>
          <p:nvPr>
            <p:ph type="sldNum" sz="quarter" idx="10"/>
          </p:nvPr>
        </p:nvSpPr>
        <p:spPr/>
        <p:txBody>
          <a:bodyPr/>
          <a:lstStyle/>
          <a:p>
            <a:pPr>
              <a:defRPr/>
            </a:pPr>
            <a:fld id="{6D79B608-30BF-4780-AD74-2A39D90104E2}" type="slidenum">
              <a:rPr lang="de-DE" altLang="de-DE" smtClean="0"/>
              <a:pPr>
                <a:defRPr/>
              </a:pPr>
              <a:t>65</a:t>
            </a:fld>
            <a:r>
              <a:rPr lang="de-DE" altLang="de-DE" dirty="0"/>
              <a:t> / 72</a:t>
            </a:r>
          </a:p>
          <a:p>
            <a:pPr>
              <a:defRPr/>
            </a:pPr>
            <a:endParaRPr lang="de-DE" altLang="de-DE" dirty="0"/>
          </a:p>
        </p:txBody>
      </p:sp>
      <p:pic>
        <p:nvPicPr>
          <p:cNvPr id="19" name="Grafik 18" descr="Mitarbeitendenausweis Silhouette">
            <a:extLst>
              <a:ext uri="{FF2B5EF4-FFF2-40B4-BE49-F238E27FC236}">
                <a16:creationId xmlns:a16="http://schemas.microsoft.com/office/drawing/2014/main" id="{407A5682-4DBD-2518-884F-D130A0E15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7831" y="5153829"/>
            <a:ext cx="3408339" cy="3408339"/>
          </a:xfrm>
          <a:prstGeom prst="rect">
            <a:avLst/>
          </a:prstGeom>
        </p:spPr>
      </p:pic>
      <p:pic>
        <p:nvPicPr>
          <p:cNvPr id="6" name="Grafik 5" descr="Vollziegelwand Silhouette">
            <a:extLst>
              <a:ext uri="{FF2B5EF4-FFF2-40B4-BE49-F238E27FC236}">
                <a16:creationId xmlns:a16="http://schemas.microsoft.com/office/drawing/2014/main" id="{A1EC6074-446B-D6F0-ED02-4A11266A56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80632" y="5153830"/>
            <a:ext cx="3408339" cy="3408339"/>
          </a:xfrm>
          <a:prstGeom prst="rect">
            <a:avLst/>
          </a:prstGeom>
        </p:spPr>
      </p:pic>
      <p:pic>
        <p:nvPicPr>
          <p:cNvPr id="8" name="Grafik 7" descr="Sperren mit einfarbiger Füllung">
            <a:extLst>
              <a:ext uri="{FF2B5EF4-FFF2-40B4-BE49-F238E27FC236}">
                <a16:creationId xmlns:a16="http://schemas.microsoft.com/office/drawing/2014/main" id="{3A8663D5-569F-7516-4CBA-80EC595E47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40072" y="6800196"/>
            <a:ext cx="1761971" cy="1761971"/>
          </a:xfrm>
          <a:prstGeom prst="rect">
            <a:avLst/>
          </a:prstGeom>
        </p:spPr>
      </p:pic>
      <p:sp>
        <p:nvSpPr>
          <p:cNvPr id="9" name="Textfeld 8">
            <a:extLst>
              <a:ext uri="{FF2B5EF4-FFF2-40B4-BE49-F238E27FC236}">
                <a16:creationId xmlns:a16="http://schemas.microsoft.com/office/drawing/2014/main" id="{4C95D598-B4B5-5EBA-9DA8-083DB805A7B4}"/>
              </a:ext>
            </a:extLst>
          </p:cNvPr>
          <p:cNvSpPr txBox="1"/>
          <p:nvPr/>
        </p:nvSpPr>
        <p:spPr>
          <a:xfrm>
            <a:off x="2109066" y="8574168"/>
            <a:ext cx="5380265" cy="769441"/>
          </a:xfrm>
          <a:prstGeom prst="rect">
            <a:avLst/>
          </a:prstGeom>
          <a:noFill/>
        </p:spPr>
        <p:txBody>
          <a:bodyPr wrap="square" rtlCol="0">
            <a:spAutoFit/>
          </a:bodyPr>
          <a:lstStyle/>
          <a:p>
            <a:pPr algn="ctr"/>
            <a:r>
              <a:rPr lang="de-DE" sz="4400" dirty="0">
                <a:solidFill>
                  <a:schemeClr val="tx2">
                    <a:lumMod val="50000"/>
                  </a:schemeClr>
                </a:solidFill>
                <a:latin typeface="+mn-lt"/>
              </a:rPr>
              <a:t>Datenschutzbestimmung</a:t>
            </a:r>
            <a:endParaRPr lang="en-US" sz="4400" dirty="0" err="1">
              <a:solidFill>
                <a:schemeClr val="tx2">
                  <a:lumMod val="50000"/>
                </a:schemeClr>
              </a:solidFill>
              <a:latin typeface="+mn-lt"/>
            </a:endParaRPr>
          </a:p>
        </p:txBody>
      </p:sp>
      <p:sp>
        <p:nvSpPr>
          <p:cNvPr id="10" name="Textfeld 9">
            <a:extLst>
              <a:ext uri="{FF2B5EF4-FFF2-40B4-BE49-F238E27FC236}">
                <a16:creationId xmlns:a16="http://schemas.microsoft.com/office/drawing/2014/main" id="{636E7E06-DBA7-6AAA-7E9F-D9560D96F36C}"/>
              </a:ext>
            </a:extLst>
          </p:cNvPr>
          <p:cNvSpPr txBox="1"/>
          <p:nvPr/>
        </p:nvSpPr>
        <p:spPr>
          <a:xfrm>
            <a:off x="9501867" y="8574168"/>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Schutz der Benutzerdaten</a:t>
            </a:r>
            <a:endParaRPr lang="en-US" sz="4400" dirty="0" err="1">
              <a:solidFill>
                <a:schemeClr val="tx2">
                  <a:lumMod val="50000"/>
                </a:schemeClr>
              </a:solidFill>
              <a:latin typeface="+mn-lt"/>
            </a:endParaRPr>
          </a:p>
        </p:txBody>
      </p:sp>
      <p:sp>
        <p:nvSpPr>
          <p:cNvPr id="12" name="Textfeld 11">
            <a:extLst>
              <a:ext uri="{FF2B5EF4-FFF2-40B4-BE49-F238E27FC236}">
                <a16:creationId xmlns:a16="http://schemas.microsoft.com/office/drawing/2014/main" id="{004C7B48-8AFF-4D25-8433-990BAE58A7C8}"/>
              </a:ext>
            </a:extLst>
          </p:cNvPr>
          <p:cNvSpPr txBox="1"/>
          <p:nvPr/>
        </p:nvSpPr>
        <p:spPr>
          <a:xfrm>
            <a:off x="16894668" y="8577933"/>
            <a:ext cx="5380265" cy="1446550"/>
          </a:xfrm>
          <a:prstGeom prst="rect">
            <a:avLst/>
          </a:prstGeom>
          <a:noFill/>
        </p:spPr>
        <p:txBody>
          <a:bodyPr wrap="square" rtlCol="0">
            <a:spAutoFit/>
          </a:bodyPr>
          <a:lstStyle/>
          <a:p>
            <a:pPr algn="ctr"/>
            <a:r>
              <a:rPr lang="de-DE" sz="4400" dirty="0">
                <a:solidFill>
                  <a:schemeClr val="tx2">
                    <a:lumMod val="50000"/>
                  </a:schemeClr>
                </a:solidFill>
                <a:latin typeface="+mn-lt"/>
              </a:rPr>
              <a:t>Bestandteile der Sicherheitsstrategie</a:t>
            </a:r>
            <a:endParaRPr lang="en-US" sz="4400" dirty="0" err="1">
              <a:solidFill>
                <a:schemeClr val="tx2">
                  <a:lumMod val="50000"/>
                </a:schemeClr>
              </a:solidFill>
              <a:latin typeface="+mn-lt"/>
            </a:endParaRPr>
          </a:p>
        </p:txBody>
      </p:sp>
      <p:pic>
        <p:nvPicPr>
          <p:cNvPr id="13" name="Grafik 12" descr="Dokument Silhouette">
            <a:extLst>
              <a:ext uri="{FF2B5EF4-FFF2-40B4-BE49-F238E27FC236}">
                <a16:creationId xmlns:a16="http://schemas.microsoft.com/office/drawing/2014/main" id="{D9945FE1-0AA2-074E-4E29-05C1B6C25D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95028" y="5096026"/>
            <a:ext cx="3408339" cy="3408339"/>
          </a:xfrm>
          <a:prstGeom prst="rect">
            <a:avLst/>
          </a:prstGeom>
        </p:spPr>
      </p:pic>
      <p:pic>
        <p:nvPicPr>
          <p:cNvPr id="14" name="Grafik 13" descr="Mittelalterliche Rüstung mit einfarbiger Füllung">
            <a:extLst>
              <a:ext uri="{FF2B5EF4-FFF2-40B4-BE49-F238E27FC236}">
                <a16:creationId xmlns:a16="http://schemas.microsoft.com/office/drawing/2014/main" id="{3E9B010E-F718-1998-3E01-9B1E6A5EE4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1764" y="6612427"/>
            <a:ext cx="2137508" cy="2137508"/>
          </a:xfrm>
          <a:prstGeom prst="rect">
            <a:avLst/>
          </a:prstGeom>
        </p:spPr>
      </p:pic>
    </p:spTree>
    <p:extLst>
      <p:ext uri="{BB962C8B-B14F-4D97-AF65-F5344CB8AC3E}">
        <p14:creationId xmlns:p14="http://schemas.microsoft.com/office/powerpoint/2010/main" val="1166381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205028F-C0E8-E685-1E9E-27846306B14B}"/>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77D9D78B-8609-DD60-4EB3-7B023D6A2168}"/>
              </a:ext>
            </a:extLst>
          </p:cNvPr>
          <p:cNvSpPr>
            <a:spLocks noGrp="1"/>
          </p:cNvSpPr>
          <p:nvPr>
            <p:ph idx="12"/>
          </p:nvPr>
        </p:nvSpPr>
        <p:spPr>
          <a:xfrm>
            <a:off x="1894856" y="2970213"/>
            <a:ext cx="15697743" cy="9848850"/>
          </a:xfrm>
        </p:spPr>
        <p:txBody>
          <a:bodyPr/>
          <a:lstStyle/>
          <a:p>
            <a:pPr marL="1225550" lvl="1" indent="-571500">
              <a:buFontTx/>
              <a:buChar char="-"/>
            </a:pPr>
            <a:r>
              <a:rPr lang="de-DE" dirty="0"/>
              <a:t>Personenbezogene Daten werden gesammelt</a:t>
            </a:r>
          </a:p>
          <a:p>
            <a:pPr marL="1225550" lvl="1" indent="-571500">
              <a:buFontTx/>
              <a:buChar char="-"/>
            </a:pPr>
            <a:endParaRPr lang="de-DE" dirty="0"/>
          </a:p>
          <a:p>
            <a:pPr marL="1225550" lvl="1" indent="-571500">
              <a:buFontTx/>
              <a:buChar char="-"/>
            </a:pPr>
            <a:r>
              <a:rPr lang="de-DE" dirty="0"/>
              <a:t>Offenlegung personenbezogener Daten gemäß Datenschutzrichtlinien</a:t>
            </a:r>
          </a:p>
          <a:p>
            <a:pPr marL="1225550" lvl="1" indent="-571500">
              <a:buFontTx/>
              <a:buChar char="-"/>
            </a:pPr>
            <a:endParaRPr lang="de-DE" dirty="0"/>
          </a:p>
          <a:p>
            <a:pPr marL="1225550" lvl="1" indent="-571500">
              <a:buFontTx/>
              <a:buChar char="-"/>
            </a:pPr>
            <a:r>
              <a:rPr lang="de-DE" dirty="0"/>
              <a:t>Übertragung persönlicher Daten ins Ausland</a:t>
            </a:r>
          </a:p>
          <a:p>
            <a:pPr lvl="1" indent="0">
              <a:buNone/>
            </a:pPr>
            <a:endParaRPr lang="de-DE" dirty="0"/>
          </a:p>
          <a:p>
            <a:pPr marL="1225550" lvl="1" indent="-571500">
              <a:buFontTx/>
              <a:buChar char="-"/>
            </a:pPr>
            <a:r>
              <a:rPr lang="de-DE" dirty="0"/>
              <a:t>Rechte der Benutzer:</a:t>
            </a:r>
          </a:p>
          <a:p>
            <a:pPr marL="1768475" lvl="3" indent="-571500">
              <a:buFontTx/>
              <a:buChar char="-"/>
            </a:pPr>
            <a:r>
              <a:rPr lang="de-DE" dirty="0"/>
              <a:t>Zugreifen, Löschen, Aktualisieren und Übertragen der eigenen Daten</a:t>
            </a:r>
          </a:p>
          <a:p>
            <a:pPr marL="1768475" lvl="3" indent="-571500">
              <a:buFontTx/>
              <a:buChar char="-"/>
            </a:pPr>
            <a:r>
              <a:rPr lang="de-DE" dirty="0"/>
              <a:t>Widerrufen von Einwilligungen</a:t>
            </a:r>
          </a:p>
          <a:p>
            <a:pPr marL="1225550" lvl="1" indent="-571500">
              <a:buFontTx/>
              <a:buChar char="-"/>
            </a:pPr>
            <a:endParaRPr lang="de-DE" dirty="0"/>
          </a:p>
          <a:p>
            <a:pPr marL="1225550" lvl="1" indent="-571500">
              <a:buFontTx/>
              <a:buChar char="-"/>
            </a:pPr>
            <a:r>
              <a:rPr lang="de-DE" dirty="0"/>
              <a:t>Kinder bis 13 Jahre nicht erlaubt </a:t>
            </a:r>
          </a:p>
          <a:p>
            <a:pPr marL="1225550" lvl="1" indent="-571500">
              <a:buFontTx/>
              <a:buChar char="-"/>
            </a:pPr>
            <a:endParaRPr lang="de-DE" dirty="0"/>
          </a:p>
          <a:p>
            <a:pPr marL="1225550" lvl="1" indent="-571500">
              <a:buFontTx/>
              <a:buChar char="-"/>
            </a:pPr>
            <a:r>
              <a:rPr lang="de-DE" dirty="0"/>
              <a:t>Jugendliche nur mit Erlaubnis der Erziehungsberechtigten erlaubt</a:t>
            </a:r>
          </a:p>
        </p:txBody>
      </p:sp>
      <p:sp>
        <p:nvSpPr>
          <p:cNvPr id="4" name="Titel 3">
            <a:extLst>
              <a:ext uri="{FF2B5EF4-FFF2-40B4-BE49-F238E27FC236}">
                <a16:creationId xmlns:a16="http://schemas.microsoft.com/office/drawing/2014/main" id="{0E1DD832-1A42-68B1-36A1-399EDB99E97A}"/>
              </a:ext>
            </a:extLst>
          </p:cNvPr>
          <p:cNvSpPr>
            <a:spLocks noGrp="1"/>
          </p:cNvSpPr>
          <p:nvPr>
            <p:ph type="title"/>
          </p:nvPr>
        </p:nvSpPr>
        <p:spPr/>
        <p:txBody>
          <a:bodyPr/>
          <a:lstStyle/>
          <a:p>
            <a:r>
              <a:rPr lang="de-DE" dirty="0"/>
              <a:t>Datenschutzbestimmung</a:t>
            </a:r>
          </a:p>
        </p:txBody>
      </p:sp>
      <p:sp>
        <p:nvSpPr>
          <p:cNvPr id="5" name="Foliennummernplatzhalter 4">
            <a:extLst>
              <a:ext uri="{FF2B5EF4-FFF2-40B4-BE49-F238E27FC236}">
                <a16:creationId xmlns:a16="http://schemas.microsoft.com/office/drawing/2014/main" id="{B2894B4F-3584-413B-4542-7F14E8A1B38A}"/>
              </a:ext>
            </a:extLst>
          </p:cNvPr>
          <p:cNvSpPr>
            <a:spLocks noGrp="1"/>
          </p:cNvSpPr>
          <p:nvPr>
            <p:ph type="sldNum" sz="quarter" idx="10"/>
          </p:nvPr>
        </p:nvSpPr>
        <p:spPr>
          <a:xfrm>
            <a:off x="22165312" y="13319999"/>
            <a:ext cx="1836000" cy="216000"/>
          </a:xfrm>
        </p:spPr>
        <p:txBody>
          <a:bodyPr/>
          <a:lstStyle/>
          <a:p>
            <a:pPr>
              <a:defRPr/>
            </a:pPr>
            <a:fld id="{6D79B608-30BF-4780-AD74-2A39D90104E2}" type="slidenum">
              <a:rPr lang="de-DE" altLang="de-DE" smtClean="0"/>
              <a:pPr>
                <a:defRPr/>
              </a:pPr>
              <a:t>66</a:t>
            </a:fld>
            <a:r>
              <a:rPr lang="de-DE" altLang="de-DE" dirty="0"/>
              <a:t> / 72</a:t>
            </a:r>
          </a:p>
          <a:p>
            <a:pPr>
              <a:defRPr/>
            </a:pPr>
            <a:endParaRPr lang="de-DE" altLang="de-DE" dirty="0"/>
          </a:p>
        </p:txBody>
      </p:sp>
      <p:pic>
        <p:nvPicPr>
          <p:cNvPr id="9" name="Grafik 8" descr="Dokument Silhouette">
            <a:extLst>
              <a:ext uri="{FF2B5EF4-FFF2-40B4-BE49-F238E27FC236}">
                <a16:creationId xmlns:a16="http://schemas.microsoft.com/office/drawing/2014/main" id="{417AF721-580D-D77F-46CC-5C39F9E18E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8231" y="4712927"/>
            <a:ext cx="7568531" cy="7568531"/>
          </a:xfrm>
          <a:prstGeom prst="rect">
            <a:avLst/>
          </a:prstGeom>
        </p:spPr>
      </p:pic>
      <p:pic>
        <p:nvPicPr>
          <p:cNvPr id="10" name="Grafik 9" descr="Mittelalterliche Rüstung mit einfarbiger Füllung">
            <a:extLst>
              <a:ext uri="{FF2B5EF4-FFF2-40B4-BE49-F238E27FC236}">
                <a16:creationId xmlns:a16="http://schemas.microsoft.com/office/drawing/2014/main" id="{906FA8F8-4F7C-28AA-712C-DCBC0ACE3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93844" y="8622606"/>
            <a:ext cx="4896544" cy="4896544"/>
          </a:xfrm>
          <a:prstGeom prst="rect">
            <a:avLst/>
          </a:prstGeom>
        </p:spPr>
      </p:pic>
    </p:spTree>
    <p:extLst>
      <p:ext uri="{BB962C8B-B14F-4D97-AF65-F5344CB8AC3E}">
        <p14:creationId xmlns:p14="http://schemas.microsoft.com/office/powerpoint/2010/main" val="2798499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42F4315-C8FD-C457-0B78-240E1155CE6B}"/>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F0590743-D4E8-32BC-BED5-6A85217E3500}"/>
              </a:ext>
            </a:extLst>
          </p:cNvPr>
          <p:cNvSpPr>
            <a:spLocks noGrp="1"/>
          </p:cNvSpPr>
          <p:nvPr>
            <p:ph idx="12"/>
          </p:nvPr>
        </p:nvSpPr>
        <p:spPr>
          <a:xfrm>
            <a:off x="1894857" y="2970213"/>
            <a:ext cx="13249472" cy="9848850"/>
          </a:xfrm>
        </p:spPr>
        <p:txBody>
          <a:bodyPr/>
          <a:lstStyle/>
          <a:p>
            <a:pPr marL="571500" indent="-571500">
              <a:buFontTx/>
              <a:buChar char="-"/>
            </a:pPr>
            <a:r>
              <a:rPr lang="de-DE" dirty="0"/>
              <a:t>Implementierung von Sicherheitsmechanismen</a:t>
            </a:r>
          </a:p>
          <a:p>
            <a:pPr marL="571500" indent="-571500">
              <a:buFontTx/>
              <a:buChar char="-"/>
            </a:pPr>
            <a:endParaRPr lang="de-DE" dirty="0"/>
          </a:p>
          <a:p>
            <a:pPr marL="571500" indent="-571500">
              <a:buFontTx/>
              <a:buChar char="-"/>
            </a:pPr>
            <a:r>
              <a:rPr lang="de-DE" dirty="0"/>
              <a:t>Feinabstimmung der Modelle</a:t>
            </a:r>
          </a:p>
          <a:p>
            <a:pPr marL="571500" indent="-571500">
              <a:buFontTx/>
              <a:buChar char="-"/>
            </a:pPr>
            <a:endParaRPr lang="de-DE" dirty="0"/>
          </a:p>
          <a:p>
            <a:pPr marL="571500" indent="-571500">
              <a:buFontTx/>
              <a:buChar char="-"/>
            </a:pPr>
            <a:r>
              <a:rPr lang="de-DE" dirty="0"/>
              <a:t>Entfernen von persönlichen Daten aus Trainingsdaten</a:t>
            </a:r>
          </a:p>
          <a:p>
            <a:pPr marL="571500" indent="-571500">
              <a:buFontTx/>
              <a:buChar char="-"/>
            </a:pPr>
            <a:endParaRPr lang="de-DE" dirty="0"/>
          </a:p>
          <a:p>
            <a:pPr marL="571500" indent="-571500">
              <a:buFontTx/>
              <a:buChar char="-"/>
            </a:pPr>
            <a:r>
              <a:rPr lang="de-DE" dirty="0"/>
              <a:t>Überwachung</a:t>
            </a:r>
          </a:p>
          <a:p>
            <a:pPr marL="571500" indent="-571500">
              <a:buFontTx/>
              <a:buChar char="-"/>
            </a:pPr>
            <a:endParaRPr lang="de-DE" dirty="0"/>
          </a:p>
          <a:p>
            <a:pPr marL="571500" indent="-571500">
              <a:buFontTx/>
              <a:buChar char="-"/>
            </a:pPr>
            <a:r>
              <a:rPr lang="de-DE" dirty="0"/>
              <a:t>Einschränkung der Nutzungsart durch Geschäftsbedingungen</a:t>
            </a:r>
          </a:p>
          <a:p>
            <a:endParaRPr lang="de-DE" dirty="0"/>
          </a:p>
        </p:txBody>
      </p:sp>
      <p:sp>
        <p:nvSpPr>
          <p:cNvPr id="4" name="Titel 3">
            <a:extLst>
              <a:ext uri="{FF2B5EF4-FFF2-40B4-BE49-F238E27FC236}">
                <a16:creationId xmlns:a16="http://schemas.microsoft.com/office/drawing/2014/main" id="{4AA73BBF-0D5D-81DD-242B-919949750BCE}"/>
              </a:ext>
            </a:extLst>
          </p:cNvPr>
          <p:cNvSpPr>
            <a:spLocks noGrp="1"/>
          </p:cNvSpPr>
          <p:nvPr>
            <p:ph type="title"/>
          </p:nvPr>
        </p:nvSpPr>
        <p:spPr/>
        <p:txBody>
          <a:bodyPr/>
          <a:lstStyle/>
          <a:p>
            <a:r>
              <a:rPr lang="de-DE" dirty="0"/>
              <a:t>Schutz der Benutzerdaten</a:t>
            </a:r>
            <a:endParaRPr lang="en-US" dirty="0"/>
          </a:p>
        </p:txBody>
      </p:sp>
      <p:sp>
        <p:nvSpPr>
          <p:cNvPr id="5" name="Foliennummernplatzhalter 4">
            <a:extLst>
              <a:ext uri="{FF2B5EF4-FFF2-40B4-BE49-F238E27FC236}">
                <a16:creationId xmlns:a16="http://schemas.microsoft.com/office/drawing/2014/main" id="{E804D7B7-64D9-21EC-B29C-8F83F0A6369A}"/>
              </a:ext>
            </a:extLst>
          </p:cNvPr>
          <p:cNvSpPr>
            <a:spLocks noGrp="1"/>
          </p:cNvSpPr>
          <p:nvPr>
            <p:ph type="sldNum" sz="quarter" idx="10"/>
          </p:nvPr>
        </p:nvSpPr>
        <p:spPr/>
        <p:txBody>
          <a:bodyPr/>
          <a:lstStyle/>
          <a:p>
            <a:pPr>
              <a:defRPr/>
            </a:pPr>
            <a:fld id="{6D79B608-30BF-4780-AD74-2A39D90104E2}" type="slidenum">
              <a:rPr lang="de-DE" altLang="de-DE" smtClean="0"/>
              <a:pPr>
                <a:defRPr/>
              </a:pPr>
              <a:t>67</a:t>
            </a:fld>
            <a:r>
              <a:rPr lang="de-DE" altLang="de-DE" dirty="0"/>
              <a:t> / 72</a:t>
            </a:r>
          </a:p>
          <a:p>
            <a:pPr>
              <a:defRPr/>
            </a:pPr>
            <a:endParaRPr lang="de-DE" altLang="de-DE" dirty="0"/>
          </a:p>
        </p:txBody>
      </p:sp>
      <p:pic>
        <p:nvPicPr>
          <p:cNvPr id="6" name="Grafik 5" descr="Mitarbeitendenausweis Silhouette">
            <a:extLst>
              <a:ext uri="{FF2B5EF4-FFF2-40B4-BE49-F238E27FC236}">
                <a16:creationId xmlns:a16="http://schemas.microsoft.com/office/drawing/2014/main" id="{7CAF4144-D428-0F0B-8E41-0B4467135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43472" y="5474373"/>
            <a:ext cx="7568528" cy="7568528"/>
          </a:xfrm>
          <a:prstGeom prst="rect">
            <a:avLst/>
          </a:prstGeom>
        </p:spPr>
      </p:pic>
      <p:pic>
        <p:nvPicPr>
          <p:cNvPr id="7" name="Grafik 6" descr="Sperren mit einfarbiger Füllung">
            <a:extLst>
              <a:ext uri="{FF2B5EF4-FFF2-40B4-BE49-F238E27FC236}">
                <a16:creationId xmlns:a16="http://schemas.microsoft.com/office/drawing/2014/main" id="{8434334A-132C-63C8-639C-4FBB74430C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37691" y="9623381"/>
            <a:ext cx="3912618" cy="3912618"/>
          </a:xfrm>
          <a:prstGeom prst="rect">
            <a:avLst/>
          </a:prstGeom>
        </p:spPr>
      </p:pic>
    </p:spTree>
    <p:extLst>
      <p:ext uri="{BB962C8B-B14F-4D97-AF65-F5344CB8AC3E}">
        <p14:creationId xmlns:p14="http://schemas.microsoft.com/office/powerpoint/2010/main" val="913445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7949A02-01F8-0811-658F-124A4D1DFE4B}"/>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6F1E3CE5-0125-B33B-D952-34398D8CFB3B}"/>
              </a:ext>
            </a:extLst>
          </p:cNvPr>
          <p:cNvSpPr>
            <a:spLocks noGrp="1"/>
          </p:cNvSpPr>
          <p:nvPr>
            <p:ph idx="12"/>
          </p:nvPr>
        </p:nvSpPr>
        <p:spPr/>
        <p:txBody>
          <a:bodyPr/>
          <a:lstStyle/>
          <a:p>
            <a:pPr marL="571500" indent="-571500">
              <a:buFontTx/>
              <a:buChar char="-"/>
            </a:pPr>
            <a:r>
              <a:rPr lang="de-DE" dirty="0"/>
              <a:t>Verschlüsselungstechnologien</a:t>
            </a:r>
          </a:p>
          <a:p>
            <a:pPr marL="571500" indent="-571500">
              <a:buFontTx/>
              <a:buChar char="-"/>
            </a:pPr>
            <a:endParaRPr lang="de-DE" dirty="0"/>
          </a:p>
          <a:p>
            <a:pPr marL="571500" indent="-571500">
              <a:buFontTx/>
              <a:buChar char="-"/>
            </a:pPr>
            <a:r>
              <a:rPr lang="de-DE" dirty="0"/>
              <a:t>Streng kontrollierte Zugangsmechanismen</a:t>
            </a:r>
          </a:p>
          <a:p>
            <a:pPr marL="571500" indent="-571500">
              <a:buFontTx/>
              <a:buChar char="-"/>
            </a:pPr>
            <a:endParaRPr lang="de-DE" dirty="0"/>
          </a:p>
          <a:p>
            <a:pPr marL="571500" indent="-571500">
              <a:buFontTx/>
              <a:buChar char="-"/>
            </a:pPr>
            <a:r>
              <a:rPr lang="de-DE" dirty="0"/>
              <a:t>Externe Sicherheitsüberprüfungen</a:t>
            </a:r>
          </a:p>
          <a:p>
            <a:pPr marL="571500" indent="-571500">
              <a:buFontTx/>
              <a:buChar char="-"/>
            </a:pPr>
            <a:endParaRPr lang="de-DE" dirty="0"/>
          </a:p>
          <a:p>
            <a:pPr marL="571500" indent="-571500">
              <a:buFontTx/>
              <a:buChar char="-"/>
            </a:pPr>
            <a:r>
              <a:rPr lang="de-DE" dirty="0"/>
              <a:t>Bug-Bounty-Programm</a:t>
            </a:r>
          </a:p>
          <a:p>
            <a:pPr marL="571500" indent="-571500">
              <a:buFontTx/>
              <a:buChar char="-"/>
            </a:pPr>
            <a:endParaRPr lang="de-DE" dirty="0"/>
          </a:p>
          <a:p>
            <a:pPr marL="571500" indent="-571500">
              <a:buFontTx/>
              <a:buChar char="-"/>
            </a:pPr>
            <a:r>
              <a:rPr lang="de-DE" dirty="0"/>
              <a:t>Reaktionspläne</a:t>
            </a:r>
          </a:p>
          <a:p>
            <a:pPr marL="571500" indent="-571500">
              <a:buFontTx/>
              <a:buChar char="-"/>
            </a:pPr>
            <a:endParaRPr lang="de-DE" dirty="0"/>
          </a:p>
          <a:p>
            <a:pPr marL="571500" indent="-571500">
              <a:buFontTx/>
              <a:buChar char="-"/>
            </a:pPr>
            <a:r>
              <a:rPr lang="de-DE" dirty="0"/>
              <a:t>Geheimhaltung</a:t>
            </a:r>
            <a:endParaRPr lang="en-US" dirty="0"/>
          </a:p>
          <a:p>
            <a:endParaRPr lang="en-US" dirty="0"/>
          </a:p>
        </p:txBody>
      </p:sp>
      <p:sp>
        <p:nvSpPr>
          <p:cNvPr id="4" name="Titel 3">
            <a:extLst>
              <a:ext uri="{FF2B5EF4-FFF2-40B4-BE49-F238E27FC236}">
                <a16:creationId xmlns:a16="http://schemas.microsoft.com/office/drawing/2014/main" id="{1496EB86-117B-2D35-C1D0-B605C662626B}"/>
              </a:ext>
            </a:extLst>
          </p:cNvPr>
          <p:cNvSpPr>
            <a:spLocks noGrp="1"/>
          </p:cNvSpPr>
          <p:nvPr>
            <p:ph type="title"/>
          </p:nvPr>
        </p:nvSpPr>
        <p:spPr/>
        <p:txBody>
          <a:bodyPr/>
          <a:lstStyle/>
          <a:p>
            <a:r>
              <a:rPr lang="de-DE" dirty="0"/>
              <a:t>Bestandteile der Sicherheitsstrategie</a:t>
            </a:r>
            <a:endParaRPr lang="en-US" dirty="0"/>
          </a:p>
        </p:txBody>
      </p:sp>
      <p:sp>
        <p:nvSpPr>
          <p:cNvPr id="5" name="Foliennummernplatzhalter 4">
            <a:extLst>
              <a:ext uri="{FF2B5EF4-FFF2-40B4-BE49-F238E27FC236}">
                <a16:creationId xmlns:a16="http://schemas.microsoft.com/office/drawing/2014/main" id="{8B169FF5-B7DE-B4A3-B89D-71C9B2A32221}"/>
              </a:ext>
            </a:extLst>
          </p:cNvPr>
          <p:cNvSpPr>
            <a:spLocks noGrp="1"/>
          </p:cNvSpPr>
          <p:nvPr>
            <p:ph type="sldNum" sz="quarter" idx="10"/>
          </p:nvPr>
        </p:nvSpPr>
        <p:spPr/>
        <p:txBody>
          <a:bodyPr/>
          <a:lstStyle/>
          <a:p>
            <a:pPr>
              <a:defRPr/>
            </a:pPr>
            <a:fld id="{6D79B608-30BF-4780-AD74-2A39D90104E2}" type="slidenum">
              <a:rPr lang="de-DE" altLang="de-DE" smtClean="0"/>
              <a:pPr>
                <a:defRPr/>
              </a:pPr>
              <a:t>68</a:t>
            </a:fld>
            <a:r>
              <a:rPr lang="de-DE" altLang="de-DE" dirty="0"/>
              <a:t> / 72</a:t>
            </a:r>
          </a:p>
          <a:p>
            <a:pPr>
              <a:defRPr/>
            </a:pPr>
            <a:endParaRPr lang="de-DE" altLang="de-DE" dirty="0"/>
          </a:p>
        </p:txBody>
      </p:sp>
      <p:pic>
        <p:nvPicPr>
          <p:cNvPr id="6" name="Grafik 5" descr="Vollziegelwand Silhouette">
            <a:extLst>
              <a:ext uri="{FF2B5EF4-FFF2-40B4-BE49-F238E27FC236}">
                <a16:creationId xmlns:a16="http://schemas.microsoft.com/office/drawing/2014/main" id="{37FE4B41-694C-7F7F-0534-C4D66C65BA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5471" y="5697757"/>
            <a:ext cx="7568529" cy="7568529"/>
          </a:xfrm>
          <a:prstGeom prst="rect">
            <a:avLst/>
          </a:prstGeom>
        </p:spPr>
      </p:pic>
    </p:spTree>
    <p:extLst>
      <p:ext uri="{BB962C8B-B14F-4D97-AF65-F5344CB8AC3E}">
        <p14:creationId xmlns:p14="http://schemas.microsoft.com/office/powerpoint/2010/main" val="802361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22596" y="6245932"/>
            <a:ext cx="19938808" cy="1224136"/>
          </a:xfrm>
        </p:spPr>
        <p:txBody>
          <a:bodyPr/>
          <a:lstStyle/>
          <a:p>
            <a:pPr algn="ctr"/>
            <a:r>
              <a:rPr lang="de-DE" sz="8000" b="1" dirty="0"/>
              <a:t>Fazit</a:t>
            </a:r>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89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22596" y="6245932"/>
            <a:ext cx="19938808" cy="1224136"/>
          </a:xfrm>
        </p:spPr>
        <p:txBody>
          <a:bodyPr/>
          <a:lstStyle/>
          <a:p>
            <a:pPr algn="ctr"/>
            <a:r>
              <a:rPr lang="de-DE" sz="8000" b="1" dirty="0"/>
              <a:t>Verlauf der GPT-Serie</a:t>
            </a:r>
          </a:p>
        </p:txBody>
      </p:sp>
      <p:sp>
        <p:nvSpPr>
          <p:cNvPr id="5" name="Untertitel 2">
            <a:extLst>
              <a:ext uri="{FF2B5EF4-FFF2-40B4-BE49-F238E27FC236}">
                <a16:creationId xmlns:a16="http://schemas.microsoft.com/office/drawing/2014/main" id="{57DFA803-24BE-519C-5F41-DB0B13F61B18}"/>
              </a:ext>
            </a:extLst>
          </p:cNvPr>
          <p:cNvSpPr txBox="1">
            <a:spLocks/>
          </p:cNvSpPr>
          <p:nvPr/>
        </p:nvSpPr>
        <p:spPr>
          <a:xfrm>
            <a:off x="15246392" y="10458400"/>
            <a:ext cx="9137608" cy="2736304"/>
          </a:xfrm>
          <a:prstGeom prst="rect">
            <a:avLst/>
          </a:prstGeom>
        </p:spPr>
        <p:txBody>
          <a:bodyPr anchor="b" anchorCtr="0"/>
          <a:lstStyle>
            <a:lvl1pPr marL="0" indent="0" algn="l" rtl="0" eaLnBrk="0" fontAlgn="base" hangingPunct="0">
              <a:spcBef>
                <a:spcPts val="300"/>
              </a:spcBef>
              <a:spcAft>
                <a:spcPct val="0"/>
              </a:spcAft>
              <a:buNone/>
              <a:defRPr sz="3600" kern="1200">
                <a:solidFill>
                  <a:srgbClr val="000000"/>
                </a:solidFill>
                <a:latin typeface="Arial Narrow" panose="020B0606020202030204" pitchFamily="34" charset="0"/>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Arial Narrow" panose="020B0606020202030204" pitchFamily="34" charset="0"/>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Arial Narrow" panose="020B0606020202030204" pitchFamily="34" charset="0"/>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Arial Narrow" panose="020B0606020202030204" pitchFamily="34" charset="0"/>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735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8E7F728-9E73-DB3C-8256-5BD392244B3A}"/>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15BCADDF-7447-2C4A-B23F-921EFA2DD501}"/>
              </a:ext>
            </a:extLst>
          </p:cNvPr>
          <p:cNvSpPr>
            <a:spLocks noGrp="1"/>
          </p:cNvSpPr>
          <p:nvPr>
            <p:ph idx="12"/>
          </p:nvPr>
        </p:nvSpPr>
        <p:spPr/>
        <p:txBody>
          <a:bodyPr/>
          <a:lstStyle/>
          <a:p>
            <a:pPr marL="571500" indent="-571500">
              <a:buFontTx/>
              <a:buChar char="-"/>
            </a:pPr>
            <a:r>
              <a:rPr lang="de-DE" dirty="0"/>
              <a:t>Beeindruckende Entwicklung</a:t>
            </a:r>
          </a:p>
          <a:p>
            <a:pPr marL="571500" indent="-571500">
              <a:buFontTx/>
              <a:buChar char="-"/>
            </a:pPr>
            <a:endParaRPr lang="de-DE" dirty="0"/>
          </a:p>
          <a:p>
            <a:pPr marL="571500" indent="-571500">
              <a:buFontTx/>
              <a:buChar char="-"/>
            </a:pPr>
            <a:r>
              <a:rPr lang="de-DE"/>
              <a:t>Komplexe Architektur</a:t>
            </a:r>
            <a:endParaRPr lang="de-DE" dirty="0"/>
          </a:p>
          <a:p>
            <a:pPr marL="571500" indent="-571500">
              <a:buFontTx/>
              <a:buChar char="-"/>
            </a:pPr>
            <a:endParaRPr lang="de-DE" dirty="0"/>
          </a:p>
          <a:p>
            <a:pPr marL="571500" indent="-571500">
              <a:buFontTx/>
              <a:buChar char="-"/>
            </a:pPr>
            <a:r>
              <a:rPr lang="de-DE" dirty="0"/>
              <a:t>Einschränkungen geht es zu überwinden</a:t>
            </a:r>
          </a:p>
        </p:txBody>
      </p:sp>
      <p:sp>
        <p:nvSpPr>
          <p:cNvPr id="4" name="Titel 3">
            <a:extLst>
              <a:ext uri="{FF2B5EF4-FFF2-40B4-BE49-F238E27FC236}">
                <a16:creationId xmlns:a16="http://schemas.microsoft.com/office/drawing/2014/main" id="{CB320F17-90F5-1381-91E1-F6F8457D50BF}"/>
              </a:ext>
            </a:extLst>
          </p:cNvPr>
          <p:cNvSpPr>
            <a:spLocks noGrp="1"/>
          </p:cNvSpPr>
          <p:nvPr>
            <p:ph type="title"/>
          </p:nvPr>
        </p:nvSpPr>
        <p:spPr/>
        <p:txBody>
          <a:bodyPr/>
          <a:lstStyle/>
          <a:p>
            <a:r>
              <a:rPr lang="de-DE" dirty="0"/>
              <a:t>Fazit</a:t>
            </a:r>
            <a:endParaRPr lang="en-US" dirty="0"/>
          </a:p>
        </p:txBody>
      </p:sp>
      <p:sp>
        <p:nvSpPr>
          <p:cNvPr id="5" name="Foliennummernplatzhalter 4">
            <a:extLst>
              <a:ext uri="{FF2B5EF4-FFF2-40B4-BE49-F238E27FC236}">
                <a16:creationId xmlns:a16="http://schemas.microsoft.com/office/drawing/2014/main" id="{80133DB9-61F3-57CD-E562-A8454B5FEA93}"/>
              </a:ext>
            </a:extLst>
          </p:cNvPr>
          <p:cNvSpPr>
            <a:spLocks noGrp="1"/>
          </p:cNvSpPr>
          <p:nvPr>
            <p:ph type="sldNum" sz="quarter" idx="10"/>
          </p:nvPr>
        </p:nvSpPr>
        <p:spPr/>
        <p:txBody>
          <a:bodyPr/>
          <a:lstStyle/>
          <a:p>
            <a:pPr>
              <a:defRPr/>
            </a:pPr>
            <a:fld id="{6D79B608-30BF-4780-AD74-2A39D90104E2}" type="slidenum">
              <a:rPr lang="de-DE" altLang="de-DE" smtClean="0"/>
              <a:pPr>
                <a:defRPr/>
              </a:pPr>
              <a:t>70</a:t>
            </a:fld>
            <a:r>
              <a:rPr lang="de-DE" altLang="de-DE" dirty="0"/>
              <a:t> / 72</a:t>
            </a:r>
          </a:p>
          <a:p>
            <a:pPr>
              <a:defRPr/>
            </a:pPr>
            <a:endParaRPr lang="de-DE" altLang="de-DE" dirty="0"/>
          </a:p>
        </p:txBody>
      </p:sp>
    </p:spTree>
    <p:extLst>
      <p:ext uri="{BB962C8B-B14F-4D97-AF65-F5344CB8AC3E}">
        <p14:creationId xmlns:p14="http://schemas.microsoft.com/office/powerpoint/2010/main" val="39614315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C3A3539-9D4E-07B8-DB05-2FA023EE3E2D}"/>
              </a:ext>
            </a:extLst>
          </p:cNvPr>
          <p:cNvSpPr>
            <a:spLocks noGrp="1"/>
          </p:cNvSpPr>
          <p:nvPr>
            <p:ph type="ftr" sz="quarter" idx="11"/>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BA035BD6-C167-AE55-4866-8DC449CCBCE7}"/>
              </a:ext>
            </a:extLst>
          </p:cNvPr>
          <p:cNvSpPr>
            <a:spLocks noGrp="1"/>
          </p:cNvSpPr>
          <p:nvPr>
            <p:ph type="sldNum" sz="quarter" idx="10"/>
          </p:nvPr>
        </p:nvSpPr>
        <p:spPr/>
        <p:txBody>
          <a:bodyPr/>
          <a:lstStyle/>
          <a:p>
            <a:pPr>
              <a:defRPr/>
            </a:pPr>
            <a:fld id="{6D79B608-30BF-4780-AD74-2A39D90104E2}" type="slidenum">
              <a:rPr lang="de-DE" altLang="de-DE" smtClean="0"/>
              <a:pPr>
                <a:defRPr/>
              </a:pPr>
              <a:t>71</a:t>
            </a:fld>
            <a:r>
              <a:rPr lang="de-DE" altLang="de-DE" dirty="0"/>
              <a:t> / 72</a:t>
            </a:r>
          </a:p>
          <a:p>
            <a:pPr>
              <a:defRPr/>
            </a:pPr>
            <a:endParaRPr lang="de-DE" altLang="de-DE" dirty="0"/>
          </a:p>
        </p:txBody>
      </p:sp>
      <p:sp>
        <p:nvSpPr>
          <p:cNvPr id="6" name="Titel 3">
            <a:extLst>
              <a:ext uri="{FF2B5EF4-FFF2-40B4-BE49-F238E27FC236}">
                <a16:creationId xmlns:a16="http://schemas.microsoft.com/office/drawing/2014/main" id="{D67BDC79-533F-D1FB-6C17-3618C745230B}"/>
              </a:ext>
            </a:extLst>
          </p:cNvPr>
          <p:cNvSpPr>
            <a:spLocks noGrp="1"/>
          </p:cNvSpPr>
          <p:nvPr>
            <p:ph type="title"/>
          </p:nvPr>
        </p:nvSpPr>
        <p:spPr>
          <a:xfrm>
            <a:off x="2755106" y="5418137"/>
            <a:ext cx="18873787" cy="1439863"/>
          </a:xfrm>
        </p:spPr>
        <p:txBody>
          <a:bodyPr/>
          <a:lstStyle/>
          <a:p>
            <a:pPr algn="ctr"/>
            <a:r>
              <a:rPr lang="de-DE" sz="8000" b="1" dirty="0"/>
              <a:t>Wir bedanken uns für Eure Aufmerksamkeit!</a:t>
            </a:r>
            <a:endParaRPr lang="en-US" sz="8000" b="1" dirty="0"/>
          </a:p>
        </p:txBody>
      </p:sp>
      <p:sp>
        <p:nvSpPr>
          <p:cNvPr id="7" name="Titel 3">
            <a:extLst>
              <a:ext uri="{FF2B5EF4-FFF2-40B4-BE49-F238E27FC236}">
                <a16:creationId xmlns:a16="http://schemas.microsoft.com/office/drawing/2014/main" id="{B224B320-50C0-32F8-FCF2-CF8D67DD8303}"/>
              </a:ext>
            </a:extLst>
          </p:cNvPr>
          <p:cNvSpPr txBox="1">
            <a:spLocks/>
          </p:cNvSpPr>
          <p:nvPr/>
        </p:nvSpPr>
        <p:spPr>
          <a:xfrm>
            <a:off x="2755106" y="6862057"/>
            <a:ext cx="18873787" cy="1439863"/>
          </a:xfrm>
          <a:prstGeom prst="rect">
            <a:avLst/>
          </a:prstGeom>
        </p:spPr>
        <p:txBody>
          <a:bodyPr anchor="b" anchorCtr="0"/>
          <a:lstStyle>
            <a:lvl1pPr algn="l" rtl="0" eaLnBrk="0" fontAlgn="base" hangingPunct="0">
              <a:spcBef>
                <a:spcPct val="0"/>
              </a:spcBef>
              <a:spcAft>
                <a:spcPct val="0"/>
              </a:spcAft>
              <a:defRPr sz="4400"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pPr algn="ctr"/>
            <a:r>
              <a:rPr lang="de-DE" sz="7000" b="1" dirty="0"/>
              <a:t>Noch Fragen?</a:t>
            </a:r>
            <a:endParaRPr lang="en-US" sz="7000" b="1" dirty="0"/>
          </a:p>
        </p:txBody>
      </p:sp>
    </p:spTree>
    <p:extLst>
      <p:ext uri="{BB962C8B-B14F-4D97-AF65-F5344CB8AC3E}">
        <p14:creationId xmlns:p14="http://schemas.microsoft.com/office/powerpoint/2010/main" val="2362543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C0E6663-0D18-4B49-513E-617E5CB9F623}"/>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9929010E-EB44-0459-CB62-B4E1AE23C4A7}"/>
              </a:ext>
            </a:extLst>
          </p:cNvPr>
          <p:cNvSpPr>
            <a:spLocks noGrp="1"/>
          </p:cNvSpPr>
          <p:nvPr>
            <p:ph idx="12"/>
          </p:nvPr>
        </p:nvSpPr>
        <p:spPr/>
        <p:txBody>
          <a:bodyPr/>
          <a:lstStyle/>
          <a:p>
            <a:r>
              <a:rPr lang="en-US" sz="1800" dirty="0"/>
              <a:t>Esmail, W. (</a:t>
            </a:r>
            <a:r>
              <a:rPr lang="en-US" sz="1800" dirty="0" err="1"/>
              <a:t>o.D.</a:t>
            </a:r>
            <a:r>
              <a:rPr lang="en-US" sz="1800" dirty="0"/>
              <a:t>). Figure 8: Machine Learning for Track Finding at PANDA, Long Short Term Memory, ResearchGate, [online] </a:t>
            </a:r>
            <a:r>
              <a:rPr lang="en-US" sz="1800" dirty="0">
                <a:hlinkClick r:id="rId2"/>
              </a:rPr>
              <a:t>https://www.researchgate.net/figure/A-LSTM-cell-12-A-LSTM-has-three-of-these-gates-to-control-the-cell-state-C-t-The_fig5_337657406/actions#caption</a:t>
            </a:r>
            <a:r>
              <a:rPr lang="en-US" sz="1800" dirty="0"/>
              <a:t> [</a:t>
            </a:r>
            <a:r>
              <a:rPr lang="en-US" sz="1800" dirty="0" err="1"/>
              <a:t>abgerufen</a:t>
            </a:r>
            <a:r>
              <a:rPr lang="en-US" sz="1800" dirty="0"/>
              <a:t> am 24.06.2023]</a:t>
            </a:r>
          </a:p>
          <a:p>
            <a:endParaRPr lang="en-US" sz="1800" dirty="0"/>
          </a:p>
          <a:p>
            <a:r>
              <a:rPr lang="en-US" sz="1800" dirty="0"/>
              <a:t>Fu, Y. (2023). How does GPT Obtain its Ability? Tracing Emergent Abilities of Language Models to their Source, Notion, [online] </a:t>
            </a:r>
            <a:r>
              <a:rPr lang="en-US" sz="1800" dirty="0">
                <a:hlinkClick r:id="rId3"/>
              </a:rPr>
              <a:t>https://yaofu.notion.site/How-does-GPT-Obtain-its-Ability-Tracing-Emergent-Abilities-of-Language-Models-to-their-Sources-b9a57ac0fcf74f30a1ab9e3e36fa1dc1</a:t>
            </a:r>
            <a:r>
              <a:rPr lang="en-US" sz="1800" dirty="0"/>
              <a:t> [</a:t>
            </a:r>
            <a:r>
              <a:rPr lang="en-US" sz="1800" dirty="0" err="1"/>
              <a:t>abgerufen</a:t>
            </a:r>
            <a:r>
              <a:rPr lang="en-US" sz="1800" dirty="0"/>
              <a:t> am 20.06.2023]</a:t>
            </a:r>
          </a:p>
          <a:p>
            <a:endParaRPr lang="en-US" sz="1800" dirty="0"/>
          </a:p>
          <a:p>
            <a:r>
              <a:rPr lang="en-US" sz="1800" dirty="0"/>
              <a:t>Li, S. (2019). Multi Class Text Classification with LSTM using TensorFlow 2.0: Recurrent Neural Networks, Long Short Term Memory, Towards Data Science, [online] </a:t>
            </a:r>
            <a:r>
              <a:rPr lang="en-US" sz="1800" dirty="0">
                <a:hlinkClick r:id="rId4"/>
              </a:rPr>
              <a:t>https://towardsdatascience.com/multi-class-text-classification-with-lstm-using-tensorflow-2-0-d88627c10a35</a:t>
            </a:r>
            <a:r>
              <a:rPr lang="en-US" sz="1800" dirty="0"/>
              <a:t> [</a:t>
            </a:r>
            <a:r>
              <a:rPr lang="en-US" sz="1800" dirty="0" err="1"/>
              <a:t>abgerufen</a:t>
            </a:r>
            <a:r>
              <a:rPr lang="en-US" sz="1800" dirty="0"/>
              <a:t> am 20.06.2023]</a:t>
            </a:r>
          </a:p>
          <a:p>
            <a:endParaRPr lang="en-US" sz="18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Sarkar, A. (2022). All you need to know about ‘Attention’ and ‘Transformers’ — In-depth Understanding — Part 2, Towards Data Science, [online]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https://towardsdatascience.com/all-you-need-to-know-about-attention-and-transformers-in-depth-understanding-part-2-bf2403804ada?gi=33edfb973d85</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abgerufen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am 20.06.2023]</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err="1"/>
              <a:t>Brandl</a:t>
            </a:r>
            <a:r>
              <a:rPr lang="en-US" sz="1800" dirty="0"/>
              <a:t>, R., Ellis, C. (2023). </a:t>
            </a:r>
            <a:r>
              <a:rPr lang="de-DE" sz="1800" dirty="0" err="1"/>
              <a:t>ChatGPT</a:t>
            </a:r>
            <a:r>
              <a:rPr lang="de-DE" sz="1800" dirty="0"/>
              <a:t>-Statistiken 2023: Alle aktuellen Zahlen über den Chatbot von </a:t>
            </a:r>
            <a:r>
              <a:rPr lang="de-DE" sz="1800" dirty="0" err="1"/>
              <a:t>OpenAI</a:t>
            </a:r>
            <a:r>
              <a:rPr lang="de-DE" sz="1800" dirty="0"/>
              <a:t>, </a:t>
            </a:r>
            <a:r>
              <a:rPr lang="de-DE" sz="1800" dirty="0" err="1"/>
              <a:t>ToolTester</a:t>
            </a:r>
            <a:r>
              <a:rPr lang="de-DE" sz="1800" dirty="0"/>
              <a:t> Network, </a:t>
            </a:r>
            <a:r>
              <a:rPr lang="en-US" sz="1800" dirty="0"/>
              <a:t>[online] </a:t>
            </a:r>
            <a:r>
              <a:rPr lang="en-US" sz="1800" dirty="0">
                <a:hlinkClick r:id="rId6"/>
              </a:rPr>
              <a:t>https://www.tooltester.com/de/blog/chatgpt-statistiken/</a:t>
            </a:r>
            <a:r>
              <a:rPr lang="en-US" sz="1800" dirty="0"/>
              <a:t> [</a:t>
            </a:r>
            <a:r>
              <a:rPr lang="en-US" sz="1800" dirty="0" err="1"/>
              <a:t>abgerufen</a:t>
            </a:r>
            <a:r>
              <a:rPr lang="en-US" sz="1800" dirty="0"/>
              <a:t> am 12.07.2023]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4" name="Titel 3">
            <a:extLst>
              <a:ext uri="{FF2B5EF4-FFF2-40B4-BE49-F238E27FC236}">
                <a16:creationId xmlns:a16="http://schemas.microsoft.com/office/drawing/2014/main" id="{D5E8C59C-5530-F6F6-B65B-59602F9E3091}"/>
              </a:ext>
            </a:extLst>
          </p:cNvPr>
          <p:cNvSpPr>
            <a:spLocks noGrp="1"/>
          </p:cNvSpPr>
          <p:nvPr>
            <p:ph type="title"/>
          </p:nvPr>
        </p:nvSpPr>
        <p:spPr/>
        <p:txBody>
          <a:bodyPr/>
          <a:lstStyle/>
          <a:p>
            <a:r>
              <a:rPr lang="de-DE" dirty="0"/>
              <a:t>Quelle</a:t>
            </a:r>
            <a:endParaRPr lang="en-US" dirty="0"/>
          </a:p>
        </p:txBody>
      </p:sp>
      <p:sp>
        <p:nvSpPr>
          <p:cNvPr id="5" name="Foliennummernplatzhalter 4">
            <a:extLst>
              <a:ext uri="{FF2B5EF4-FFF2-40B4-BE49-F238E27FC236}">
                <a16:creationId xmlns:a16="http://schemas.microsoft.com/office/drawing/2014/main" id="{1813519E-408D-1DA4-083E-116CDE309BA5}"/>
              </a:ext>
            </a:extLst>
          </p:cNvPr>
          <p:cNvSpPr>
            <a:spLocks noGrp="1"/>
          </p:cNvSpPr>
          <p:nvPr>
            <p:ph type="sldNum" sz="quarter" idx="10"/>
          </p:nvPr>
        </p:nvSpPr>
        <p:spPr/>
        <p:txBody>
          <a:bodyPr/>
          <a:lstStyle/>
          <a:p>
            <a:pPr>
              <a:defRPr/>
            </a:pPr>
            <a:fld id="{6D79B608-30BF-4780-AD74-2A39D90104E2}" type="slidenum">
              <a:rPr lang="de-DE" altLang="de-DE" smtClean="0"/>
              <a:pPr>
                <a:defRPr/>
              </a:pPr>
              <a:t>72</a:t>
            </a:fld>
            <a:r>
              <a:rPr lang="de-DE" altLang="de-DE" dirty="0"/>
              <a:t> / 72</a:t>
            </a:r>
          </a:p>
          <a:p>
            <a:pPr>
              <a:defRPr/>
            </a:pPr>
            <a:endParaRPr lang="de-DE" altLang="de-DE" dirty="0"/>
          </a:p>
        </p:txBody>
      </p:sp>
    </p:spTree>
    <p:extLst>
      <p:ext uri="{BB962C8B-B14F-4D97-AF65-F5344CB8AC3E}">
        <p14:creationId xmlns:p14="http://schemas.microsoft.com/office/powerpoint/2010/main" val="14871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2AB1D7-A92D-B02A-0FC4-FC5FD1C6C033}"/>
              </a:ext>
            </a:extLst>
          </p:cNvPr>
          <p:cNvSpPr>
            <a:spLocks noGrp="1"/>
          </p:cNvSpPr>
          <p:nvPr>
            <p:ph type="ftr" sz="quarter" idx="11"/>
          </p:nvPr>
        </p:nvSpPr>
        <p:spPr/>
        <p:txBody>
          <a:bodyPr/>
          <a:lstStyle/>
          <a:p>
            <a:pPr>
              <a:defRPr/>
            </a:pPr>
            <a:endParaRPr lang="de-DE" dirty="0"/>
          </a:p>
        </p:txBody>
      </p:sp>
      <p:sp>
        <p:nvSpPr>
          <p:cNvPr id="4" name="Titel 3">
            <a:extLst>
              <a:ext uri="{FF2B5EF4-FFF2-40B4-BE49-F238E27FC236}">
                <a16:creationId xmlns:a16="http://schemas.microsoft.com/office/drawing/2014/main" id="{9434220A-BD5F-AEBE-E70E-6733F7C2FD80}"/>
              </a:ext>
            </a:extLst>
          </p:cNvPr>
          <p:cNvSpPr>
            <a:spLocks noGrp="1"/>
          </p:cNvSpPr>
          <p:nvPr>
            <p:ph type="title"/>
          </p:nvPr>
        </p:nvSpPr>
        <p:spPr/>
        <p:txBody>
          <a:bodyPr/>
          <a:lstStyle/>
          <a:p>
            <a:r>
              <a:rPr lang="de-DE" dirty="0"/>
              <a:t>Verlauf der GPT-Serie</a:t>
            </a:r>
            <a:endParaRPr lang="en-US" dirty="0"/>
          </a:p>
        </p:txBody>
      </p:sp>
      <p:sp>
        <p:nvSpPr>
          <p:cNvPr id="5" name="Foliennummernplatzhalter 4">
            <a:extLst>
              <a:ext uri="{FF2B5EF4-FFF2-40B4-BE49-F238E27FC236}">
                <a16:creationId xmlns:a16="http://schemas.microsoft.com/office/drawing/2014/main" id="{9D743B42-EC6D-95F9-5EA9-479DAB29E493}"/>
              </a:ext>
            </a:extLst>
          </p:cNvPr>
          <p:cNvSpPr>
            <a:spLocks noGrp="1"/>
          </p:cNvSpPr>
          <p:nvPr>
            <p:ph type="sldNum" sz="quarter" idx="10"/>
          </p:nvPr>
        </p:nvSpPr>
        <p:spPr/>
        <p:txBody>
          <a:bodyPr/>
          <a:lstStyle/>
          <a:p>
            <a:pPr>
              <a:defRPr/>
            </a:pPr>
            <a:fld id="{6D79B608-30BF-4780-AD74-2A39D90104E2}" type="slidenum">
              <a:rPr lang="de-DE" altLang="de-DE" smtClean="0"/>
              <a:pPr>
                <a:defRPr/>
              </a:pPr>
              <a:t>8</a:t>
            </a:fld>
            <a:r>
              <a:rPr lang="de-DE" altLang="de-DE" dirty="0"/>
              <a:t> / 72</a:t>
            </a:r>
          </a:p>
        </p:txBody>
      </p:sp>
      <p:sp>
        <p:nvSpPr>
          <p:cNvPr id="11" name="Pfeil: eingekerbt nach rechts 10">
            <a:extLst>
              <a:ext uri="{FF2B5EF4-FFF2-40B4-BE49-F238E27FC236}">
                <a16:creationId xmlns:a16="http://schemas.microsoft.com/office/drawing/2014/main" id="{03F4A99A-F22E-8E4F-4ED6-2E409CCE1577}"/>
              </a:ext>
            </a:extLst>
          </p:cNvPr>
          <p:cNvSpPr/>
          <p:nvPr/>
        </p:nvSpPr>
        <p:spPr bwMode="auto">
          <a:xfrm>
            <a:off x="1941884" y="5379426"/>
            <a:ext cx="20234116" cy="2304256"/>
          </a:xfrm>
          <a:prstGeom prst="notchedRightArrow">
            <a:avLst/>
          </a:prstGeom>
          <a:solidFill>
            <a:schemeClr val="tx1"/>
          </a:solidFill>
          <a:ln w="50800" cap="flat" cmpd="sng" algn="ctr">
            <a:solidFill>
              <a:srgbClr val="004F8F"/>
            </a:solid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2" name="Textfeld 11">
            <a:extLst>
              <a:ext uri="{FF2B5EF4-FFF2-40B4-BE49-F238E27FC236}">
                <a16:creationId xmlns:a16="http://schemas.microsoft.com/office/drawing/2014/main" id="{FBF65399-BC48-9457-A1B8-50BF64D2F99A}"/>
              </a:ext>
            </a:extLst>
          </p:cNvPr>
          <p:cNvSpPr txBox="1"/>
          <p:nvPr/>
        </p:nvSpPr>
        <p:spPr>
          <a:xfrm>
            <a:off x="2985579" y="6157641"/>
            <a:ext cx="1800200" cy="769441"/>
          </a:xfrm>
          <a:prstGeom prst="rect">
            <a:avLst/>
          </a:prstGeom>
          <a:noFill/>
        </p:spPr>
        <p:txBody>
          <a:bodyPr wrap="square" rtlCol="0">
            <a:spAutoFit/>
          </a:bodyPr>
          <a:lstStyle/>
          <a:p>
            <a:r>
              <a:rPr lang="de-DE" sz="4400" dirty="0">
                <a:solidFill>
                  <a:schemeClr val="bg1"/>
                </a:solidFill>
                <a:latin typeface="+mn-lt"/>
              </a:rPr>
              <a:t>2018</a:t>
            </a:r>
            <a:endParaRPr lang="en-US" sz="4400" dirty="0" err="1">
              <a:solidFill>
                <a:schemeClr val="bg1"/>
              </a:solidFill>
              <a:latin typeface="+mn-lt"/>
            </a:endParaRPr>
          </a:p>
        </p:txBody>
      </p:sp>
      <p:sp>
        <p:nvSpPr>
          <p:cNvPr id="13" name="Textfeld 12">
            <a:extLst>
              <a:ext uri="{FF2B5EF4-FFF2-40B4-BE49-F238E27FC236}">
                <a16:creationId xmlns:a16="http://schemas.microsoft.com/office/drawing/2014/main" id="{4BDFE063-554D-7F47-C39F-1753B11EDBCC}"/>
              </a:ext>
            </a:extLst>
          </p:cNvPr>
          <p:cNvSpPr txBox="1"/>
          <p:nvPr/>
        </p:nvSpPr>
        <p:spPr>
          <a:xfrm>
            <a:off x="6496150" y="6159323"/>
            <a:ext cx="1800200" cy="769441"/>
          </a:xfrm>
          <a:prstGeom prst="rect">
            <a:avLst/>
          </a:prstGeom>
          <a:noFill/>
        </p:spPr>
        <p:txBody>
          <a:bodyPr wrap="square" rtlCol="0">
            <a:spAutoFit/>
          </a:bodyPr>
          <a:lstStyle/>
          <a:p>
            <a:r>
              <a:rPr lang="de-DE" sz="4400" dirty="0">
                <a:solidFill>
                  <a:schemeClr val="bg1"/>
                </a:solidFill>
                <a:latin typeface="+mn-lt"/>
              </a:rPr>
              <a:t>2019</a:t>
            </a:r>
            <a:endParaRPr lang="en-US" sz="4400" dirty="0" err="1">
              <a:solidFill>
                <a:schemeClr val="bg1"/>
              </a:solidFill>
              <a:latin typeface="+mn-lt"/>
            </a:endParaRPr>
          </a:p>
        </p:txBody>
      </p:sp>
      <p:sp>
        <p:nvSpPr>
          <p:cNvPr id="14" name="Textfeld 13">
            <a:extLst>
              <a:ext uri="{FF2B5EF4-FFF2-40B4-BE49-F238E27FC236}">
                <a16:creationId xmlns:a16="http://schemas.microsoft.com/office/drawing/2014/main" id="{9C3F0BA3-82CB-2A3D-293B-2F67205341C5}"/>
              </a:ext>
            </a:extLst>
          </p:cNvPr>
          <p:cNvSpPr txBox="1"/>
          <p:nvPr/>
        </p:nvSpPr>
        <p:spPr>
          <a:xfrm>
            <a:off x="9925404" y="6178285"/>
            <a:ext cx="1800200" cy="769441"/>
          </a:xfrm>
          <a:prstGeom prst="rect">
            <a:avLst/>
          </a:prstGeom>
          <a:noFill/>
        </p:spPr>
        <p:txBody>
          <a:bodyPr wrap="square" rtlCol="0">
            <a:spAutoFit/>
          </a:bodyPr>
          <a:lstStyle/>
          <a:p>
            <a:r>
              <a:rPr lang="de-DE" sz="4400" dirty="0">
                <a:solidFill>
                  <a:schemeClr val="bg1"/>
                </a:solidFill>
                <a:latin typeface="+mn-lt"/>
              </a:rPr>
              <a:t>2020</a:t>
            </a:r>
            <a:endParaRPr lang="en-US" sz="4400" dirty="0" err="1">
              <a:solidFill>
                <a:schemeClr val="bg1"/>
              </a:solidFill>
              <a:latin typeface="+mn-lt"/>
            </a:endParaRPr>
          </a:p>
        </p:txBody>
      </p:sp>
      <p:sp>
        <p:nvSpPr>
          <p:cNvPr id="15" name="Textfeld 14">
            <a:extLst>
              <a:ext uri="{FF2B5EF4-FFF2-40B4-BE49-F238E27FC236}">
                <a16:creationId xmlns:a16="http://schemas.microsoft.com/office/drawing/2014/main" id="{362359B7-6906-4436-27A5-979777E39BD4}"/>
              </a:ext>
            </a:extLst>
          </p:cNvPr>
          <p:cNvSpPr txBox="1"/>
          <p:nvPr/>
        </p:nvSpPr>
        <p:spPr>
          <a:xfrm>
            <a:off x="12969037" y="6146831"/>
            <a:ext cx="1800200" cy="769441"/>
          </a:xfrm>
          <a:prstGeom prst="rect">
            <a:avLst/>
          </a:prstGeom>
          <a:noFill/>
        </p:spPr>
        <p:txBody>
          <a:bodyPr wrap="square" rtlCol="0">
            <a:spAutoFit/>
          </a:bodyPr>
          <a:lstStyle/>
          <a:p>
            <a:r>
              <a:rPr lang="de-DE" sz="4400" dirty="0">
                <a:solidFill>
                  <a:schemeClr val="bg1"/>
                </a:solidFill>
                <a:latin typeface="+mn-lt"/>
              </a:rPr>
              <a:t>2021</a:t>
            </a:r>
            <a:endParaRPr lang="en-US" sz="4400" dirty="0" err="1">
              <a:solidFill>
                <a:schemeClr val="bg1"/>
              </a:solidFill>
              <a:latin typeface="+mn-lt"/>
            </a:endParaRPr>
          </a:p>
        </p:txBody>
      </p:sp>
      <p:sp>
        <p:nvSpPr>
          <p:cNvPr id="16" name="Textfeld 15">
            <a:extLst>
              <a:ext uri="{FF2B5EF4-FFF2-40B4-BE49-F238E27FC236}">
                <a16:creationId xmlns:a16="http://schemas.microsoft.com/office/drawing/2014/main" id="{AEDBDA04-C366-811F-639C-7D028F354149}"/>
              </a:ext>
            </a:extLst>
          </p:cNvPr>
          <p:cNvSpPr txBox="1"/>
          <p:nvPr/>
        </p:nvSpPr>
        <p:spPr>
          <a:xfrm>
            <a:off x="16282253" y="6146832"/>
            <a:ext cx="1800200" cy="769441"/>
          </a:xfrm>
          <a:prstGeom prst="rect">
            <a:avLst/>
          </a:prstGeom>
          <a:noFill/>
        </p:spPr>
        <p:txBody>
          <a:bodyPr wrap="square" rtlCol="0">
            <a:spAutoFit/>
          </a:bodyPr>
          <a:lstStyle/>
          <a:p>
            <a:r>
              <a:rPr lang="de-DE" sz="4400" dirty="0">
                <a:solidFill>
                  <a:schemeClr val="bg1"/>
                </a:solidFill>
                <a:latin typeface="+mn-lt"/>
              </a:rPr>
              <a:t>2022</a:t>
            </a:r>
            <a:endParaRPr lang="en-US" sz="4400" dirty="0" err="1">
              <a:solidFill>
                <a:schemeClr val="bg1"/>
              </a:solidFill>
              <a:latin typeface="+mn-lt"/>
            </a:endParaRPr>
          </a:p>
        </p:txBody>
      </p:sp>
      <p:sp>
        <p:nvSpPr>
          <p:cNvPr id="17" name="Textfeld 16">
            <a:extLst>
              <a:ext uri="{FF2B5EF4-FFF2-40B4-BE49-F238E27FC236}">
                <a16:creationId xmlns:a16="http://schemas.microsoft.com/office/drawing/2014/main" id="{18693BA0-D45E-660E-89C9-E4B200A87CC4}"/>
              </a:ext>
            </a:extLst>
          </p:cNvPr>
          <p:cNvSpPr txBox="1"/>
          <p:nvPr/>
        </p:nvSpPr>
        <p:spPr>
          <a:xfrm>
            <a:off x="19595469" y="6146833"/>
            <a:ext cx="1800200" cy="769441"/>
          </a:xfrm>
          <a:prstGeom prst="rect">
            <a:avLst/>
          </a:prstGeom>
          <a:noFill/>
        </p:spPr>
        <p:txBody>
          <a:bodyPr wrap="square" rtlCol="0">
            <a:spAutoFit/>
          </a:bodyPr>
          <a:lstStyle/>
          <a:p>
            <a:r>
              <a:rPr lang="de-DE" sz="4400" dirty="0">
                <a:solidFill>
                  <a:schemeClr val="bg1"/>
                </a:solidFill>
                <a:latin typeface="+mn-lt"/>
              </a:rPr>
              <a:t>2023</a:t>
            </a:r>
            <a:endParaRPr lang="en-US" sz="4400" dirty="0" err="1">
              <a:solidFill>
                <a:schemeClr val="bg1"/>
              </a:solidFill>
              <a:latin typeface="+mn-lt"/>
            </a:endParaRPr>
          </a:p>
        </p:txBody>
      </p:sp>
      <p:sp>
        <p:nvSpPr>
          <p:cNvPr id="18" name="Textfeld 17">
            <a:extLst>
              <a:ext uri="{FF2B5EF4-FFF2-40B4-BE49-F238E27FC236}">
                <a16:creationId xmlns:a16="http://schemas.microsoft.com/office/drawing/2014/main" id="{B6A25453-3179-1FBC-1CB5-112D189D2403}"/>
              </a:ext>
            </a:extLst>
          </p:cNvPr>
          <p:cNvSpPr txBox="1"/>
          <p:nvPr/>
        </p:nvSpPr>
        <p:spPr>
          <a:xfrm>
            <a:off x="2625894" y="8741156"/>
            <a:ext cx="1731683" cy="769441"/>
          </a:xfrm>
          <a:prstGeom prst="rect">
            <a:avLst/>
          </a:prstGeom>
          <a:noFill/>
        </p:spPr>
        <p:txBody>
          <a:bodyPr wrap="square" rtlCol="0">
            <a:spAutoFit/>
          </a:bodyPr>
          <a:lstStyle/>
          <a:p>
            <a:pPr algn="ctr"/>
            <a:r>
              <a:rPr lang="de-DE" sz="4400" dirty="0">
                <a:solidFill>
                  <a:schemeClr val="tx2">
                    <a:lumMod val="50000"/>
                  </a:schemeClr>
                </a:solidFill>
                <a:latin typeface="+mn-lt"/>
              </a:rPr>
              <a:t>GPT-1</a:t>
            </a:r>
            <a:endParaRPr lang="en-US" sz="4400" dirty="0" err="1">
              <a:solidFill>
                <a:schemeClr val="tx2">
                  <a:lumMod val="50000"/>
                </a:schemeClr>
              </a:solidFill>
              <a:latin typeface="+mn-lt"/>
            </a:endParaRPr>
          </a:p>
        </p:txBody>
      </p:sp>
      <p:sp>
        <p:nvSpPr>
          <p:cNvPr id="19" name="Textfeld 18">
            <a:extLst>
              <a:ext uri="{FF2B5EF4-FFF2-40B4-BE49-F238E27FC236}">
                <a16:creationId xmlns:a16="http://schemas.microsoft.com/office/drawing/2014/main" id="{FB8626DE-321A-3E05-38C0-A5B782DF58F9}"/>
              </a:ext>
            </a:extLst>
          </p:cNvPr>
          <p:cNvSpPr txBox="1"/>
          <p:nvPr/>
        </p:nvSpPr>
        <p:spPr>
          <a:xfrm>
            <a:off x="6298302" y="8741155"/>
            <a:ext cx="1731683" cy="769441"/>
          </a:xfrm>
          <a:prstGeom prst="rect">
            <a:avLst/>
          </a:prstGeom>
          <a:noFill/>
        </p:spPr>
        <p:txBody>
          <a:bodyPr wrap="square" rtlCol="0">
            <a:spAutoFit/>
          </a:bodyPr>
          <a:lstStyle/>
          <a:p>
            <a:pPr algn="ctr"/>
            <a:r>
              <a:rPr lang="de-DE" sz="4400" dirty="0">
                <a:solidFill>
                  <a:schemeClr val="tx2">
                    <a:lumMod val="50000"/>
                  </a:schemeClr>
                </a:solidFill>
                <a:latin typeface="+mn-lt"/>
              </a:rPr>
              <a:t>GPT-2</a:t>
            </a:r>
            <a:endParaRPr lang="en-US" sz="4400" dirty="0" err="1">
              <a:solidFill>
                <a:schemeClr val="tx2">
                  <a:lumMod val="50000"/>
                </a:schemeClr>
              </a:solidFill>
              <a:latin typeface="+mn-lt"/>
            </a:endParaRPr>
          </a:p>
        </p:txBody>
      </p:sp>
      <p:sp>
        <p:nvSpPr>
          <p:cNvPr id="20" name="Textfeld 19">
            <a:extLst>
              <a:ext uri="{FF2B5EF4-FFF2-40B4-BE49-F238E27FC236}">
                <a16:creationId xmlns:a16="http://schemas.microsoft.com/office/drawing/2014/main" id="{78148A5F-0F3A-3D9D-B176-9A9812CF1A97}"/>
              </a:ext>
            </a:extLst>
          </p:cNvPr>
          <p:cNvSpPr txBox="1"/>
          <p:nvPr/>
        </p:nvSpPr>
        <p:spPr>
          <a:xfrm>
            <a:off x="9925404" y="8741154"/>
            <a:ext cx="1731683" cy="769441"/>
          </a:xfrm>
          <a:prstGeom prst="rect">
            <a:avLst/>
          </a:prstGeom>
          <a:noFill/>
        </p:spPr>
        <p:txBody>
          <a:bodyPr wrap="square" rtlCol="0">
            <a:spAutoFit/>
          </a:bodyPr>
          <a:lstStyle/>
          <a:p>
            <a:pPr algn="ctr"/>
            <a:r>
              <a:rPr lang="de-DE" sz="4400" dirty="0">
                <a:solidFill>
                  <a:schemeClr val="tx2">
                    <a:lumMod val="50000"/>
                  </a:schemeClr>
                </a:solidFill>
                <a:latin typeface="+mn-lt"/>
              </a:rPr>
              <a:t>GPT-3</a:t>
            </a:r>
            <a:endParaRPr lang="en-US" sz="4400" dirty="0" err="1">
              <a:solidFill>
                <a:schemeClr val="tx2">
                  <a:lumMod val="50000"/>
                </a:schemeClr>
              </a:solidFill>
              <a:latin typeface="+mn-lt"/>
            </a:endParaRPr>
          </a:p>
        </p:txBody>
      </p:sp>
      <p:sp>
        <p:nvSpPr>
          <p:cNvPr id="22" name="Textfeld 21">
            <a:extLst>
              <a:ext uri="{FF2B5EF4-FFF2-40B4-BE49-F238E27FC236}">
                <a16:creationId xmlns:a16="http://schemas.microsoft.com/office/drawing/2014/main" id="{1E2E0862-CBAC-32BD-0B6E-13CF20EF3ACB}"/>
              </a:ext>
            </a:extLst>
          </p:cNvPr>
          <p:cNvSpPr txBox="1"/>
          <p:nvPr/>
        </p:nvSpPr>
        <p:spPr>
          <a:xfrm>
            <a:off x="15803358" y="8741152"/>
            <a:ext cx="2124417" cy="769441"/>
          </a:xfrm>
          <a:prstGeom prst="rect">
            <a:avLst/>
          </a:prstGeom>
          <a:noFill/>
        </p:spPr>
        <p:txBody>
          <a:bodyPr wrap="square" rtlCol="0">
            <a:spAutoFit/>
          </a:bodyPr>
          <a:lstStyle/>
          <a:p>
            <a:pPr algn="ctr"/>
            <a:r>
              <a:rPr lang="de-DE" sz="4400" dirty="0">
                <a:solidFill>
                  <a:schemeClr val="tx2">
                    <a:lumMod val="50000"/>
                  </a:schemeClr>
                </a:solidFill>
                <a:latin typeface="+mn-lt"/>
              </a:rPr>
              <a:t>GPT-3.5</a:t>
            </a:r>
            <a:endParaRPr lang="en-US" sz="4400" dirty="0" err="1">
              <a:solidFill>
                <a:schemeClr val="tx2">
                  <a:lumMod val="50000"/>
                </a:schemeClr>
              </a:solidFill>
              <a:latin typeface="+mn-lt"/>
            </a:endParaRPr>
          </a:p>
        </p:txBody>
      </p:sp>
      <p:sp>
        <p:nvSpPr>
          <p:cNvPr id="23" name="Textfeld 22">
            <a:extLst>
              <a:ext uri="{FF2B5EF4-FFF2-40B4-BE49-F238E27FC236}">
                <a16:creationId xmlns:a16="http://schemas.microsoft.com/office/drawing/2014/main" id="{D3DA613F-D180-DE78-32A9-4E2B071A7C0E}"/>
              </a:ext>
            </a:extLst>
          </p:cNvPr>
          <p:cNvSpPr txBox="1"/>
          <p:nvPr/>
        </p:nvSpPr>
        <p:spPr>
          <a:xfrm>
            <a:off x="19475766" y="8741152"/>
            <a:ext cx="1731683" cy="769441"/>
          </a:xfrm>
          <a:prstGeom prst="rect">
            <a:avLst/>
          </a:prstGeom>
          <a:noFill/>
        </p:spPr>
        <p:txBody>
          <a:bodyPr wrap="square" rtlCol="0">
            <a:spAutoFit/>
          </a:bodyPr>
          <a:lstStyle/>
          <a:p>
            <a:pPr algn="ctr"/>
            <a:r>
              <a:rPr lang="de-DE" sz="4400" dirty="0">
                <a:solidFill>
                  <a:schemeClr val="tx2">
                    <a:lumMod val="50000"/>
                  </a:schemeClr>
                </a:solidFill>
                <a:latin typeface="+mn-lt"/>
              </a:rPr>
              <a:t>GPT-4</a:t>
            </a:r>
            <a:endParaRPr lang="en-US" sz="4400" dirty="0" err="1">
              <a:solidFill>
                <a:schemeClr val="tx2">
                  <a:lumMod val="50000"/>
                </a:schemeClr>
              </a:solidFill>
              <a:latin typeface="+mn-lt"/>
            </a:endParaRPr>
          </a:p>
        </p:txBody>
      </p:sp>
      <p:cxnSp>
        <p:nvCxnSpPr>
          <p:cNvPr id="25" name="Gerader Verbinder 24">
            <a:extLst>
              <a:ext uri="{FF2B5EF4-FFF2-40B4-BE49-F238E27FC236}">
                <a16:creationId xmlns:a16="http://schemas.microsoft.com/office/drawing/2014/main" id="{4157BE9E-A54A-3955-5D3A-61C3BD1166D0}"/>
              </a:ext>
            </a:extLst>
          </p:cNvPr>
          <p:cNvCxnSpPr>
            <a:endCxn id="18" idx="0"/>
          </p:cNvCxnSpPr>
          <p:nvPr/>
        </p:nvCxnSpPr>
        <p:spPr bwMode="auto">
          <a:xfrm>
            <a:off x="3491735" y="6947726"/>
            <a:ext cx="1" cy="179343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6A67892F-C76E-2BAD-D799-C9A51E542563}"/>
              </a:ext>
            </a:extLst>
          </p:cNvPr>
          <p:cNvCxnSpPr/>
          <p:nvPr/>
        </p:nvCxnSpPr>
        <p:spPr bwMode="auto">
          <a:xfrm>
            <a:off x="7228206" y="6947726"/>
            <a:ext cx="1" cy="179343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r Verbinder 26">
            <a:extLst>
              <a:ext uri="{FF2B5EF4-FFF2-40B4-BE49-F238E27FC236}">
                <a16:creationId xmlns:a16="http://schemas.microsoft.com/office/drawing/2014/main" id="{4943A461-E5C7-915C-492F-EDC4E693559B}"/>
              </a:ext>
            </a:extLst>
          </p:cNvPr>
          <p:cNvCxnSpPr/>
          <p:nvPr/>
        </p:nvCxnSpPr>
        <p:spPr bwMode="auto">
          <a:xfrm>
            <a:off x="10639622" y="6947726"/>
            <a:ext cx="1" cy="179343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r Verbinder 28">
            <a:extLst>
              <a:ext uri="{FF2B5EF4-FFF2-40B4-BE49-F238E27FC236}">
                <a16:creationId xmlns:a16="http://schemas.microsoft.com/office/drawing/2014/main" id="{2AD0DBD0-E4C8-66E3-3AB2-060E34A7DBC3}"/>
              </a:ext>
            </a:extLst>
          </p:cNvPr>
          <p:cNvCxnSpPr/>
          <p:nvPr/>
        </p:nvCxnSpPr>
        <p:spPr bwMode="auto">
          <a:xfrm>
            <a:off x="16816009" y="6927082"/>
            <a:ext cx="1" cy="179343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r Verbinder 29">
            <a:extLst>
              <a:ext uri="{FF2B5EF4-FFF2-40B4-BE49-F238E27FC236}">
                <a16:creationId xmlns:a16="http://schemas.microsoft.com/office/drawing/2014/main" id="{3CB7E883-EFF2-946F-1F2F-04A3066D437B}"/>
              </a:ext>
            </a:extLst>
          </p:cNvPr>
          <p:cNvCxnSpPr/>
          <p:nvPr/>
        </p:nvCxnSpPr>
        <p:spPr bwMode="auto">
          <a:xfrm>
            <a:off x="20341606" y="6947726"/>
            <a:ext cx="1" cy="1793430"/>
          </a:xfrm>
          <a:prstGeom prst="line">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7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7383784-15B4-9021-8E95-E5C6ADFDFF19}"/>
              </a:ext>
            </a:extLst>
          </p:cNvPr>
          <p:cNvSpPr>
            <a:spLocks noGrp="1"/>
          </p:cNvSpPr>
          <p:nvPr>
            <p:ph type="ftr" sz="quarter" idx="11"/>
          </p:nvPr>
        </p:nvSpPr>
        <p:spPr/>
        <p:txBody>
          <a:bodyPr/>
          <a:lstStyle/>
          <a:p>
            <a:pPr>
              <a:defRPr/>
            </a:pPr>
            <a:endParaRPr lang="de-DE" dirty="0"/>
          </a:p>
        </p:txBody>
      </p:sp>
      <p:sp>
        <p:nvSpPr>
          <p:cNvPr id="3" name="Inhaltsplatzhalter 2">
            <a:extLst>
              <a:ext uri="{FF2B5EF4-FFF2-40B4-BE49-F238E27FC236}">
                <a16:creationId xmlns:a16="http://schemas.microsoft.com/office/drawing/2014/main" id="{69713428-9490-4930-7B67-C129DBB88AFB}"/>
              </a:ext>
            </a:extLst>
          </p:cNvPr>
          <p:cNvSpPr>
            <a:spLocks noGrp="1"/>
          </p:cNvSpPr>
          <p:nvPr>
            <p:ph idx="12"/>
          </p:nvPr>
        </p:nvSpPr>
        <p:spPr>
          <a:xfrm>
            <a:off x="1894857" y="2970213"/>
            <a:ext cx="9937103" cy="9848850"/>
          </a:xfrm>
        </p:spPr>
        <p:txBody>
          <a:bodyPr/>
          <a:lstStyle/>
          <a:p>
            <a:pPr marL="571500" indent="-571500">
              <a:buFontTx/>
              <a:buChar char="-"/>
            </a:pPr>
            <a:r>
              <a:rPr lang="de-DE" dirty="0"/>
              <a:t>Veröffentlicht im Jahr 2018</a:t>
            </a:r>
          </a:p>
          <a:p>
            <a:pPr marL="571500" indent="-571500">
              <a:buFontTx/>
              <a:buChar char="-"/>
            </a:pPr>
            <a:endParaRPr lang="de-DE" dirty="0"/>
          </a:p>
          <a:p>
            <a:pPr marL="571500" indent="-571500">
              <a:buFontTx/>
              <a:buChar char="-"/>
            </a:pPr>
            <a:r>
              <a:rPr lang="de-DE" dirty="0"/>
              <a:t>Transformer Architektur</a:t>
            </a:r>
          </a:p>
          <a:p>
            <a:pPr marL="571500" indent="-571500">
              <a:buFontTx/>
              <a:buChar char="-"/>
            </a:pPr>
            <a:endParaRPr lang="de-DE" dirty="0"/>
          </a:p>
          <a:p>
            <a:pPr marL="571500" indent="-571500">
              <a:buFontTx/>
              <a:buChar char="-"/>
            </a:pPr>
            <a:r>
              <a:rPr lang="de-DE" dirty="0"/>
              <a:t>Stellte andere Modelle in den Schatten</a:t>
            </a:r>
          </a:p>
          <a:p>
            <a:pPr marL="571500" indent="-571500">
              <a:buFontTx/>
              <a:buChar char="-"/>
            </a:pPr>
            <a:endParaRPr lang="de-DE" dirty="0"/>
          </a:p>
          <a:p>
            <a:pPr marL="571500" indent="-571500">
              <a:buFontTx/>
              <a:buChar char="-"/>
            </a:pPr>
            <a:r>
              <a:rPr lang="de-DE" dirty="0"/>
              <a:t>117 Millionen Parameter</a:t>
            </a:r>
          </a:p>
          <a:p>
            <a:pPr marL="571500" indent="-571500">
              <a:buFontTx/>
              <a:buChar char="-"/>
            </a:pPr>
            <a:endParaRPr lang="de-DE" dirty="0"/>
          </a:p>
          <a:p>
            <a:pPr marL="571500" indent="-571500">
              <a:buFontTx/>
              <a:buChar char="-"/>
            </a:pPr>
            <a:r>
              <a:rPr lang="de-DE" dirty="0"/>
              <a:t>Generierung von zusammenhängender und kohärenter Sprache</a:t>
            </a:r>
          </a:p>
          <a:p>
            <a:pPr marL="571500" indent="-571500">
              <a:buFontTx/>
              <a:buChar char="-"/>
            </a:pPr>
            <a:endParaRPr lang="de-DE" dirty="0"/>
          </a:p>
          <a:p>
            <a:pPr marL="571500" indent="-571500">
              <a:buFontTx/>
              <a:buChar char="-"/>
            </a:pPr>
            <a:r>
              <a:rPr lang="de-DE" dirty="0"/>
              <a:t>Trainingsdaten: Common Crawl &amp; </a:t>
            </a:r>
            <a:r>
              <a:rPr lang="de-DE" dirty="0" err="1"/>
              <a:t>BookCorpus</a:t>
            </a:r>
            <a:endParaRPr lang="de-DE" dirty="0"/>
          </a:p>
        </p:txBody>
      </p:sp>
      <p:sp>
        <p:nvSpPr>
          <p:cNvPr id="4" name="Titel 3">
            <a:extLst>
              <a:ext uri="{FF2B5EF4-FFF2-40B4-BE49-F238E27FC236}">
                <a16:creationId xmlns:a16="http://schemas.microsoft.com/office/drawing/2014/main" id="{FCF4B8F4-2E80-3531-6291-85AA7B6FE9AB}"/>
              </a:ext>
            </a:extLst>
          </p:cNvPr>
          <p:cNvSpPr>
            <a:spLocks noGrp="1"/>
          </p:cNvSpPr>
          <p:nvPr>
            <p:ph type="title"/>
          </p:nvPr>
        </p:nvSpPr>
        <p:spPr/>
        <p:txBody>
          <a:bodyPr/>
          <a:lstStyle/>
          <a:p>
            <a:r>
              <a:rPr lang="de-DE" dirty="0"/>
              <a:t>GPT-1</a:t>
            </a:r>
            <a:endParaRPr lang="en-US" dirty="0"/>
          </a:p>
        </p:txBody>
      </p:sp>
      <p:sp>
        <p:nvSpPr>
          <p:cNvPr id="5" name="Foliennummernplatzhalter 4">
            <a:extLst>
              <a:ext uri="{FF2B5EF4-FFF2-40B4-BE49-F238E27FC236}">
                <a16:creationId xmlns:a16="http://schemas.microsoft.com/office/drawing/2014/main" id="{F7B2985B-F675-F161-EC36-599430C1A1CF}"/>
              </a:ext>
            </a:extLst>
          </p:cNvPr>
          <p:cNvSpPr>
            <a:spLocks noGrp="1"/>
          </p:cNvSpPr>
          <p:nvPr>
            <p:ph type="sldNum" sz="quarter" idx="10"/>
          </p:nvPr>
        </p:nvSpPr>
        <p:spPr/>
        <p:txBody>
          <a:bodyPr/>
          <a:lstStyle/>
          <a:p>
            <a:pPr>
              <a:defRPr/>
            </a:pPr>
            <a:fld id="{6D79B608-30BF-4780-AD74-2A39D90104E2}" type="slidenum">
              <a:rPr lang="de-DE" altLang="de-DE" smtClean="0"/>
              <a:pPr>
                <a:defRPr/>
              </a:pPr>
              <a:t>9</a:t>
            </a:fld>
            <a:r>
              <a:rPr lang="de-DE" altLang="de-DE" dirty="0"/>
              <a:t> / 72</a:t>
            </a:r>
          </a:p>
        </p:txBody>
      </p:sp>
      <p:sp>
        <p:nvSpPr>
          <p:cNvPr id="6" name="Inhaltsplatzhalter 2">
            <a:extLst>
              <a:ext uri="{FF2B5EF4-FFF2-40B4-BE49-F238E27FC236}">
                <a16:creationId xmlns:a16="http://schemas.microsoft.com/office/drawing/2014/main" id="{62192407-E4B4-D69E-743D-AD31139DE00C}"/>
              </a:ext>
            </a:extLst>
          </p:cNvPr>
          <p:cNvSpPr txBox="1">
            <a:spLocks/>
          </p:cNvSpPr>
          <p:nvPr/>
        </p:nvSpPr>
        <p:spPr>
          <a:xfrm>
            <a:off x="12202688" y="2970213"/>
            <a:ext cx="11809312" cy="9848850"/>
          </a:xfrm>
          <a:prstGeom prst="rect">
            <a:avLst/>
          </a:prstGeom>
        </p:spPr>
        <p:txBody>
          <a:bodyPr/>
          <a:lstStyle>
            <a:lvl1pPr marL="0" indent="0" algn="l" rtl="0" eaLnBrk="0" fontAlgn="base" hangingPunct="0">
              <a:spcBef>
                <a:spcPts val="300"/>
              </a:spcBef>
              <a:spcAft>
                <a:spcPct val="0"/>
              </a:spcAft>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ClrTx/>
              <a:buSzPct val="100000"/>
              <a:buFont typeface="Arial" panose="020B0604020202020204" pitchFamily="34" charset="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Tx/>
              <a:buChar char="-"/>
            </a:pPr>
            <a:r>
              <a:rPr lang="de-DE" dirty="0"/>
              <a:t>Stärken:</a:t>
            </a:r>
          </a:p>
          <a:p>
            <a:pPr lvl="1" indent="0">
              <a:buNone/>
            </a:pPr>
            <a:r>
              <a:rPr lang="de-DE" dirty="0">
                <a:sym typeface="Wingdings" panose="05000000000000000000" pitchFamily="2" charset="2"/>
              </a:rPr>
              <a:t>  </a:t>
            </a:r>
            <a:r>
              <a:rPr lang="de-DE" dirty="0"/>
              <a:t> komplexe Zusammenhänge konnten erfasst 		     werden</a:t>
            </a:r>
          </a:p>
          <a:p>
            <a:pPr marL="571500" indent="-571500">
              <a:buFontTx/>
              <a:buChar char="-"/>
            </a:pPr>
            <a:endParaRPr lang="de-DE" dirty="0"/>
          </a:p>
          <a:p>
            <a:pPr marL="571500" indent="-571500">
              <a:buFontTx/>
              <a:buChar char="-"/>
            </a:pPr>
            <a:r>
              <a:rPr lang="de-DE" dirty="0"/>
              <a:t>Schwächen</a:t>
            </a:r>
          </a:p>
          <a:p>
            <a:r>
              <a:rPr lang="de-DE" dirty="0"/>
              <a:t>	</a:t>
            </a:r>
            <a:r>
              <a:rPr lang="de-DE" dirty="0">
                <a:sym typeface="Wingdings" panose="05000000000000000000" pitchFamily="2" charset="2"/>
              </a:rPr>
              <a:t></a:t>
            </a:r>
            <a:r>
              <a:rPr lang="de-DE" dirty="0"/>
              <a:t> wiederholende Antworten</a:t>
            </a:r>
          </a:p>
          <a:p>
            <a:r>
              <a:rPr lang="en-US" dirty="0"/>
              <a:t>	</a:t>
            </a:r>
            <a:r>
              <a:rPr lang="en-US" dirty="0">
                <a:sym typeface="Wingdings" panose="05000000000000000000" pitchFamily="2" charset="2"/>
              </a:rPr>
              <a:t> </a:t>
            </a:r>
            <a:r>
              <a:rPr lang="de-DE" dirty="0"/>
              <a:t>langfristige Abhängigkeiten im Text nicht 			     nachverfolgen</a:t>
            </a:r>
            <a:endParaRPr lang="en-US" dirty="0"/>
          </a:p>
        </p:txBody>
      </p:sp>
    </p:spTree>
    <p:extLst>
      <p:ext uri="{BB962C8B-B14F-4D97-AF65-F5344CB8AC3E}">
        <p14:creationId xmlns:p14="http://schemas.microsoft.com/office/powerpoint/2010/main" val="4203721697"/>
      </p:ext>
    </p:extLst>
  </p:cSld>
  <p:clrMapOvr>
    <a:masterClrMapping/>
  </p:clrMapOvr>
</p:sld>
</file>

<file path=ppt/theme/theme1.xml><?xml version="1.0" encoding="utf-8"?>
<a:theme xmlns:a="http://schemas.openxmlformats.org/drawingml/2006/main" name="GU-Design">
  <a:themeElements>
    <a:clrScheme name="GU Farben">
      <a:dk1>
        <a:srgbClr val="00618F"/>
      </a:dk1>
      <a:lt1>
        <a:srgbClr val="FFFFFF"/>
      </a:lt1>
      <a:dk2>
        <a:srgbClr val="4D4B46"/>
      </a:dk2>
      <a:lt2>
        <a:srgbClr val="F8F6F5"/>
      </a:lt2>
      <a:accent1>
        <a:srgbClr val="00618F"/>
      </a:accent1>
      <a:accent2>
        <a:srgbClr val="E4E3DD"/>
      </a:accent2>
      <a:accent3>
        <a:srgbClr val="A5AB52"/>
      </a:accent3>
      <a:accent4>
        <a:srgbClr val="4D4B46"/>
      </a:accent4>
      <a:accent5>
        <a:srgbClr val="B3062C"/>
      </a:accent5>
      <a:accent6>
        <a:srgbClr val="C96215"/>
      </a:accent6>
      <a:hlink>
        <a:srgbClr val="48A9DA"/>
      </a:hlink>
      <a:folHlink>
        <a:srgbClr val="00618F"/>
      </a:folHlink>
    </a:clrScheme>
    <a:fontScheme name="Goethe-Schriften">
      <a:majorFont>
        <a:latin typeface="Arial Narrow"/>
        <a:ea typeface="Arial Narrow"/>
        <a:cs typeface="Arial Narrow"/>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28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28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4400" dirty="0" err="1" smtClean="0">
            <a:solidFill>
              <a:schemeClr val="tx2">
                <a:lumMod val="50000"/>
              </a:schemeClr>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U-Design ohne Goethekopf">
  <a:themeElements>
    <a:clrScheme name="GU Farben">
      <a:dk1>
        <a:srgbClr val="00618F"/>
      </a:dk1>
      <a:lt1>
        <a:srgbClr val="FFFFFF"/>
      </a:lt1>
      <a:dk2>
        <a:srgbClr val="4D4B46"/>
      </a:dk2>
      <a:lt2>
        <a:srgbClr val="F8F6F5"/>
      </a:lt2>
      <a:accent1>
        <a:srgbClr val="00618F"/>
      </a:accent1>
      <a:accent2>
        <a:srgbClr val="E4E3DD"/>
      </a:accent2>
      <a:accent3>
        <a:srgbClr val="A5AB52"/>
      </a:accent3>
      <a:accent4>
        <a:srgbClr val="4D4B46"/>
      </a:accent4>
      <a:accent5>
        <a:srgbClr val="B3062C"/>
      </a:accent5>
      <a:accent6>
        <a:srgbClr val="C96215"/>
      </a:accent6>
      <a:hlink>
        <a:srgbClr val="48A9DA"/>
      </a:hlink>
      <a:folHlink>
        <a:srgbClr val="00618F"/>
      </a:folHlink>
    </a:clrScheme>
    <a:fontScheme name="Goethe-Schriften">
      <a:majorFont>
        <a:latin typeface="Arial Narrow"/>
        <a:ea typeface="Arial Narrow"/>
        <a:cs typeface="Arial Narrow"/>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28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28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4400" dirty="0" err="1" smtClean="0">
            <a:solidFill>
              <a:schemeClr val="tx2">
                <a:lumMod val="50000"/>
              </a:schemeClr>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8861</Words>
  <Application>Microsoft Office PowerPoint</Application>
  <PresentationFormat>Benutzerdefiniert</PresentationFormat>
  <Paragraphs>1129</Paragraphs>
  <Slides>72</Slides>
  <Notes>60</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72</vt:i4>
      </vt:variant>
    </vt:vector>
  </HeadingPairs>
  <TitlesOfParts>
    <vt:vector size="86" baseType="lpstr">
      <vt:lpstr>Arial</vt:lpstr>
      <vt:lpstr>Arial</vt:lpstr>
      <vt:lpstr>Arial Narrow</vt:lpstr>
      <vt:lpstr>Avenir Roman</vt:lpstr>
      <vt:lpstr>Calibri</vt:lpstr>
      <vt:lpstr>Cambria Math</vt:lpstr>
      <vt:lpstr>Georgia</vt:lpstr>
      <vt:lpstr>gg sans</vt:lpstr>
      <vt:lpstr>inherit</vt:lpstr>
      <vt:lpstr>Söhne</vt:lpstr>
      <vt:lpstr>source-serif-pro</vt:lpstr>
      <vt:lpstr>Wingdings</vt:lpstr>
      <vt:lpstr>GU-Design</vt:lpstr>
      <vt:lpstr>GU-Design ohne Goethekopf</vt:lpstr>
      <vt:lpstr>  ChatGPT</vt:lpstr>
      <vt:lpstr>Gliederung </vt:lpstr>
      <vt:lpstr>Motivation &amp; Zielsetzung</vt:lpstr>
      <vt:lpstr>Natural Language Processing</vt:lpstr>
      <vt:lpstr>Natural Language Processing</vt:lpstr>
      <vt:lpstr>Turing-Test</vt:lpstr>
      <vt:lpstr>Verlauf der GPT-Serie</vt:lpstr>
      <vt:lpstr>Verlauf der GPT-Serie</vt:lpstr>
      <vt:lpstr>GPT-1</vt:lpstr>
      <vt:lpstr>GPT-2</vt:lpstr>
      <vt:lpstr>GPT-3</vt:lpstr>
      <vt:lpstr>GPT-3 zu GPT-3.5</vt:lpstr>
      <vt:lpstr>GPT-3.5</vt:lpstr>
      <vt:lpstr>GPT-4</vt:lpstr>
      <vt:lpstr>ChatGPT</vt:lpstr>
      <vt:lpstr>Version 1</vt:lpstr>
      <vt:lpstr>Version 2</vt:lpstr>
      <vt:lpstr>ChatGPTs Transformerarchitektur</vt:lpstr>
      <vt:lpstr>Die Machine-Learning-Methode</vt:lpstr>
      <vt:lpstr>Recurrent Neural Networks (RNN)</vt:lpstr>
      <vt:lpstr>Recurrent Neural Networks (RNN) - Aufbau</vt:lpstr>
      <vt:lpstr>ChatGPT - Beispiel: Formel des Pythagoras</vt:lpstr>
      <vt:lpstr>Long Short-Term Memory Networks (Aufbau)</vt:lpstr>
      <vt:lpstr>Long Short-Term Memory Networks (Aufbau)</vt:lpstr>
      <vt:lpstr>Transformerarchitektur Historie</vt:lpstr>
      <vt:lpstr>Bilder zur NeurIPS </vt:lpstr>
      <vt:lpstr>Transformerarchitektur Historie</vt:lpstr>
      <vt:lpstr>Was ist der Transformer ? </vt:lpstr>
      <vt:lpstr>Aufbau der Transformerarchitektur Teil 1</vt:lpstr>
      <vt:lpstr>Embedding und Position Encoding</vt:lpstr>
      <vt:lpstr>Aufbau der Transformerarchitektur Teil 2 </vt:lpstr>
      <vt:lpstr>Parameter der Attention </vt:lpstr>
      <vt:lpstr>Was bewirkt die Aufmerksamkeit?</vt:lpstr>
      <vt:lpstr>Recurrent Neural Networks (RNN) - Aufbau</vt:lpstr>
      <vt:lpstr>Was bewirkt die Aufmerksamkeit?</vt:lpstr>
      <vt:lpstr>Parameter der „Decoder-Attention“</vt:lpstr>
      <vt:lpstr>Parameter der „Encoder-Decoder-Attention“ </vt:lpstr>
      <vt:lpstr>Die „Multi-head Attention“</vt:lpstr>
      <vt:lpstr>Die „Attention Masks“</vt:lpstr>
      <vt:lpstr>Parameter der Attention </vt:lpstr>
      <vt:lpstr>Die „Attention Masks“</vt:lpstr>
      <vt:lpstr>Aufbau der Transformerarchitektur Teil 3</vt:lpstr>
      <vt:lpstr>Ein “Output“ generieren Teil 1</vt:lpstr>
      <vt:lpstr>Ein “Output“ generieren Teil 2</vt:lpstr>
      <vt:lpstr>PowerPoint-Präsentation</vt:lpstr>
      <vt:lpstr>Das Training des Transformers</vt:lpstr>
      <vt:lpstr>Ein Maskierungsbeispiel </vt:lpstr>
      <vt:lpstr>Das Training des Transformers</vt:lpstr>
      <vt:lpstr>Das Trainieren der Verlustfunktion </vt:lpstr>
      <vt:lpstr>ChatGPT – Herausforderungen und Einschränkungen</vt:lpstr>
      <vt:lpstr>Limitationen und Einschränkungen</vt:lpstr>
      <vt:lpstr>Begrenztes Wissen</vt:lpstr>
      <vt:lpstr>Begrenzte Verständnisfähigkeit</vt:lpstr>
      <vt:lpstr>Anfälligkeit für Fehlinformationen</vt:lpstr>
      <vt:lpstr>Begrenzte Kontrolle über generierte Inhalte</vt:lpstr>
      <vt:lpstr>Do Anything Now</vt:lpstr>
      <vt:lpstr>WebChatGPT</vt:lpstr>
      <vt:lpstr>Ethische und rechtliche Aspekte</vt:lpstr>
      <vt:lpstr>Haftung</vt:lpstr>
      <vt:lpstr>Privatsphäre und Datenschutz</vt:lpstr>
      <vt:lpstr>Diskriminierung und Voreingenommenheit</vt:lpstr>
      <vt:lpstr>Verantwortung</vt:lpstr>
      <vt:lpstr>Vertraulichkeit</vt:lpstr>
      <vt:lpstr>Urheberrecht</vt:lpstr>
      <vt:lpstr>Datenschutz und Sicherheit</vt:lpstr>
      <vt:lpstr>Datenschutzbestimmung</vt:lpstr>
      <vt:lpstr>Schutz der Benutzerdaten</vt:lpstr>
      <vt:lpstr>Bestandteile der Sicherheitsstrategie</vt:lpstr>
      <vt:lpstr>Fazit</vt:lpstr>
      <vt:lpstr>Fazit</vt:lpstr>
      <vt:lpstr>Wir bedanken uns für Eure Aufmerksamkeit!</vt:lpstr>
      <vt:lpstr>Quelle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Arkadij Schewtschenko</dc:creator>
  <cp:lastModifiedBy>pzk5ex5vrn@goetheuniversitaet.onmicrosoft.com</cp:lastModifiedBy>
  <cp:revision>83</cp:revision>
  <dcterms:modified xsi:type="dcterms:W3CDTF">2023-07-13T14:20:16Z</dcterms:modified>
</cp:coreProperties>
</file>